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93"/>
  </p:handoutMasterIdLst>
  <p:sldIdLst>
    <p:sldId id="262" r:id="rId3"/>
    <p:sldId id="272" r:id="rId4"/>
    <p:sldId id="266" r:id="rId6"/>
    <p:sldId id="646" r:id="rId7"/>
    <p:sldId id="654" r:id="rId8"/>
    <p:sldId id="655" r:id="rId9"/>
    <p:sldId id="647" r:id="rId10"/>
    <p:sldId id="648" r:id="rId11"/>
    <p:sldId id="649" r:id="rId12"/>
    <p:sldId id="651" r:id="rId13"/>
    <p:sldId id="283" r:id="rId14"/>
    <p:sldId id="652" r:id="rId15"/>
    <p:sldId id="269" r:id="rId16"/>
    <p:sldId id="656" r:id="rId17"/>
    <p:sldId id="657" r:id="rId18"/>
    <p:sldId id="659" r:id="rId19"/>
    <p:sldId id="285" r:id="rId20"/>
    <p:sldId id="660" r:id="rId21"/>
    <p:sldId id="286" r:id="rId22"/>
    <p:sldId id="287" r:id="rId23"/>
    <p:sldId id="289" r:id="rId24"/>
    <p:sldId id="288" r:id="rId25"/>
    <p:sldId id="290" r:id="rId26"/>
    <p:sldId id="293" r:id="rId27"/>
    <p:sldId id="632" r:id="rId28"/>
    <p:sldId id="382" r:id="rId29"/>
    <p:sldId id="383" r:id="rId30"/>
    <p:sldId id="298" r:id="rId31"/>
    <p:sldId id="385" r:id="rId32"/>
    <p:sldId id="386" r:id="rId33"/>
    <p:sldId id="356" r:id="rId34"/>
    <p:sldId id="300" r:id="rId35"/>
    <p:sldId id="301" r:id="rId36"/>
    <p:sldId id="302" r:id="rId37"/>
    <p:sldId id="661" r:id="rId38"/>
    <p:sldId id="303" r:id="rId39"/>
    <p:sldId id="662" r:id="rId40"/>
    <p:sldId id="306" r:id="rId41"/>
    <p:sldId id="399" r:id="rId42"/>
    <p:sldId id="308" r:id="rId43"/>
    <p:sldId id="663" r:id="rId44"/>
    <p:sldId id="311" r:id="rId45"/>
    <p:sldId id="664" r:id="rId46"/>
    <p:sldId id="312" r:id="rId47"/>
    <p:sldId id="401" r:id="rId48"/>
    <p:sldId id="318" r:id="rId49"/>
    <p:sldId id="621" r:id="rId50"/>
    <p:sldId id="622" r:id="rId51"/>
    <p:sldId id="623" r:id="rId52"/>
    <p:sldId id="624" r:id="rId53"/>
    <p:sldId id="625" r:id="rId54"/>
    <p:sldId id="361" r:id="rId55"/>
    <p:sldId id="404" r:id="rId56"/>
    <p:sldId id="666" r:id="rId57"/>
    <p:sldId id="667" r:id="rId58"/>
    <p:sldId id="669" r:id="rId59"/>
    <p:sldId id="319" r:id="rId60"/>
    <p:sldId id="671" r:id="rId61"/>
    <p:sldId id="668" r:id="rId62"/>
    <p:sldId id="324" r:id="rId63"/>
    <p:sldId id="325" r:id="rId64"/>
    <p:sldId id="672" r:id="rId65"/>
    <p:sldId id="326" r:id="rId66"/>
    <p:sldId id="626" r:id="rId67"/>
    <p:sldId id="409" r:id="rId68"/>
    <p:sldId id="408" r:id="rId69"/>
    <p:sldId id="410" r:id="rId70"/>
    <p:sldId id="331" r:id="rId71"/>
    <p:sldId id="333" r:id="rId72"/>
    <p:sldId id="411" r:id="rId73"/>
    <p:sldId id="334" r:id="rId74"/>
    <p:sldId id="703" r:id="rId75"/>
    <p:sldId id="415" r:id="rId76"/>
    <p:sldId id="416" r:id="rId77"/>
    <p:sldId id="417" r:id="rId78"/>
    <p:sldId id="412" r:id="rId79"/>
    <p:sldId id="418" r:id="rId80"/>
    <p:sldId id="419" r:id="rId81"/>
    <p:sldId id="335" r:id="rId82"/>
    <p:sldId id="336" r:id="rId83"/>
    <p:sldId id="338" r:id="rId84"/>
    <p:sldId id="339" r:id="rId85"/>
    <p:sldId id="422" r:id="rId86"/>
    <p:sldId id="342" r:id="rId87"/>
    <p:sldId id="343" r:id="rId88"/>
    <p:sldId id="423" r:id="rId89"/>
    <p:sldId id="704" r:id="rId90"/>
    <p:sldId id="705" r:id="rId91"/>
    <p:sldId id="426" r:id="rId92"/>
    <p:sldId id="686" r:id="rId93"/>
    <p:sldId id="687" r:id="rId94"/>
    <p:sldId id="688" r:id="rId95"/>
    <p:sldId id="689" r:id="rId96"/>
    <p:sldId id="690" r:id="rId97"/>
    <p:sldId id="712" r:id="rId98"/>
    <p:sldId id="344" r:id="rId99"/>
    <p:sldId id="673" r:id="rId100"/>
    <p:sldId id="484" r:id="rId101"/>
    <p:sldId id="706" r:id="rId102"/>
    <p:sldId id="347" r:id="rId103"/>
    <p:sldId id="486" r:id="rId104"/>
    <p:sldId id="487" r:id="rId105"/>
    <p:sldId id="707" r:id="rId106"/>
    <p:sldId id="349" r:id="rId107"/>
    <p:sldId id="708" r:id="rId108"/>
    <p:sldId id="489" r:id="rId109"/>
    <p:sldId id="709" r:id="rId110"/>
    <p:sldId id="710" r:id="rId111"/>
    <p:sldId id="353" r:id="rId112"/>
    <p:sldId id="634" r:id="rId113"/>
    <p:sldId id="498" r:id="rId114"/>
    <p:sldId id="595" r:id="rId115"/>
    <p:sldId id="596" r:id="rId116"/>
    <p:sldId id="598" r:id="rId117"/>
    <p:sldId id="599" r:id="rId118"/>
    <p:sldId id="600" r:id="rId119"/>
    <p:sldId id="674" r:id="rId120"/>
    <p:sldId id="495" r:id="rId121"/>
    <p:sldId id="433" r:id="rId122"/>
    <p:sldId id="675" r:id="rId123"/>
    <p:sldId id="676" r:id="rId124"/>
    <p:sldId id="677" r:id="rId125"/>
    <p:sldId id="678" r:id="rId126"/>
    <p:sldId id="604" r:id="rId127"/>
    <p:sldId id="435" r:id="rId128"/>
    <p:sldId id="436" r:id="rId129"/>
    <p:sldId id="437" r:id="rId130"/>
    <p:sldId id="507" r:id="rId131"/>
    <p:sldId id="509" r:id="rId132"/>
    <p:sldId id="438" r:id="rId133"/>
    <p:sldId id="679" r:id="rId134"/>
    <p:sldId id="680" r:id="rId135"/>
    <p:sldId id="510" r:id="rId136"/>
    <p:sldId id="681" r:id="rId137"/>
    <p:sldId id="512" r:id="rId138"/>
    <p:sldId id="444" r:id="rId139"/>
    <p:sldId id="446" r:id="rId140"/>
    <p:sldId id="682" r:id="rId141"/>
    <p:sldId id="691" r:id="rId142"/>
    <p:sldId id="629" r:id="rId143"/>
    <p:sldId id="448" r:id="rId144"/>
    <p:sldId id="516" r:id="rId145"/>
    <p:sldId id="517" r:id="rId146"/>
    <p:sldId id="518" r:id="rId147"/>
    <p:sldId id="519" r:id="rId148"/>
    <p:sldId id="608" r:id="rId149"/>
    <p:sldId id="520" r:id="rId150"/>
    <p:sldId id="524" r:id="rId151"/>
    <p:sldId id="525" r:id="rId152"/>
    <p:sldId id="526" r:id="rId153"/>
    <p:sldId id="527" r:id="rId154"/>
    <p:sldId id="528" r:id="rId155"/>
    <p:sldId id="529" r:id="rId156"/>
    <p:sldId id="692" r:id="rId157"/>
    <p:sldId id="530" r:id="rId158"/>
    <p:sldId id="531" r:id="rId159"/>
    <p:sldId id="532" r:id="rId160"/>
    <p:sldId id="683" r:id="rId161"/>
    <p:sldId id="533" r:id="rId162"/>
    <p:sldId id="534" r:id="rId163"/>
    <p:sldId id="537" r:id="rId164"/>
    <p:sldId id="538" r:id="rId165"/>
    <p:sldId id="693" r:id="rId166"/>
    <p:sldId id="539" r:id="rId167"/>
    <p:sldId id="540" r:id="rId168"/>
    <p:sldId id="541" r:id="rId169"/>
    <p:sldId id="684" r:id="rId170"/>
    <p:sldId id="543" r:id="rId171"/>
    <p:sldId id="544" r:id="rId172"/>
    <p:sldId id="545" r:id="rId173"/>
    <p:sldId id="546" r:id="rId174"/>
    <p:sldId id="547" r:id="rId175"/>
    <p:sldId id="695" r:id="rId176"/>
    <p:sldId id="548" r:id="rId177"/>
    <p:sldId id="696" r:id="rId178"/>
    <p:sldId id="699" r:id="rId179"/>
    <p:sldId id="700" r:id="rId180"/>
    <p:sldId id="701" r:id="rId181"/>
    <p:sldId id="702" r:id="rId182"/>
    <p:sldId id="639" r:id="rId183"/>
    <p:sldId id="613" r:id="rId184"/>
    <p:sldId id="636" r:id="rId185"/>
    <p:sldId id="637" r:id="rId186"/>
    <p:sldId id="638" r:id="rId187"/>
    <p:sldId id="640" r:id="rId188"/>
    <p:sldId id="641" r:id="rId189"/>
    <p:sldId id="643" r:id="rId190"/>
    <p:sldId id="644" r:id="rId191"/>
    <p:sldId id="645" r:id="rId192"/>
  </p:sldIdLst>
  <p:sldSz cx="9144000" cy="6858000" type="screen4x3"/>
  <p:notesSz cx="6858000" cy="9144000"/>
  <p:custDataLst>
    <p:tags r:id="rId197"/>
  </p:custDataLst>
  <p:defaultTextStyle>
    <a:defPPr>
      <a:defRPr lang="en-US"/>
    </a:defPPr>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vl6pPr marL="2286000" lvl="5"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6pPr>
    <a:lvl7pPr marL="2743200" lvl="6"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7pPr>
    <a:lvl8pPr marL="3200400" lvl="7"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8pPr>
    <a:lvl9pPr marL="3657600" lvl="8"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323" userDrawn="1">
          <p15:clr>
            <a:srgbClr val="A4A3A4"/>
          </p15:clr>
        </p15:guide>
        <p15:guide id="2" pos="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006600"/>
    <a:srgbClr val="FF66FF"/>
    <a:srgbClr val="0000CC"/>
    <a:srgbClr val="FFCC99"/>
    <a:srgbClr val="00FFCC"/>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921"/>
    <p:restoredTop sz="88292"/>
  </p:normalViewPr>
  <p:slideViewPr>
    <p:cSldViewPr snapToGrid="0" showGuides="1">
      <p:cViewPr varScale="1">
        <p:scale>
          <a:sx n="100" d="100"/>
          <a:sy n="100" d="100"/>
        </p:scale>
        <p:origin x="2070" y="114"/>
      </p:cViewPr>
      <p:guideLst>
        <p:guide orient="horz" pos="323"/>
        <p:guide pos="90"/>
      </p:guideLst>
    </p:cSldViewPr>
  </p:slid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7" Type="http://schemas.openxmlformats.org/officeDocument/2006/relationships/tags" Target="tags/tag1.xml"/><Relationship Id="rId196" Type="http://schemas.openxmlformats.org/officeDocument/2006/relationships/tableStyles" Target="tableStyles.xml"/><Relationship Id="rId195" Type="http://schemas.openxmlformats.org/officeDocument/2006/relationships/viewProps" Target="viewProps.xml"/><Relationship Id="rId194" Type="http://schemas.openxmlformats.org/officeDocument/2006/relationships/presProps" Target="presProps.xml"/><Relationship Id="rId193" Type="http://schemas.openxmlformats.org/officeDocument/2006/relationships/handoutMaster" Target="handoutMasters/handoutMaster1.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45.wmf"/><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60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8EA290-A488-474A-BFBB-E52D6F386CAC}"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1022 496,'103'0,"50"-27,-101 14,33 13,-16 0,-18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478 403,'120'0,"16"0,-50 0,-35 0,18 0,-18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524 384,'53'0,"52"0,140 0,332 0,71 0,-403 0,175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961 525,'70'0,"140"0,0 0,-157 33,87-17,-70-16,-18 0,36 0,-18 0,-18 0,1 0,52 0,35 0,0 0,17-16,-52-17,-17 33,17-16,0 0,-35-17,-18 33,1-32,-1-1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709 456,'-29'81,"29"-32,-28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1297 471,'-44'101,"29"0,0-17,15-34</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1225 189,'70'0,"-18"0,36 0,17 0,17 0,-17 0,35 0,70 0,-105 0,140 0,-105 0,-18 0,-52 0,-17 0,-1 0,18 0,0 0,-17 0,-1 0,36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916 302,'86'0,"1"12,16-12,-16 12,51-12,69 0,-155 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265 388,'51'0,"0"0,17 0,18 0,16 0,-51 0,0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756 536,'2'0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899 568,'121'0,"-18"0,35 0,17 0,-104 0,18 0,-17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1233 444,'69'0,"-1"34,-17 0,34 34,-85-17,-68-34,-51 50,-69 18,137-51,0-17</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352 925,'70'0,"-17"0,34 9,-34-9,-1 0,36 0,17 0,106 0,-1 0,0 0,71 0,402 0,-543 0,-52 0,-35 0,-1 0,1 0,52 0,-53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362 240,'123'0,"0"0,-18 0,0 0,-52 0,34 0,-34 0,17 0,0 0,-17 0,-1 0,1 0,0 0,34 0,-34 0,35 0,-36 0,18 0,18 0,-35 0,17 0,18 0,-36 0,36 0,17 0,35 0,-87 0,52 0,-35 0,18 0,-18 0,0 0,-17 0,35 0,-1 0,-34 0,52 0,-17 0,-36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596 256,'87'0,"-34"0,16 0,36 0,-53 0,1 0,34-12,-35 12,1 0,34 0,-35 0,1 0,51 0,-51 0,34-12,-35 12,53 0,-35 0,35 0,-36 0,-16 0,-1 0,1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737 250,'52'0,"18"0,52 15,18-15,122 15,-122 14,174-14,-70-15,-34 0,-123 0,-34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903 231,'140'0,"-87"0,34 0,18 0,1 0,-36 0,35 0,17 0,-16 0,-36 0,0 0,-18 0,36 0,-18 0,18 0,17 0,-53 0,18 0,-17 0,70 0,-71 0,18 0,-17 0,-1 0,53 0,36 0,-36 0,-53 0,1 0,-1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1310 1261,'71'0,"-1"17,-17 1,87-18,1 52,52-17,18-18,-1-17,72 53,-72-53,1 0,0 35,-53-35,-17 0,-89 0,54 0,-36 0,0 0,1 0,-1 0,18 0,-18 0,18 0,-18 0,18 0,17 0,-17 0,-35 0,35-157,-71 70,1-1,-1 19,-17-18,0 17,0 18,0-1,0 1,0-18,0 18,0 0,-17 0,-18-1,-18-16,0 16,-17 18,0 1,17 34,-17-35,17 35,-17-18,-18 18,18-17,-88 17,52-18,1 18,17 0,-17 0,52-17,0 17,0 0,-17-17,17 17,-52 0,35-35,0 35,-18 0,17-18,-34 18,17-17,-52-1,17 18,52 0,-16 0,-19-17,18 17,36 0,-19 0,-17 0,36 0,-19 0,-51 0,69 0,-35 0,0 0,0 0,18 0,0 0,17 0,-17 0,17 0,0 35,-70 0,71 34,-19-51,19 34,34 0,-17 18,35-18,0 18,0 35,18-53,17 18,35-1,53 18,0-17,0-35,70 17,-87 1,17-1,-71-52</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1352 531,'2'0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1323 525,'105'0,"-53"0,18 0,88 0,-88 0,-18 0,18 0,17 0,1 0,69 0,-52 0,-52 0,-1 0,1 0,34 0,-17 0,0 0,35 0,-18 0,-17 0,35 0,18 0,-53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251 686,'158'0,"18"0,0 0,0 0,105-74,-175 74,52 0,53 0,-70 0,-18 0,-53 0,36 0,70 0,35 0,-53 0,-17 0,-36 30,-17-30,70 0,18 0,0 0,0 0,0 0,-71 0,-17 0,-35 0,0 0,52 0,-17 0,-35 0,0 0,52 0,-17-15,53 15,35 0,-71 0,-52 0,18 0,34 0,-35 0,1 0,17 0,88 0,-71 0,-35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731 414,'69'0,"18"0,16 0,-16 0,-1 0,-34 0,0 0,35 0,-18 0,-17 0,17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805 514,'2'0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891 416,'70'0,"-1"0,53 0,-17 0,17 0,-18 0,1-9,-53 9,35 0,-17 0,121 0,18 0,-156 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249 945,'210'0,"-70"0,-70 0,175 0,1 0,-194 0,123 0,35 0,36 0,34 0,-140 0,122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604 340,'53'0,"88"0,-36 0,107 0,70 0,0 0,-106 32,106-32,-1 0,-175 0,70 0,18 0,-123 0,175 0,441 0,-475 0,-160 0,1 0,35 0,0 0,-17 0,17-16,-18 16,1 0,-18-16,52 0,-52 16,0 0,0 0,35 0,-17-33,-19 33,54 0,-53 0,17-16,36 16,-35 0,-1 0,0 0,-17 0,18 0,-18 0,-1 0,1-16,18 16,-1 0,-17 0,18 0,17 0,0-16,-18 16,71 0,-53 0,0 0,71 0,-89 0,71 0,0 0,-35 0,70-32,-53 32,89 0,-36 0,-106 0,71 0,-70 0,-18 0,35 0,-36 0,37 0,16 0,1 0,70 0,-35 0,35 0,36 0,-36 0,-35 0,52 16,-87-16,70 0,-70 16,17 0,-52-16,-1 0,-17 0,0 0,35 0,71 0,-54 0,-17 0,-17 0,34 0,-34 0,35 0,-54 0,1 0,18 0,-1 0,-17 0,0 0,53 0,-18 0,-35 0,35 0,-35 0,17 0,18 0,18 0,-36 0,18 0,-35 0,0 0,35 0,18 0,-36 0,36 0,-53 0,35 0,18 0,-54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326 601,'88'0,"0"0,-18 0,18 0,-35 0,140 0,-17 0,-71 0,-17 0,35 0,-35 0,-36 0,106 0,-70-16,-35 16,17-16,36 16,34 0,36 0,35 0,-71 0,106 0,-140 0,52-16,-105 16,-1 0,54 0,-53 0,52 0,18 0,-70 0,-1 0,19-33,16 33,1 0,0 0,-35 0,35-16,0-16,-36 32,1 0,88-32,-54 32</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1079 405,'88'0,"52"0,105 0,88 0,-176 0,88 0,-105 0,-87 0,17 0,0 0,-17 0,-1 0,36 0,-36 0,106 0,-36 0,-17 0,0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384 817,'123'0,"-18"0,0 0,175 0,-70 0,-35 0,-35 0,-52 0,-36 0,1 0,-1 0,36 0,-18 0,35 0,122 0,123 9,-280-9</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349 287,'70'0,"53"0,264 0,158 9,35-9,70 0,-87 0,-124 0,-87 0,-106 0,0 0,-70 0,-71 0,-17 0,0 0,-18 0,-17 0,0 0,0 0,-1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159 475,'193'0,"0"0,17 24,527-24,-88 0,-299 0,1-12,-176 12</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690 22,'2'0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260 600,'70'0,"53"0,52 0,-122 0,174 0,-121 0,34 0,-53 0,19 0,-54 0,1 0,-1 0,36 0,-18 0,0 0,53 0,-70 0,-1 0,36 0,17 0,-35 0,18 0,-18 0,35 0,105 0,-105 0,-35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799 443,'2'0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196 467,'88'0,"-18"0,35 0,36 0,-1-12,-17 12,-17 0,175 0,-141 0,36 0,-71 0,-17 0,17 0,1 0,-1 0,71 0,-89 0,89 0,-18 0,-53 0,1 0,-54 0,54 0,-18 0,35 0,-18 0,18 0,17 0,1 0,-36 0,36-12,-54 12</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193 560,'122'0,"-18"0,1 0,208 0,0 0,-70 0,-190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311 117,'88'0,"0"32,-17-32,17 32,0-16,53-1,105 17,-34-16,105-16,0 0,211 0,-193 0,141 0,105 0,-370-32,212 32,-335-16,-35 16,35-15,-17 15,122 0,-17 0,106 0,-70 0,140 0,-176 0,0 0,-35 0,0 0,-35 0,52 0,-87 0,-1 0,18 0,18 0,-36 0,36 0,70 0,106 0,-159-32,-70 32,0 0,70 0,-52 0,87 0,54 0,17 0,17 0,-34 0,-106 0,-36 0,-17 0,17 0,1 0,70 0,0 0,-36 0,19 0,-54 0,-17 0,17 0,-17 0,0 16,35-16,-35 0,17 0,-17 0,18 0,17 0,18 0,-1 0,-34 0,17 0,-18 0,1 0,-1 0,18 0,18 0,-18 0,18 0,-36 16,1-16,-19 0,37 0,-1 0,0 0,-35 0,17 0,0 0,-17 0,35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536 239,'141'0,"-18"0,53 0,35 0,0 0,140 0,1 0,-71 0,53 0,-52 0,-1 0,0 0,-34 0,-1 0,-70 0,-36 0,18 0,-87 0,-18 0,52 0,36 0,35 0,35 0,-53 0,-18 0,-69 0,-18 0,70 0,-71 0,54 0,-53 0,-1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623 123,'141'-13,"-89"26,107-13,280 27,353-27,-212 0,70 0,-263 0,-18 0,-210 0,-89 0,-17-13,17 13,18 0,70 0,-17 0,-36 0,124 0,-159 0,-17 0,0 0,35 0,70 0,-70 0,-35 0,-1 0,1 0,18 0,16 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164 835,'52'0,"34"0,69 0,-17 0,0 0,-69 0,35 9</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183 842,'69'0,"17"0,-34 0,17 0,17 0,35 0,-70 0,36 0,-1-9</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249 509,'88'0,"71"83,-106-83,-1 17,213 33,-124-34,176 18,0-34,0 0,71 0,299 0,-335 0,-70 0,53 0,-124 0,106 0,-141 0,18 0,-123 0,70 0,-89 0,54 0,0 0,-18 0,35 0,230 0,-71 0,-36 0,-70 0,-35 0,-70 0,-18 0,17 0,18 0,36 0,87 0,-88 0,106 0,0 0,-52 0,34 0,0 0,-34 0,69 0,-34 0,69 0,-69 0,-106 0,70 0,0 0,-70 0,52 16,-17-16,71 0,34 0,-34 0,34 0,-34 0,-36 0,0 0,36 34,-89-34,-17 0,-36 0,18 0,18 0,-36 0,71 0,0 0,35 0,71 0,0 0,-106 0,35 0,-123 0,35 0,0 16,18-16,-54 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150 423,'88'0,"52"0,1 0,140 0,0 0,70 0,-211 0,211 0,-105 0,0 0,-35 0,34 0,-69 0,35 0,-71 0,71 0,-123 0,-36 0,19 0,-1 0,-18 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398 426,'70'0,"177"0,105 0,-35 0,105 0,-211 0,-35 0,317 0,-440 0,70 0,1 0,87 0,-70 0,-1 0,-34 0,-18 0,-35 0,0 0,17 0,0 0,89 0,-89 0,106 0,-70 0,-36 0,-17 0,18 0,34 0,36 0,35 0,-106 0,54 0,-72 0,1 0,0 0,17 0,-17 0,0 0,0 0,17 0,18 0,-35 0,0 0,17 0,-17 0,53 0,17 0,-70 0,17 0,18 0,0 0,-17 0,17 0,-18 0,0 0,-17 0,18 0,-1 0,18 0,-35 0,0 0,-1 0,19 0,-18 0,35 0,-36 0,36 0,1 0,-19 0,-17 0,0 0,-1 0,1 0,0 0,0 0,0 0,-1 0,1 0,0 0,0 0,0 0,-1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333 317,'88'0,"-18"0,18 0,53 16,53 32,-53-17,-88-15,35 0,123 0,71-16,-36 0,106 0,-70 0,70 0,-35 0,-71 0,1-16,-36 0,-105 16,35 0,87-31,-122 31,70 0,-35 0,70 0,1 0,-36 0,35 0,0 0,-35 0,-17 0,17 0,-36 0,37 0,-1 0,-36 0,-34 0,35 0,0 0,-18 0,71 0,52 0,-140 0,175 0,-140 0,-88-16,18 16,52 0,18 0,-53 0,-18 0,36 0,-18 0,-35 0,-1 0,36 0,0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80 484,'105'0,"54"0,684 0,-263 0,-71 0,-193 0,1423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1060 667,'2'0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1054 656,'2'0</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1054 656,'2'0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1188 492,'104'0,"17"30,-35-30,18 0,-35 0,70 29,-36-29,-16 15,-35-15</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1230 494,'52'0,"18"0,17 0,122 0,-69 0,-36 0,71 0,-18 0,17 0,0 0,-121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581 581,'208'0,"-138"0,69 0,-53 0,-16 0,-18 0,17 0,1 0,17 0,-18-9,-17 9,18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708 621,'3'0</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86 324,'83'0,"-33"0,33 0,-33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211 735,'140'0,"34"0,1 0,35 0,-35 0,-36 0,-34 0,-17 0,-36 0,35 0,71 0,-106 28,0-13,88-15,-87 14</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219 449,'88'0,"17"-31,-52 31,52 0,106-16,-18 16,-53-32,141 32,0 0,-175 0,-54 0,54 0,-19 0,19 0,69 0,-34 0,70-15,-106 15,18-16,-71 16,71 0,-52 0,139 0,-104 0,-36 0,0-16,0 16,1 0,-1 0,-18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892 324,'2'0</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191 780,'2'0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850 1008,'122'0,"-53"0,18 0,-17 0,0 0,-1 0,36-30,-18 30,69-16,-103 16,51-15,-34 0,-1 0,1 15,0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996 1008,'140'0,"36"0,-36 0,106 0,35 0,-35 0,105 0,-141 0,106 0,-245 0,-1 0,0 0,-17 0,17 0,35 0,36-15,-36-16,18 16,-53 15,0-15,-17 15,35 0,-18 0,35-15,71 15,-124 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857 508,'88'-9,"17"9,70 0,-35 0,140 0,-70 0,-53 0,53 0,-140 0,18 0,17 0,-35 0,17 0,18 0,-17 0,-36 0,1 0,-1 0,1 9</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877 505,'141'0,"-1"0,36 0,-123 0,-53 40,175-40,177 0,-18 0,-53 0,-70 0,35 0,-88 0,-18 0,-34 0,-1 0,0 0,-17 0,-35 0,52 0,36 0,0 0,-89 0,36 0,-18 0,89 0,51 0,36 0,-35 0,-53-13</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605 565,'88'0,"0"0,18 0,-36 0,36 0,-53 0,52 0,1 0,53 0,-54 0,36 0,0 0,-35 0,0 0,17 0,-17 0,34 0,1 0,71 0,34 0,-34 0,105 0,0 0,-141 0,71 0,-36 0,-35 0,35 0,-34 0,16 0,-17 0,1 0,-1 0,35 32,-35-32,71 16,-36-16,1 0,34 0,1 0,-54 32,-52-32,-35 0,35 0,35 0,-70 0,88 0,-18 0,-71 0,71 0,1 0,-107 0,71 0,-35 0,-1 0,54 15,-89-15,36 0,35 0,-71 0,107 0,16 32,-52-32,0 0,123 0,-52 0,-89 0,18 0,-71 0,-17 0,18 16,-1-16,1 0,52 0,-35 0,70 0,-17 0,-53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392 774,'141'0,"53"0,458 0,70-31,0 31,0 0,-193-31,52 31,-228 0,-142-31,36 31,-36 0,71 0,35 0,-106 0,71 0,35-16,-105 16,34 0,36 0,-35 0,282 0,52 0,-299 0,299 0,-193 0,140 0,-246 0,70 0,18 0,-176 0,53 0,-36 0,53 0,-17 0,-88 0,-54 0,-52 0,0 0,35 0,-17 0,17 0,-18 0,18 0,-35 0,18 0,-19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140 691,'69'0,"51"0,-68 0,34 0,34 0,-34 0,-17 0,-17 0</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523 933,'87'0,"1"16,-18 0,87 32,-104-48,87 15,-88 33,70-48,-17 0,-52 0,17 0,-18 0,18 0,-17 0,-1 0,18 0,70 0,-18-16,-17 16,-52-16,52 16,-53 0,36-16</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216 412,'70'16,"54"1,-19 16,159 33,-88-66,106 49,-159-32,211-17,-17 33,-35-33,35 0,-71 0,-70 0,-18 0,-87 0,34 0,-34 0,34 0,36 0,70 0,-105 0,-1 0,-17 0,-17 0,122 0,-52 0,211 0,0 0,-105 0,-71 0,-36 0,-34 0,17 0,-35 0,18 0,-36 0,18 0,35 0,-35-17,53 17,-35 0,17-33,18 33,-36-16,54 16,-89-17,18 1,-17 16,-1 0,18-17,-18 17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224 525,'123'-14,"18"14,-18 0,53 0,71 0,-1 0,-105 0,247 0,34 0,-140 0,0 0,158 0,-70 0,-53 0,105 0,-211 0,-17 28,17-28,-70 0,35 0,-35 0,0 0,-53 0,-18 0,1 0,17 0,35 0,-35 0,124 0,-124 0,70 0,-88 0,19 0,-37 0,36 0,-17 15,140-15,-35 0,35 0,71 0,-106 0,-53 14,18-14,35 0,-35 0,71 0,-72 0,19 0,-89 0,36 0,211 0,-211 0,-18 0,-36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2-03-30T12:29:26"/>
    </inkml:context>
    <inkml:brush xml:id="br0">
      <inkml:brushProperty name="width" value="0.05292" units="cm"/>
      <inkml:brushProperty name="height" value="0.05292" units="cm"/>
      <inkml:brushProperty name="color" value="#ff0000"/>
    </inkml:brush>
  </inkml:definitions>
  <inkml:trace contextRef="#ctx0" brushRef="#br0">913 837,'2'0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90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0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292"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3317" name="Rectangle 5"/>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90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0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A603DB4-61E4-4C0F-9F2E-858D2D66C575}"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6387" name="Rectangle 2"/>
          <p:cNvSpPr>
            <a:spLocks noRot="1" noTextEdit="1"/>
          </p:cNvSpPr>
          <p:nvPr>
            <p:ph type="sldImg"/>
          </p:nvPr>
        </p:nvSpPr>
        <p:spPr>
          <a:xfrm>
            <a:off x="1143000" y="685800"/>
            <a:ext cx="4573588" cy="3430588"/>
          </a:xfrm>
          <a:ln/>
        </p:spPr>
      </p:sp>
      <p:sp>
        <p:nvSpPr>
          <p:cNvPr id="16388"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34819" name="Rectangle 2"/>
          <p:cNvSpPr>
            <a:spLocks noRot="1" noTextEdit="1"/>
          </p:cNvSpPr>
          <p:nvPr>
            <p:ph type="sldImg"/>
          </p:nvPr>
        </p:nvSpPr>
        <p:spPr>
          <a:xfrm>
            <a:off x="1143000" y="685800"/>
            <a:ext cx="4573588" cy="3430588"/>
          </a:xfrm>
          <a:ln/>
        </p:spPr>
      </p:sp>
      <p:sp>
        <p:nvSpPr>
          <p:cNvPr id="34820"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51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305155" name="Rectangle 2"/>
          <p:cNvSpPr>
            <a:spLocks noRot="1" noTextEdit="1"/>
          </p:cNvSpPr>
          <p:nvPr>
            <p:ph type="sldImg"/>
          </p:nvPr>
        </p:nvSpPr>
        <p:spPr>
          <a:xfrm>
            <a:off x="1143000" y="685800"/>
            <a:ext cx="4573588" cy="3430588"/>
          </a:xfrm>
          <a:ln/>
        </p:spPr>
      </p:sp>
      <p:sp>
        <p:nvSpPr>
          <p:cNvPr id="305156"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37891" name="Rectangle 2"/>
          <p:cNvSpPr>
            <a:spLocks noRot="1" noTextEdit="1"/>
          </p:cNvSpPr>
          <p:nvPr>
            <p:ph type="sldImg"/>
          </p:nvPr>
        </p:nvSpPr>
        <p:spPr>
          <a:xfrm>
            <a:off x="1143000" y="685800"/>
            <a:ext cx="4573588" cy="3430588"/>
          </a:xfrm>
          <a:ln/>
        </p:spPr>
      </p:sp>
      <p:sp>
        <p:nvSpPr>
          <p:cNvPr id="37892"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39939" name="Rectangle 2"/>
          <p:cNvSpPr>
            <a:spLocks noRot="1" noTextEdit="1"/>
          </p:cNvSpPr>
          <p:nvPr>
            <p:ph type="sldImg"/>
          </p:nvPr>
        </p:nvSpPr>
        <p:spPr>
          <a:xfrm>
            <a:off x="1143000" y="685800"/>
            <a:ext cx="4573588" cy="3430588"/>
          </a:xfrm>
          <a:ln/>
        </p:spPr>
      </p:sp>
      <p:sp>
        <p:nvSpPr>
          <p:cNvPr id="39940"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41987" name="Rectangle 2"/>
          <p:cNvSpPr>
            <a:spLocks noRot="1" noTextEdit="1"/>
          </p:cNvSpPr>
          <p:nvPr>
            <p:ph type="sldImg"/>
          </p:nvPr>
        </p:nvSpPr>
        <p:spPr>
          <a:xfrm>
            <a:off x="1143000" y="685800"/>
            <a:ext cx="4573588" cy="3430588"/>
          </a:xfrm>
          <a:ln/>
        </p:spPr>
      </p:sp>
      <p:sp>
        <p:nvSpPr>
          <p:cNvPr id="41988"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44035" name="Rectangle 2"/>
          <p:cNvSpPr>
            <a:spLocks noRot="1" noTextEdit="1"/>
          </p:cNvSpPr>
          <p:nvPr>
            <p:ph type="sldImg"/>
          </p:nvPr>
        </p:nvSpPr>
        <p:spPr>
          <a:xfrm>
            <a:off x="1143000" y="685800"/>
            <a:ext cx="4573588" cy="3430588"/>
          </a:xfrm>
          <a:ln/>
        </p:spPr>
      </p:sp>
      <p:sp>
        <p:nvSpPr>
          <p:cNvPr id="44036"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46083" name="Rectangle 2"/>
          <p:cNvSpPr>
            <a:spLocks noRot="1" noTextEdit="1"/>
          </p:cNvSpPr>
          <p:nvPr>
            <p:ph type="sldImg"/>
          </p:nvPr>
        </p:nvSpPr>
        <p:spPr>
          <a:xfrm>
            <a:off x="1143000" y="685800"/>
            <a:ext cx="4573588" cy="3430588"/>
          </a:xfrm>
          <a:ln/>
        </p:spPr>
      </p:sp>
      <p:sp>
        <p:nvSpPr>
          <p:cNvPr id="46084"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48131" name="Rectangle 2"/>
          <p:cNvSpPr>
            <a:spLocks noRot="1" noTextEdit="1"/>
          </p:cNvSpPr>
          <p:nvPr>
            <p:ph type="sldImg"/>
          </p:nvPr>
        </p:nvSpPr>
        <p:spPr>
          <a:xfrm>
            <a:off x="1143000" y="685800"/>
            <a:ext cx="4573588" cy="3430588"/>
          </a:xfrm>
          <a:ln/>
        </p:spPr>
      </p:sp>
      <p:sp>
        <p:nvSpPr>
          <p:cNvPr id="48132"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50179" name="Rectangle 2"/>
          <p:cNvSpPr>
            <a:spLocks noRot="1" noTextEdit="1"/>
          </p:cNvSpPr>
          <p:nvPr>
            <p:ph type="sldImg"/>
          </p:nvPr>
        </p:nvSpPr>
        <p:spPr>
          <a:xfrm>
            <a:off x="1143000" y="685800"/>
            <a:ext cx="4573588" cy="3430588"/>
          </a:xfrm>
          <a:ln/>
        </p:spPr>
      </p:sp>
      <p:sp>
        <p:nvSpPr>
          <p:cNvPr id="50180"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52227" name="Rectangle 2"/>
          <p:cNvSpPr>
            <a:spLocks noRot="1" noTextEdit="1"/>
          </p:cNvSpPr>
          <p:nvPr>
            <p:ph type="sldImg"/>
          </p:nvPr>
        </p:nvSpPr>
        <p:spPr>
          <a:xfrm>
            <a:off x="1143000" y="685800"/>
            <a:ext cx="4573588" cy="3430588"/>
          </a:xfrm>
          <a:ln/>
        </p:spPr>
      </p:sp>
      <p:sp>
        <p:nvSpPr>
          <p:cNvPr id="52228"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54275" name="Rectangle 2"/>
          <p:cNvSpPr>
            <a:spLocks noRot="1" noTextEdit="1"/>
          </p:cNvSpPr>
          <p:nvPr>
            <p:ph type="sldImg"/>
          </p:nvPr>
        </p:nvSpPr>
        <p:spPr>
          <a:ln/>
        </p:spPr>
      </p:sp>
      <p:sp>
        <p:nvSpPr>
          <p:cNvPr id="5427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8435" name="Rectangle 2"/>
          <p:cNvSpPr>
            <a:spLocks noRot="1" noTextEdit="1"/>
          </p:cNvSpPr>
          <p:nvPr>
            <p:ph type="sldImg"/>
          </p:nvPr>
        </p:nvSpPr>
        <p:spPr>
          <a:xfrm>
            <a:off x="1143000" y="685800"/>
            <a:ext cx="4573588" cy="3430588"/>
          </a:xfrm>
          <a:ln/>
        </p:spPr>
      </p:sp>
      <p:sp>
        <p:nvSpPr>
          <p:cNvPr id="18436"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56323" name="Rectangle 2"/>
          <p:cNvSpPr>
            <a:spLocks noRot="1" noTextEdit="1"/>
          </p:cNvSpPr>
          <p:nvPr>
            <p:ph type="sldImg"/>
          </p:nvPr>
        </p:nvSpPr>
        <p:spPr>
          <a:xfrm>
            <a:off x="1143000" y="685800"/>
            <a:ext cx="4573588" cy="3430588"/>
          </a:xfrm>
          <a:ln/>
        </p:spPr>
      </p:sp>
      <p:sp>
        <p:nvSpPr>
          <p:cNvPr id="56324"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58371" name="Rectangle 2"/>
          <p:cNvSpPr>
            <a:spLocks noRot="1" noTextEdit="1"/>
          </p:cNvSpPr>
          <p:nvPr>
            <p:ph type="sldImg"/>
          </p:nvPr>
        </p:nvSpPr>
        <p:spPr>
          <a:xfrm>
            <a:off x="1143000" y="685800"/>
            <a:ext cx="4573588" cy="3430588"/>
          </a:xfrm>
          <a:ln/>
        </p:spPr>
      </p:sp>
      <p:sp>
        <p:nvSpPr>
          <p:cNvPr id="58372"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60419" name="Rectangle 2"/>
          <p:cNvSpPr>
            <a:spLocks noRot="1" noTextEdit="1"/>
          </p:cNvSpPr>
          <p:nvPr>
            <p:ph type="sldImg"/>
          </p:nvPr>
        </p:nvSpPr>
        <p:spPr>
          <a:xfrm>
            <a:off x="1143000" y="685800"/>
            <a:ext cx="4573588" cy="3430588"/>
          </a:xfrm>
          <a:ln/>
        </p:spPr>
      </p:sp>
      <p:sp>
        <p:nvSpPr>
          <p:cNvPr id="60420"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62467" name="Rectangle 2"/>
          <p:cNvSpPr>
            <a:spLocks noRot="1" noTextEdit="1"/>
          </p:cNvSpPr>
          <p:nvPr>
            <p:ph type="sldImg"/>
          </p:nvPr>
        </p:nvSpPr>
        <p:spPr>
          <a:xfrm>
            <a:off x="1143000" y="685800"/>
            <a:ext cx="4573588" cy="3430588"/>
          </a:xfrm>
          <a:ln/>
        </p:spPr>
      </p:sp>
      <p:sp>
        <p:nvSpPr>
          <p:cNvPr id="62468"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66563" name="Rectangle 2"/>
          <p:cNvSpPr>
            <a:spLocks noRot="1" noTextEdit="1"/>
          </p:cNvSpPr>
          <p:nvPr>
            <p:ph type="sldImg"/>
          </p:nvPr>
        </p:nvSpPr>
        <p:spPr>
          <a:ln/>
        </p:spPr>
      </p:sp>
      <p:sp>
        <p:nvSpPr>
          <p:cNvPr id="6656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71683" name="Rectangle 2"/>
          <p:cNvSpPr>
            <a:spLocks noRot="1" noTextEdit="1"/>
          </p:cNvSpPr>
          <p:nvPr>
            <p:ph type="sldImg"/>
          </p:nvPr>
        </p:nvSpPr>
        <p:spPr>
          <a:ln/>
        </p:spPr>
      </p:sp>
      <p:sp>
        <p:nvSpPr>
          <p:cNvPr id="7168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73731" name="Rectangle 2"/>
          <p:cNvSpPr>
            <a:spLocks noRot="1" noTextEdit="1"/>
          </p:cNvSpPr>
          <p:nvPr>
            <p:ph type="sldImg"/>
          </p:nvPr>
        </p:nvSpPr>
        <p:spPr>
          <a:ln/>
        </p:spPr>
      </p:sp>
      <p:sp>
        <p:nvSpPr>
          <p:cNvPr id="73732"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75779" name="Rectangle 2"/>
          <p:cNvSpPr>
            <a:spLocks noRot="1" noTextEdit="1"/>
          </p:cNvSpPr>
          <p:nvPr>
            <p:ph type="sldImg"/>
          </p:nvPr>
        </p:nvSpPr>
        <p:spPr>
          <a:ln/>
        </p:spPr>
      </p:sp>
      <p:sp>
        <p:nvSpPr>
          <p:cNvPr id="75780"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77827" name="Rectangle 2"/>
          <p:cNvSpPr>
            <a:spLocks noRot="1" noTextEdit="1"/>
          </p:cNvSpPr>
          <p:nvPr>
            <p:ph type="sldImg"/>
          </p:nvPr>
        </p:nvSpPr>
        <p:spPr>
          <a:ln/>
        </p:spPr>
      </p:sp>
      <p:sp>
        <p:nvSpPr>
          <p:cNvPr id="77828"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79875" name="Rectangle 2"/>
          <p:cNvSpPr>
            <a:spLocks noRot="1" noTextEdit="1"/>
          </p:cNvSpPr>
          <p:nvPr>
            <p:ph type="sldImg"/>
          </p:nvPr>
        </p:nvSpPr>
        <p:spPr>
          <a:ln/>
        </p:spPr>
      </p:sp>
      <p:sp>
        <p:nvSpPr>
          <p:cNvPr id="7987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0483" name="Rectangle 2"/>
          <p:cNvSpPr>
            <a:spLocks noRot="1" noTextEdit="1"/>
          </p:cNvSpPr>
          <p:nvPr>
            <p:ph type="sldImg"/>
          </p:nvPr>
        </p:nvSpPr>
        <p:spPr>
          <a:xfrm>
            <a:off x="1143000" y="685800"/>
            <a:ext cx="4573588" cy="3430588"/>
          </a:xfrm>
          <a:ln/>
        </p:spPr>
      </p:sp>
      <p:sp>
        <p:nvSpPr>
          <p:cNvPr id="20484"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81923" name="Rectangle 2"/>
          <p:cNvSpPr>
            <a:spLocks noRot="1" noTextEdit="1"/>
          </p:cNvSpPr>
          <p:nvPr>
            <p:ph type="sldImg"/>
          </p:nvPr>
        </p:nvSpPr>
        <p:spPr>
          <a:ln/>
        </p:spPr>
      </p:sp>
      <p:sp>
        <p:nvSpPr>
          <p:cNvPr id="8192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83971" name="Rectangle 2"/>
          <p:cNvSpPr>
            <a:spLocks noRot="1" noTextEdit="1"/>
          </p:cNvSpPr>
          <p:nvPr>
            <p:ph type="sldImg"/>
          </p:nvPr>
        </p:nvSpPr>
        <p:spPr>
          <a:ln/>
        </p:spPr>
      </p:sp>
      <p:sp>
        <p:nvSpPr>
          <p:cNvPr id="83972"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87043" name="Rectangle 2"/>
          <p:cNvSpPr>
            <a:spLocks noRot="1" noTextEdit="1"/>
          </p:cNvSpPr>
          <p:nvPr>
            <p:ph type="sldImg"/>
          </p:nvPr>
        </p:nvSpPr>
        <p:spPr>
          <a:ln/>
        </p:spPr>
      </p:sp>
      <p:sp>
        <p:nvSpPr>
          <p:cNvPr id="8704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89091" name="Rectangle 2"/>
          <p:cNvSpPr>
            <a:spLocks noRot="1" noTextEdit="1"/>
          </p:cNvSpPr>
          <p:nvPr>
            <p:ph type="sldImg"/>
          </p:nvPr>
        </p:nvSpPr>
        <p:spPr>
          <a:ln/>
        </p:spPr>
      </p:sp>
      <p:sp>
        <p:nvSpPr>
          <p:cNvPr id="89092"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91139" name="Rectangle 2"/>
          <p:cNvSpPr>
            <a:spLocks noRot="1" noTextEdit="1"/>
          </p:cNvSpPr>
          <p:nvPr>
            <p:ph type="sldImg"/>
          </p:nvPr>
        </p:nvSpPr>
        <p:spPr>
          <a:ln/>
        </p:spPr>
      </p:sp>
      <p:sp>
        <p:nvSpPr>
          <p:cNvPr id="91140"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93187" name="Rectangle 2"/>
          <p:cNvSpPr>
            <a:spLocks noRot="1" noTextEdit="1"/>
          </p:cNvSpPr>
          <p:nvPr>
            <p:ph type="sldImg"/>
          </p:nvPr>
        </p:nvSpPr>
        <p:spPr>
          <a:ln/>
        </p:spPr>
      </p:sp>
      <p:sp>
        <p:nvSpPr>
          <p:cNvPr id="93188"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95235" name="Rectangle 2"/>
          <p:cNvSpPr>
            <a:spLocks noRot="1" noTextEdit="1"/>
          </p:cNvSpPr>
          <p:nvPr>
            <p:ph type="sldImg"/>
          </p:nvPr>
        </p:nvSpPr>
        <p:spPr>
          <a:ln/>
        </p:spPr>
      </p:sp>
      <p:sp>
        <p:nvSpPr>
          <p:cNvPr id="9523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98307" name="Rectangle 2"/>
          <p:cNvSpPr>
            <a:spLocks noRot="1" noTextEdit="1"/>
          </p:cNvSpPr>
          <p:nvPr>
            <p:ph type="sldImg"/>
          </p:nvPr>
        </p:nvSpPr>
        <p:spPr>
          <a:ln/>
        </p:spPr>
      </p:sp>
      <p:sp>
        <p:nvSpPr>
          <p:cNvPr id="98308"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00355" name="Rectangle 2"/>
          <p:cNvSpPr>
            <a:spLocks noRot="1" noTextEdit="1"/>
          </p:cNvSpPr>
          <p:nvPr>
            <p:ph type="sldImg"/>
          </p:nvPr>
        </p:nvSpPr>
        <p:spPr>
          <a:ln/>
        </p:spPr>
      </p:sp>
      <p:sp>
        <p:nvSpPr>
          <p:cNvPr id="10035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03427" name="Rectangle 2"/>
          <p:cNvSpPr>
            <a:spLocks noRot="1" noTextEdit="1"/>
          </p:cNvSpPr>
          <p:nvPr>
            <p:ph type="sldImg"/>
          </p:nvPr>
        </p:nvSpPr>
        <p:spPr>
          <a:ln/>
        </p:spPr>
      </p:sp>
      <p:sp>
        <p:nvSpPr>
          <p:cNvPr id="103428"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2531" name="Rectangle 2"/>
          <p:cNvSpPr>
            <a:spLocks noRot="1" noTextEdit="1"/>
          </p:cNvSpPr>
          <p:nvPr>
            <p:ph type="sldImg"/>
          </p:nvPr>
        </p:nvSpPr>
        <p:spPr>
          <a:xfrm>
            <a:off x="1143000" y="685800"/>
            <a:ext cx="4573588" cy="3430588"/>
          </a:xfrm>
          <a:ln/>
        </p:spPr>
      </p:sp>
      <p:sp>
        <p:nvSpPr>
          <p:cNvPr id="22532"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06499" name="Rectangle 2"/>
          <p:cNvSpPr>
            <a:spLocks noRot="1" noTextEdit="1"/>
          </p:cNvSpPr>
          <p:nvPr>
            <p:ph type="sldImg"/>
          </p:nvPr>
        </p:nvSpPr>
        <p:spPr>
          <a:ln/>
        </p:spPr>
      </p:sp>
      <p:sp>
        <p:nvSpPr>
          <p:cNvPr id="106500"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12643" name="Rectangle 2"/>
          <p:cNvSpPr>
            <a:spLocks noRot="1" noTextEdit="1"/>
          </p:cNvSpPr>
          <p:nvPr>
            <p:ph type="sldImg"/>
          </p:nvPr>
        </p:nvSpPr>
        <p:spPr>
          <a:ln/>
        </p:spPr>
      </p:sp>
      <p:sp>
        <p:nvSpPr>
          <p:cNvPr id="11264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14691" name="Rectangle 2"/>
          <p:cNvSpPr>
            <a:spLocks noRot="1" noTextEdit="1"/>
          </p:cNvSpPr>
          <p:nvPr>
            <p:ph type="sldImg"/>
          </p:nvPr>
        </p:nvSpPr>
        <p:spPr>
          <a:ln/>
        </p:spPr>
      </p:sp>
      <p:sp>
        <p:nvSpPr>
          <p:cNvPr id="114692"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17763" name="Rectangle 2"/>
          <p:cNvSpPr>
            <a:spLocks noRot="1" noTextEdit="1"/>
          </p:cNvSpPr>
          <p:nvPr>
            <p:ph type="sldImg"/>
          </p:nvPr>
        </p:nvSpPr>
        <p:spPr>
          <a:ln/>
        </p:spPr>
      </p:sp>
      <p:sp>
        <p:nvSpPr>
          <p:cNvPr id="11776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19811" name="Rectangle 2"/>
          <p:cNvSpPr>
            <a:spLocks noRot="1" noTextEdit="1"/>
          </p:cNvSpPr>
          <p:nvPr>
            <p:ph type="sldImg"/>
          </p:nvPr>
        </p:nvSpPr>
        <p:spPr>
          <a:ln/>
        </p:spPr>
      </p:sp>
      <p:sp>
        <p:nvSpPr>
          <p:cNvPr id="119812"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21859" name="Rectangle 2"/>
          <p:cNvSpPr>
            <a:spLocks noRot="1" noTextEdit="1"/>
          </p:cNvSpPr>
          <p:nvPr>
            <p:ph type="sldImg"/>
          </p:nvPr>
        </p:nvSpPr>
        <p:spPr>
          <a:ln/>
        </p:spPr>
      </p:sp>
      <p:sp>
        <p:nvSpPr>
          <p:cNvPr id="121860"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r>
              <a:rPr lang="zh-CN" altLang="en-US" dirty="0">
                <a:solidFill>
                  <a:schemeClr val="hlink"/>
                </a:solidFill>
                <a:latin typeface="Times New Roman" panose="02020603050405020304" pitchFamily="18" charset="0"/>
                <a:ea typeface="宋体" panose="02010600030101010101" pitchFamily="2" charset="-122"/>
              </a:rPr>
              <a:t>页面失效：</a:t>
            </a:r>
            <a:r>
              <a:rPr lang="zh-CN" altLang="en-US" dirty="0">
                <a:latin typeface="Times New Roman" panose="02020603050405020304" pitchFamily="18" charset="0"/>
                <a:ea typeface="宋体" panose="02010600030101010101" pitchFamily="2" charset="-122"/>
              </a:rPr>
              <a:t>要访问的虚页不在实际主存中，就发生了页面失效</a:t>
            </a:r>
            <a:endParaRPr lang="zh-CN" altLang="en-US" dirty="0">
              <a:latin typeface="Times New Roman" panose="02020603050405020304" pitchFamily="18" charset="0"/>
              <a:ea typeface="宋体" panose="02010600030101010101" pitchFamily="2" charset="-122"/>
            </a:endParaRPr>
          </a:p>
          <a:p>
            <a:pPr lvl="0" eaLnBrk="1" hangingPunct="1"/>
            <a:r>
              <a:rPr lang="zh-CN" altLang="en-US" dirty="0">
                <a:solidFill>
                  <a:schemeClr val="hlink"/>
                </a:solidFill>
                <a:latin typeface="Times New Roman" panose="02020603050405020304" pitchFamily="18" charset="0"/>
                <a:ea typeface="宋体" panose="02010600030101010101" pitchFamily="2" charset="-122"/>
              </a:rPr>
              <a:t>页面争用（实页冲突）</a:t>
            </a:r>
            <a:r>
              <a:rPr lang="zh-CN" altLang="en-US" dirty="0">
                <a:latin typeface="Times New Roman" panose="02020603050405020304" pitchFamily="18" charset="0"/>
                <a:ea typeface="宋体" panose="02010600030101010101" pitchFamily="2" charset="-122"/>
              </a:rPr>
              <a:t>：发生两个以上的虚页想要进入主存中同一个页面位置的现象。</a:t>
            </a:r>
            <a:endParaRPr lang="zh-CN" altLang="en-US"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23907" name="Rectangle 2"/>
          <p:cNvSpPr>
            <a:spLocks noRot="1" noTextEdit="1"/>
          </p:cNvSpPr>
          <p:nvPr>
            <p:ph type="sldImg"/>
          </p:nvPr>
        </p:nvSpPr>
        <p:spPr>
          <a:ln/>
        </p:spPr>
      </p:sp>
      <p:sp>
        <p:nvSpPr>
          <p:cNvPr id="123908"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25955" name="Rectangle 2"/>
          <p:cNvSpPr>
            <a:spLocks noRot="1" noTextEdit="1"/>
          </p:cNvSpPr>
          <p:nvPr>
            <p:ph type="sldImg"/>
          </p:nvPr>
        </p:nvSpPr>
        <p:spPr>
          <a:ln/>
        </p:spPr>
      </p:sp>
      <p:sp>
        <p:nvSpPr>
          <p:cNvPr id="12595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28003" name="Rectangle 2"/>
          <p:cNvSpPr>
            <a:spLocks noRot="1" noTextEdit="1"/>
          </p:cNvSpPr>
          <p:nvPr>
            <p:ph type="sldImg"/>
          </p:nvPr>
        </p:nvSpPr>
        <p:spPr>
          <a:ln/>
        </p:spPr>
      </p:sp>
      <p:sp>
        <p:nvSpPr>
          <p:cNvPr id="12800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33123" name="Rectangle 2"/>
          <p:cNvSpPr>
            <a:spLocks noRot="1" noTextEdit="1"/>
          </p:cNvSpPr>
          <p:nvPr>
            <p:ph type="sldImg"/>
          </p:nvPr>
        </p:nvSpPr>
        <p:spPr>
          <a:ln/>
        </p:spPr>
      </p:sp>
      <p:sp>
        <p:nvSpPr>
          <p:cNvPr id="13312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4579" name="Rectangle 2"/>
          <p:cNvSpPr>
            <a:spLocks noRot="1" noTextEdit="1"/>
          </p:cNvSpPr>
          <p:nvPr>
            <p:ph type="sldImg"/>
          </p:nvPr>
        </p:nvSpPr>
        <p:spPr>
          <a:xfrm>
            <a:off x="1143000" y="685800"/>
            <a:ext cx="4573588" cy="3430588"/>
          </a:xfrm>
          <a:ln/>
        </p:spPr>
      </p:sp>
      <p:sp>
        <p:nvSpPr>
          <p:cNvPr id="24580"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35171" name="Rectangle 2"/>
          <p:cNvSpPr>
            <a:spLocks noRot="1" noTextEdit="1"/>
          </p:cNvSpPr>
          <p:nvPr>
            <p:ph type="sldImg"/>
          </p:nvPr>
        </p:nvSpPr>
        <p:spPr>
          <a:ln/>
        </p:spPr>
      </p:sp>
      <p:sp>
        <p:nvSpPr>
          <p:cNvPr id="135172"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38243" name="Rectangle 2"/>
          <p:cNvSpPr>
            <a:spLocks noRot="1" noTextEdit="1"/>
          </p:cNvSpPr>
          <p:nvPr>
            <p:ph type="sldImg"/>
          </p:nvPr>
        </p:nvSpPr>
        <p:spPr>
          <a:ln/>
        </p:spPr>
      </p:sp>
      <p:sp>
        <p:nvSpPr>
          <p:cNvPr id="13824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47459" name="Rectangle 2"/>
          <p:cNvSpPr>
            <a:spLocks noRot="1" noTextEdit="1"/>
          </p:cNvSpPr>
          <p:nvPr>
            <p:ph type="sldImg"/>
          </p:nvPr>
        </p:nvSpPr>
        <p:spPr>
          <a:ln/>
        </p:spPr>
      </p:sp>
      <p:sp>
        <p:nvSpPr>
          <p:cNvPr id="147460"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49507" name="Rectangle 2"/>
          <p:cNvSpPr>
            <a:spLocks noRot="1" noTextEdit="1"/>
          </p:cNvSpPr>
          <p:nvPr>
            <p:ph type="sldImg"/>
          </p:nvPr>
        </p:nvSpPr>
        <p:spPr>
          <a:ln/>
        </p:spPr>
      </p:sp>
      <p:sp>
        <p:nvSpPr>
          <p:cNvPr id="149508"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51555" name="Rectangle 2"/>
          <p:cNvSpPr>
            <a:spLocks noRot="1" noTextEdit="1"/>
          </p:cNvSpPr>
          <p:nvPr>
            <p:ph type="sldImg"/>
          </p:nvPr>
        </p:nvSpPr>
        <p:spPr>
          <a:ln/>
        </p:spPr>
      </p:sp>
      <p:sp>
        <p:nvSpPr>
          <p:cNvPr id="15155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53603" name="Rectangle 2"/>
          <p:cNvSpPr>
            <a:spLocks noRot="1" noTextEdit="1"/>
          </p:cNvSpPr>
          <p:nvPr>
            <p:ph type="sldImg"/>
          </p:nvPr>
        </p:nvSpPr>
        <p:spPr>
          <a:xfrm>
            <a:off x="1146175" y="687388"/>
            <a:ext cx="4567238" cy="3425825"/>
          </a:xfrm>
          <a:ln w="12700"/>
        </p:spPr>
      </p:sp>
      <p:sp>
        <p:nvSpPr>
          <p:cNvPr id="153604" name="Rectangle 3"/>
          <p:cNvSpPr>
            <a:spLocks noGrp="1"/>
          </p:cNvSpPr>
          <p:nvPr>
            <p:ph type="body"/>
          </p:nvPr>
        </p:nvSpPr>
        <p:spPr>
          <a:xfrm>
            <a:off x="914400" y="4343400"/>
            <a:ext cx="5029200" cy="4114800"/>
          </a:xfrm>
          <a:ln/>
        </p:spPr>
        <p:txBody>
          <a:bodyPr wrap="square" lIns="92066" tIns="46033" rIns="92066" bIns="46033"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56675" name="Rectangle 2"/>
          <p:cNvSpPr>
            <a:spLocks noRot="1" noTextEdit="1"/>
          </p:cNvSpPr>
          <p:nvPr>
            <p:ph type="sldImg"/>
          </p:nvPr>
        </p:nvSpPr>
        <p:spPr>
          <a:ln/>
        </p:spPr>
      </p:sp>
      <p:sp>
        <p:nvSpPr>
          <p:cNvPr id="15667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58723" name="Rectangle 2"/>
          <p:cNvSpPr>
            <a:spLocks noRot="1" noTextEdit="1"/>
          </p:cNvSpPr>
          <p:nvPr>
            <p:ph type="sldImg"/>
          </p:nvPr>
        </p:nvSpPr>
        <p:spPr>
          <a:ln/>
        </p:spPr>
      </p:sp>
      <p:sp>
        <p:nvSpPr>
          <p:cNvPr id="15872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p:nvPr>
        </p:nvSpPr>
        <p:spPr>
          <a:ln/>
        </p:spPr>
        <p:txBody>
          <a:bodyPr wrap="square" lIns="91440" tIns="45720" rIns="91440" bIns="45720" anchor="t" anchorCtr="0"/>
          <a:p>
            <a:pPr lvl="0"/>
            <a:endParaRPr lang="zh-CN" altLang="en-US" dirty="0">
              <a:ea typeface="等线" panose="02010600030101010101" pitchFamily="2" charset="-122"/>
            </a:endParaRPr>
          </a:p>
        </p:txBody>
      </p:sp>
      <p:sp>
        <p:nvSpPr>
          <p:cNvPr id="1658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p:nvPr>
        </p:nvSpPr>
        <p:spPr>
          <a:ln/>
        </p:spPr>
        <p:txBody>
          <a:bodyPr wrap="square" lIns="91440" tIns="45720" rIns="91440" bIns="45720" anchor="t" anchorCtr="0"/>
          <a:p>
            <a:pPr lvl="0"/>
            <a:endParaRPr lang="zh-CN" altLang="en-US" dirty="0">
              <a:ea typeface="等线" panose="02010600030101010101" pitchFamily="2" charset="-122"/>
            </a:endParaRPr>
          </a:p>
        </p:txBody>
      </p:sp>
      <p:sp>
        <p:nvSpPr>
          <p:cNvPr id="1679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6627" name="Rectangle 2"/>
          <p:cNvSpPr>
            <a:spLocks noRot="1" noTextEdit="1"/>
          </p:cNvSpPr>
          <p:nvPr>
            <p:ph type="sldImg"/>
          </p:nvPr>
        </p:nvSpPr>
        <p:spPr>
          <a:xfrm>
            <a:off x="1143000" y="685800"/>
            <a:ext cx="4573588" cy="3430588"/>
          </a:xfrm>
          <a:ln/>
        </p:spPr>
      </p:sp>
      <p:sp>
        <p:nvSpPr>
          <p:cNvPr id="26628"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p:nvPr>
        </p:nvSpPr>
        <p:spPr>
          <a:ln/>
        </p:spPr>
        <p:txBody>
          <a:bodyPr wrap="square" lIns="91440" tIns="45720" rIns="91440" bIns="45720" anchor="t" anchorCtr="0"/>
          <a:p>
            <a:pPr lvl="0"/>
            <a:endParaRPr lang="zh-CN" altLang="en-US" dirty="0">
              <a:ea typeface="等线" panose="02010600030101010101" pitchFamily="2" charset="-122"/>
            </a:endParaRPr>
          </a:p>
        </p:txBody>
      </p:sp>
      <p:sp>
        <p:nvSpPr>
          <p:cNvPr id="1699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p:nvPr>
        </p:nvSpPr>
        <p:spPr>
          <a:ln/>
        </p:spPr>
        <p:txBody>
          <a:bodyPr wrap="square" lIns="91440" tIns="45720" rIns="91440" bIns="45720" anchor="t" anchorCtr="0"/>
          <a:p>
            <a:pPr lvl="0"/>
            <a:endParaRPr lang="zh-CN" altLang="en-US" dirty="0">
              <a:ea typeface="等线" panose="02010600030101010101" pitchFamily="2" charset="-122"/>
            </a:endParaRPr>
          </a:p>
        </p:txBody>
      </p:sp>
      <p:sp>
        <p:nvSpPr>
          <p:cNvPr id="1720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75107" name="Rectangle 2"/>
          <p:cNvSpPr>
            <a:spLocks noRot="1" noTextEdit="1"/>
          </p:cNvSpPr>
          <p:nvPr>
            <p:ph type="sldImg"/>
          </p:nvPr>
        </p:nvSpPr>
        <p:spPr>
          <a:ln/>
        </p:spPr>
      </p:sp>
      <p:sp>
        <p:nvSpPr>
          <p:cNvPr id="175108"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77155" name="Rectangle 2"/>
          <p:cNvSpPr>
            <a:spLocks noRot="1" noTextEdit="1"/>
          </p:cNvSpPr>
          <p:nvPr>
            <p:ph type="sldImg"/>
          </p:nvPr>
        </p:nvSpPr>
        <p:spPr>
          <a:ln/>
        </p:spPr>
      </p:sp>
      <p:sp>
        <p:nvSpPr>
          <p:cNvPr id="17715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81251" name="Rectangle 2"/>
          <p:cNvSpPr>
            <a:spLocks noRot="1" noTextEdit="1"/>
          </p:cNvSpPr>
          <p:nvPr>
            <p:ph type="sldImg"/>
          </p:nvPr>
        </p:nvSpPr>
        <p:spPr>
          <a:ln/>
        </p:spPr>
      </p:sp>
      <p:sp>
        <p:nvSpPr>
          <p:cNvPr id="181252"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86371" name="Rectangle 2"/>
          <p:cNvSpPr>
            <a:spLocks noRot="1" noTextEdit="1"/>
          </p:cNvSpPr>
          <p:nvPr>
            <p:ph type="sldImg"/>
          </p:nvPr>
        </p:nvSpPr>
        <p:spPr>
          <a:ln/>
        </p:spPr>
      </p:sp>
      <p:sp>
        <p:nvSpPr>
          <p:cNvPr id="186372"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88419" name="Rectangle 2"/>
          <p:cNvSpPr>
            <a:spLocks noRot="1" noTextEdit="1"/>
          </p:cNvSpPr>
          <p:nvPr>
            <p:ph type="sldImg"/>
          </p:nvPr>
        </p:nvSpPr>
        <p:spPr>
          <a:ln/>
        </p:spPr>
      </p:sp>
      <p:sp>
        <p:nvSpPr>
          <p:cNvPr id="188420"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92515" name="Rectangle 2"/>
          <p:cNvSpPr>
            <a:spLocks noRot="1" noTextEdit="1"/>
          </p:cNvSpPr>
          <p:nvPr>
            <p:ph type="sldImg"/>
          </p:nvPr>
        </p:nvSpPr>
        <p:spPr>
          <a:ln/>
        </p:spPr>
      </p:sp>
      <p:sp>
        <p:nvSpPr>
          <p:cNvPr id="19251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94563" name="Rectangle 2"/>
          <p:cNvSpPr>
            <a:spLocks noRot="1" noTextEdit="1"/>
          </p:cNvSpPr>
          <p:nvPr>
            <p:ph type="sldImg"/>
          </p:nvPr>
        </p:nvSpPr>
        <p:spPr>
          <a:ln/>
        </p:spPr>
      </p:sp>
      <p:sp>
        <p:nvSpPr>
          <p:cNvPr id="19456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196611" name="Rectangle 2"/>
          <p:cNvSpPr>
            <a:spLocks noRot="1" noTextEdit="1"/>
          </p:cNvSpPr>
          <p:nvPr>
            <p:ph type="sldImg"/>
          </p:nvPr>
        </p:nvSpPr>
        <p:spPr>
          <a:xfrm>
            <a:off x="1143000" y="685800"/>
            <a:ext cx="4573588" cy="3430588"/>
          </a:xfrm>
          <a:ln/>
        </p:spPr>
      </p:sp>
      <p:sp>
        <p:nvSpPr>
          <p:cNvPr id="196612"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8675" name="Rectangle 2"/>
          <p:cNvSpPr>
            <a:spLocks noRot="1" noTextEdit="1"/>
          </p:cNvSpPr>
          <p:nvPr>
            <p:ph type="sldImg"/>
          </p:nvPr>
        </p:nvSpPr>
        <p:spPr>
          <a:xfrm>
            <a:off x="1143000" y="685800"/>
            <a:ext cx="4573588" cy="3430588"/>
          </a:xfrm>
          <a:ln/>
        </p:spPr>
      </p:sp>
      <p:sp>
        <p:nvSpPr>
          <p:cNvPr id="28676"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02755" name="Rectangle 2"/>
          <p:cNvSpPr>
            <a:spLocks noRot="1" noTextEdit="1"/>
          </p:cNvSpPr>
          <p:nvPr>
            <p:ph type="sldImg"/>
          </p:nvPr>
        </p:nvSpPr>
        <p:spPr>
          <a:ln/>
        </p:spPr>
      </p:sp>
      <p:sp>
        <p:nvSpPr>
          <p:cNvPr id="202756" name="Rectangle 3"/>
          <p:cNvSpPr>
            <a:spLocks noGrp="1"/>
          </p:cNvSpPr>
          <p:nvPr>
            <p:ph type="body"/>
          </p:nvPr>
        </p:nvSpPr>
        <p:spPr>
          <a:ln/>
        </p:spPr>
        <p:txBody>
          <a:bodyPr wrap="square" lIns="91440" tIns="45720" rIns="91440" bIns="45720" anchor="t" anchorCtr="0"/>
          <a:p>
            <a:pPr lvl="0" eaLnBrk="1" hangingPunct="1"/>
            <a:r>
              <a:rPr lang="en-US" altLang="zh-CN" dirty="0">
                <a:ea typeface="宋体" panose="02010600030101010101" pitchFamily="2" charset="-122"/>
              </a:rPr>
              <a:t>Intel Pentium Pro 80686</a:t>
            </a:r>
            <a:endParaRPr lang="zh-CN" altLang="en-US" dirty="0">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07875" name="Rectangle 2"/>
          <p:cNvSpPr>
            <a:spLocks noRot="1" noTextEdit="1"/>
          </p:cNvSpPr>
          <p:nvPr>
            <p:ph type="sldImg"/>
          </p:nvPr>
        </p:nvSpPr>
        <p:spPr>
          <a:ln/>
        </p:spPr>
      </p:sp>
      <p:sp>
        <p:nvSpPr>
          <p:cNvPr id="20787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09923" name="Rectangle 2"/>
          <p:cNvSpPr>
            <a:spLocks noRot="1" noTextEdit="1"/>
          </p:cNvSpPr>
          <p:nvPr>
            <p:ph type="sldImg"/>
          </p:nvPr>
        </p:nvSpPr>
        <p:spPr>
          <a:ln/>
        </p:spPr>
      </p:sp>
      <p:sp>
        <p:nvSpPr>
          <p:cNvPr id="20992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11971" name="Rectangle 2"/>
          <p:cNvSpPr>
            <a:spLocks noRot="1" noTextEdit="1"/>
          </p:cNvSpPr>
          <p:nvPr>
            <p:ph type="sldImg"/>
          </p:nvPr>
        </p:nvSpPr>
        <p:spPr>
          <a:ln/>
        </p:spPr>
      </p:sp>
      <p:sp>
        <p:nvSpPr>
          <p:cNvPr id="211972"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14019" name="Rectangle 2"/>
          <p:cNvSpPr>
            <a:spLocks noRot="1" noTextEdit="1"/>
          </p:cNvSpPr>
          <p:nvPr>
            <p:ph type="sldImg"/>
          </p:nvPr>
        </p:nvSpPr>
        <p:spPr>
          <a:ln/>
        </p:spPr>
      </p:sp>
      <p:sp>
        <p:nvSpPr>
          <p:cNvPr id="214020"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16067" name="Rectangle 2"/>
          <p:cNvSpPr>
            <a:spLocks noRot="1" noTextEdit="1"/>
          </p:cNvSpPr>
          <p:nvPr>
            <p:ph type="sldImg"/>
          </p:nvPr>
        </p:nvSpPr>
        <p:spPr>
          <a:xfrm>
            <a:off x="1143000" y="685800"/>
            <a:ext cx="4573588" cy="3430588"/>
          </a:xfrm>
          <a:ln/>
        </p:spPr>
      </p:sp>
      <p:sp>
        <p:nvSpPr>
          <p:cNvPr id="216068"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19139" name="Rectangle 2"/>
          <p:cNvSpPr>
            <a:spLocks noRot="1" noTextEdit="1"/>
          </p:cNvSpPr>
          <p:nvPr>
            <p:ph type="sldImg"/>
          </p:nvPr>
        </p:nvSpPr>
        <p:spPr>
          <a:ln/>
        </p:spPr>
      </p:sp>
      <p:sp>
        <p:nvSpPr>
          <p:cNvPr id="219140"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r>
              <a:rPr lang="zh-CN" altLang="en-US" dirty="0">
                <a:solidFill>
                  <a:schemeClr val="hlink"/>
                </a:solidFill>
                <a:ea typeface="宋体" panose="02010600030101010101" pitchFamily="2" charset="-122"/>
              </a:rPr>
              <a:t>地址映象</a:t>
            </a:r>
            <a:r>
              <a:rPr lang="zh-CN" altLang="en-US" dirty="0">
                <a:ea typeface="宋体" panose="02010600030101010101" pitchFamily="2" charset="-122"/>
              </a:rPr>
              <a:t>：是将每个主存块按某种规则（算法）装入（定位于）</a:t>
            </a:r>
            <a:r>
              <a:rPr lang="en-US" altLang="zh-CN" dirty="0">
                <a:ea typeface="宋体" panose="02010600030101010101" pitchFamily="2" charset="-122"/>
              </a:rPr>
              <a:t>Cache,</a:t>
            </a:r>
            <a:r>
              <a:rPr lang="zh-CN" altLang="en-US" dirty="0">
                <a:ea typeface="宋体" panose="02010600030101010101" pitchFamily="2" charset="-122"/>
              </a:rPr>
              <a:t>并建立主存地址与</a:t>
            </a:r>
            <a:r>
              <a:rPr lang="en-US" altLang="zh-CN" dirty="0">
                <a:ea typeface="宋体" panose="02010600030101010101" pitchFamily="2" charset="-122"/>
              </a:rPr>
              <a:t>Cache</a:t>
            </a:r>
            <a:r>
              <a:rPr lang="zh-CN" altLang="en-US" dirty="0">
                <a:ea typeface="宋体" panose="02010600030101010101" pitchFamily="2" charset="-122"/>
              </a:rPr>
              <a:t>地址之间的对应关系。</a:t>
            </a:r>
            <a:endParaRPr lang="zh-CN" altLang="en-US" dirty="0">
              <a:ea typeface="宋体" panose="02010600030101010101" pitchFamily="2" charset="-122"/>
            </a:endParaRPr>
          </a:p>
          <a:p>
            <a:pPr lvl="0" eaLnBrk="1" hangingPunct="1"/>
            <a:r>
              <a:rPr lang="zh-CN" altLang="en-US" dirty="0">
                <a:solidFill>
                  <a:schemeClr val="hlink"/>
                </a:solidFill>
                <a:ea typeface="宋体" panose="02010600030101010101" pitchFamily="2" charset="-122"/>
              </a:rPr>
              <a:t>地址变换</a:t>
            </a:r>
            <a:r>
              <a:rPr lang="zh-CN" altLang="en-US" dirty="0">
                <a:ea typeface="宋体" panose="02010600030101010101" pitchFamily="2" charset="-122"/>
              </a:rPr>
              <a:t>：是主存块按照这种映象关系装入</a:t>
            </a:r>
            <a:r>
              <a:rPr lang="en-US" altLang="zh-CN" dirty="0">
                <a:ea typeface="宋体" panose="02010600030101010101" pitchFamily="2" charset="-122"/>
              </a:rPr>
              <a:t>Cache</a:t>
            </a:r>
            <a:r>
              <a:rPr lang="zh-CN" altLang="en-US" dirty="0">
                <a:ea typeface="宋体" panose="02010600030101010101" pitchFamily="2" charset="-122"/>
              </a:rPr>
              <a:t>后</a:t>
            </a:r>
            <a:r>
              <a:rPr lang="en-US" altLang="zh-CN" dirty="0">
                <a:ea typeface="宋体" panose="02010600030101010101" pitchFamily="2" charset="-122"/>
              </a:rPr>
              <a:t>,</a:t>
            </a:r>
            <a:r>
              <a:rPr lang="zh-CN" altLang="en-US" dirty="0">
                <a:ea typeface="宋体" panose="02010600030101010101" pitchFamily="2" charset="-122"/>
              </a:rPr>
              <a:t>每次访</a:t>
            </a:r>
            <a:r>
              <a:rPr lang="en-US" altLang="zh-CN" dirty="0">
                <a:ea typeface="宋体" panose="02010600030101010101" pitchFamily="2" charset="-122"/>
              </a:rPr>
              <a:t>Cache</a:t>
            </a:r>
            <a:r>
              <a:rPr lang="zh-CN" altLang="en-US" dirty="0">
                <a:ea typeface="宋体" panose="02010600030101010101" pitchFamily="2" charset="-122"/>
              </a:rPr>
              <a:t>，如何将主存地址变换成</a:t>
            </a:r>
            <a:r>
              <a:rPr lang="en-US" altLang="zh-CN" dirty="0">
                <a:ea typeface="宋体" panose="02010600030101010101" pitchFamily="2" charset="-122"/>
              </a:rPr>
              <a:t>Cache</a:t>
            </a:r>
            <a:r>
              <a:rPr lang="zh-CN" altLang="en-US" dirty="0">
                <a:ea typeface="宋体" panose="02010600030101010101" pitchFamily="2" charset="-122"/>
              </a:rPr>
              <a:t>地址。</a:t>
            </a:r>
            <a:endParaRPr lang="zh-CN" altLang="en-US" dirty="0">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21187" name="Rectangle 2"/>
          <p:cNvSpPr>
            <a:spLocks noRot="1" noTextEdit="1"/>
          </p:cNvSpPr>
          <p:nvPr>
            <p:ph type="sldImg"/>
          </p:nvPr>
        </p:nvSpPr>
        <p:spPr>
          <a:ln/>
        </p:spPr>
      </p:sp>
      <p:sp>
        <p:nvSpPr>
          <p:cNvPr id="221188"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23235" name="Rectangle 2"/>
          <p:cNvSpPr>
            <a:spLocks noRot="1" noTextEdit="1"/>
          </p:cNvSpPr>
          <p:nvPr>
            <p:ph type="sldImg"/>
          </p:nvPr>
        </p:nvSpPr>
        <p:spPr>
          <a:ln/>
        </p:spPr>
      </p:sp>
      <p:sp>
        <p:nvSpPr>
          <p:cNvPr id="22323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27331" name="Rectangle 2"/>
          <p:cNvSpPr>
            <a:spLocks noRot="1" noTextEdit="1"/>
          </p:cNvSpPr>
          <p:nvPr>
            <p:ph type="sldImg"/>
          </p:nvPr>
        </p:nvSpPr>
        <p:spPr>
          <a:ln/>
        </p:spPr>
      </p:sp>
      <p:sp>
        <p:nvSpPr>
          <p:cNvPr id="227332"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30723" name="Rectangle 2"/>
          <p:cNvSpPr>
            <a:spLocks noRot="1" noTextEdit="1"/>
          </p:cNvSpPr>
          <p:nvPr>
            <p:ph type="sldImg"/>
          </p:nvPr>
        </p:nvSpPr>
        <p:spPr>
          <a:xfrm>
            <a:off x="1143000" y="685800"/>
            <a:ext cx="4573588" cy="3430588"/>
          </a:xfrm>
          <a:ln/>
        </p:spPr>
      </p:sp>
      <p:sp>
        <p:nvSpPr>
          <p:cNvPr id="30724"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29379" name="Rectangle 2"/>
          <p:cNvSpPr>
            <a:spLocks noRot="1" noTextEdit="1"/>
          </p:cNvSpPr>
          <p:nvPr>
            <p:ph type="sldImg"/>
          </p:nvPr>
        </p:nvSpPr>
        <p:spPr>
          <a:ln/>
        </p:spPr>
      </p:sp>
      <p:sp>
        <p:nvSpPr>
          <p:cNvPr id="229380"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31427" name="Rectangle 2"/>
          <p:cNvSpPr>
            <a:spLocks noRot="1" noTextEdit="1"/>
          </p:cNvSpPr>
          <p:nvPr>
            <p:ph type="sldImg"/>
          </p:nvPr>
        </p:nvSpPr>
        <p:spPr>
          <a:ln/>
        </p:spPr>
      </p:sp>
      <p:sp>
        <p:nvSpPr>
          <p:cNvPr id="231428" name="Rectangle 3"/>
          <p:cNvSpPr>
            <a:spLocks noGrp="1"/>
          </p:cNvSpPr>
          <p:nvPr>
            <p:ph type="body"/>
          </p:nvPr>
        </p:nvSpPr>
        <p:spPr>
          <a:ln/>
        </p:spPr>
        <p:txBody>
          <a:bodyPr wrap="square" lIns="91440" tIns="45720" rIns="91440" bIns="45720" anchor="t" anchorCtr="0"/>
          <a:p>
            <a:pPr lvl="0" eaLnBrk="1" hangingPunct="1"/>
            <a:r>
              <a:rPr lang="zh-CN" altLang="en-US" dirty="0">
                <a:ea typeface="宋体" panose="02010600030101010101" pitchFamily="2" charset="-122"/>
              </a:rPr>
              <a:t>如果两块的容量相同，一一对应就好，但是容量不同，多对一</a:t>
            </a:r>
            <a:endParaRPr lang="zh-CN" altLang="en-US" dirty="0">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33475" name="Rectangle 2"/>
          <p:cNvSpPr>
            <a:spLocks noRot="1" noTextEdit="1"/>
          </p:cNvSpPr>
          <p:nvPr>
            <p:ph type="sldImg"/>
          </p:nvPr>
        </p:nvSpPr>
        <p:spPr>
          <a:ln/>
        </p:spPr>
      </p:sp>
      <p:sp>
        <p:nvSpPr>
          <p:cNvPr id="233476" name="Rectangle 3"/>
          <p:cNvSpPr>
            <a:spLocks noGrp="1"/>
          </p:cNvSpPr>
          <p:nvPr>
            <p:ph type="body"/>
          </p:nvPr>
        </p:nvSpPr>
        <p:spPr>
          <a:ln/>
        </p:spPr>
        <p:txBody>
          <a:bodyPr wrap="square" lIns="91440" tIns="45720" rIns="91440" bIns="45720" anchor="t" anchorCtr="0"/>
          <a:p>
            <a:pPr lvl="0" eaLnBrk="1" hangingPunct="1"/>
            <a:r>
              <a:rPr lang="zh-CN" altLang="en-US" dirty="0">
                <a:ea typeface="宋体" panose="02010600030101010101" pitchFamily="2" charset="-122"/>
              </a:rPr>
              <a:t>如果两块的容量相同，一一对应就好，但是容量不同，多对一</a:t>
            </a:r>
            <a:endParaRPr lang="zh-CN" altLang="en-US" dirty="0">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35523" name="Rectangle 2"/>
          <p:cNvSpPr>
            <a:spLocks noRot="1" noTextEdit="1"/>
          </p:cNvSpPr>
          <p:nvPr>
            <p:ph type="sldImg"/>
          </p:nvPr>
        </p:nvSpPr>
        <p:spPr>
          <a:ln/>
        </p:spPr>
      </p:sp>
      <p:sp>
        <p:nvSpPr>
          <p:cNvPr id="235524" name="Rectangle 3"/>
          <p:cNvSpPr>
            <a:spLocks noGrp="1"/>
          </p:cNvSpPr>
          <p:nvPr>
            <p:ph type="body"/>
          </p:nvPr>
        </p:nvSpPr>
        <p:spPr>
          <a:ln/>
        </p:spPr>
        <p:txBody>
          <a:bodyPr wrap="square" lIns="91440" tIns="45720" rIns="91440" bIns="45720" anchor="t" anchorCtr="0"/>
          <a:p>
            <a:pPr lvl="0" eaLnBrk="1" hangingPunct="1"/>
            <a:r>
              <a:rPr lang="zh-CN" altLang="en-US" dirty="0">
                <a:ea typeface="宋体" panose="02010600030101010101" pitchFamily="2" charset="-122"/>
              </a:rPr>
              <a:t>如果两块的容量相同，一一对应就好，但是容量不同，多对一</a:t>
            </a:r>
            <a:endParaRPr lang="zh-CN" altLang="en-US" dirty="0">
              <a:ea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38595" name="Rectangle 2"/>
          <p:cNvSpPr>
            <a:spLocks noRot="1" noTextEdit="1"/>
          </p:cNvSpPr>
          <p:nvPr>
            <p:ph type="sldImg"/>
          </p:nvPr>
        </p:nvSpPr>
        <p:spPr>
          <a:ln/>
        </p:spPr>
      </p:sp>
      <p:sp>
        <p:nvSpPr>
          <p:cNvPr id="238596"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40643" name="Rectangle 2"/>
          <p:cNvSpPr>
            <a:spLocks noRot="1" noTextEdit="1"/>
          </p:cNvSpPr>
          <p:nvPr>
            <p:ph type="sldImg"/>
          </p:nvPr>
        </p:nvSpPr>
        <p:spPr>
          <a:ln/>
        </p:spPr>
      </p:sp>
      <p:sp>
        <p:nvSpPr>
          <p:cNvPr id="240644"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43715" name="Rectangle 2"/>
          <p:cNvSpPr>
            <a:spLocks noRot="1" noTextEdit="1"/>
          </p:cNvSpPr>
          <p:nvPr>
            <p:ph type="sldImg"/>
          </p:nvPr>
        </p:nvSpPr>
        <p:spPr>
          <a:ln/>
        </p:spPr>
      </p:sp>
      <p:sp>
        <p:nvSpPr>
          <p:cNvPr id="243716" name="Rectangle 3"/>
          <p:cNvSpPr>
            <a:spLocks noGrp="1"/>
          </p:cNvSpPr>
          <p:nvPr>
            <p:ph type="body"/>
          </p:nvPr>
        </p:nvSpPr>
        <p:spPr>
          <a:ln/>
        </p:spPr>
        <p:txBody>
          <a:bodyPr wrap="square" lIns="91440" tIns="45720" rIns="91440" bIns="45720" anchor="t" anchorCtr="0"/>
          <a:p>
            <a:pPr lvl="0" eaLnBrk="1" hangingPunct="1"/>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位为组号</a:t>
            </a:r>
            <a:endParaRPr lang="zh-CN" altLang="en-US" dirty="0">
              <a:ea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46787" name="Rectangle 2"/>
          <p:cNvSpPr>
            <a:spLocks noRot="1" noTextEdit="1"/>
          </p:cNvSpPr>
          <p:nvPr>
            <p:ph type="sldImg"/>
          </p:nvPr>
        </p:nvSpPr>
        <p:spPr>
          <a:ln/>
        </p:spPr>
      </p:sp>
      <p:sp>
        <p:nvSpPr>
          <p:cNvPr id="246788" name="Rectangle 3"/>
          <p:cNvSpPr>
            <a:spLocks noGrp="1"/>
          </p:cNvSpPr>
          <p:nvPr>
            <p:ph type="body"/>
          </p:nvPr>
        </p:nvSpPr>
        <p:spPr>
          <a:xfrm>
            <a:off x="914400" y="4343400"/>
            <a:ext cx="5029200" cy="4114800"/>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50883" name="Rectangle 2"/>
          <p:cNvSpPr>
            <a:spLocks noRot="1" noTextEdit="1"/>
          </p:cNvSpPr>
          <p:nvPr>
            <p:ph type="sldImg"/>
          </p:nvPr>
        </p:nvSpPr>
        <p:spPr>
          <a:ln/>
        </p:spPr>
      </p:sp>
      <p:sp>
        <p:nvSpPr>
          <p:cNvPr id="250884" name="Rectangle 3"/>
          <p:cNvSpPr>
            <a:spLocks noGrp="1"/>
          </p:cNvSpPr>
          <p:nvPr>
            <p:ph type="body"/>
          </p:nvPr>
        </p:nvSpPr>
        <p:spPr>
          <a:ln/>
        </p:spPr>
        <p:txBody>
          <a:bodyPr wrap="square" lIns="91440" tIns="45720" rIns="91440" bIns="45720" anchor="t" anchorCtr="0"/>
          <a:p>
            <a:pPr lvl="0" eaLnBrk="1" hangingPunct="1"/>
            <a:r>
              <a:rPr lang="en-US" altLang="zh-CN" dirty="0">
                <a:ea typeface="宋体" panose="02010600030101010101" pitchFamily="2" charset="-122"/>
              </a:rPr>
              <a:t>Q</a:t>
            </a:r>
            <a:r>
              <a:rPr lang="zh-CN" altLang="en-US" dirty="0">
                <a:ea typeface="宋体" panose="02010600030101010101" pitchFamily="2" charset="-122"/>
              </a:rPr>
              <a:t>是用来判断范围的</a:t>
            </a:r>
            <a:endParaRPr lang="zh-CN" altLang="en-US" dirty="0">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49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54979" name="Rectangle 2"/>
          <p:cNvSpPr>
            <a:spLocks noRot="1" noTextEdit="1"/>
          </p:cNvSpPr>
          <p:nvPr>
            <p:ph type="sldImg"/>
          </p:nvPr>
        </p:nvSpPr>
        <p:spPr>
          <a:ln/>
        </p:spPr>
      </p:sp>
      <p:sp>
        <p:nvSpPr>
          <p:cNvPr id="254980" name="Rectangle 3"/>
          <p:cNvSpPr>
            <a:spLocks noGrp="1"/>
          </p:cNvSpPr>
          <p:nvPr>
            <p:ph type="body"/>
          </p:nvPr>
        </p:nvSpPr>
        <p:spPr>
          <a:ln/>
        </p:spPr>
        <p:txBody>
          <a:bodyPr wrap="square" lIns="91440" tIns="45720" rIns="91440" bIns="45720" anchor="t" anchorCtr="0"/>
          <a:p>
            <a:pPr lvl="0" eaLnBrk="1" hangingPunct="1"/>
            <a:r>
              <a:rPr lang="zh-CN" altLang="en-US" dirty="0">
                <a:ea typeface="宋体" panose="02010600030101010101" pitchFamily="2" charset="-122"/>
              </a:rPr>
              <a:t>第</a:t>
            </a:r>
            <a:r>
              <a:rPr lang="en-US" altLang="zh-CN" dirty="0">
                <a:ea typeface="宋体" panose="02010600030101010101" pitchFamily="2" charset="-122"/>
              </a:rPr>
              <a:t>3</a:t>
            </a:r>
            <a:r>
              <a:rPr lang="zh-CN" altLang="en-US" dirty="0">
                <a:ea typeface="宋体" panose="02010600030101010101" pitchFamily="2" charset="-122"/>
              </a:rPr>
              <a:t>位为组号</a:t>
            </a:r>
            <a:endParaRPr lang="zh-CN" altLang="en-US"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32771" name="Rectangle 2"/>
          <p:cNvSpPr>
            <a:spLocks noRot="1" noTextEdit="1"/>
          </p:cNvSpPr>
          <p:nvPr>
            <p:ph type="sldImg"/>
          </p:nvPr>
        </p:nvSpPr>
        <p:spPr>
          <a:xfrm>
            <a:off x="1143000" y="685800"/>
            <a:ext cx="4573588" cy="3430588"/>
          </a:xfrm>
          <a:ln/>
        </p:spPr>
      </p:sp>
      <p:sp>
        <p:nvSpPr>
          <p:cNvPr id="32772"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726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67267" name="Rectangle 2"/>
          <p:cNvSpPr>
            <a:spLocks noRot="1" noTextEdit="1"/>
          </p:cNvSpPr>
          <p:nvPr>
            <p:ph type="sldImg"/>
          </p:nvPr>
        </p:nvSpPr>
        <p:spPr>
          <a:xfrm>
            <a:off x="1143000" y="685800"/>
            <a:ext cx="4573588" cy="3430588"/>
          </a:xfrm>
          <a:ln/>
        </p:spPr>
      </p:sp>
      <p:sp>
        <p:nvSpPr>
          <p:cNvPr id="267268"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72387" name="Rectangle 2"/>
          <p:cNvSpPr>
            <a:spLocks noRot="1" noTextEdit="1"/>
          </p:cNvSpPr>
          <p:nvPr>
            <p:ph type="sldImg"/>
          </p:nvPr>
        </p:nvSpPr>
        <p:spPr>
          <a:ln/>
        </p:spPr>
      </p:sp>
      <p:sp>
        <p:nvSpPr>
          <p:cNvPr id="272388" name="Rectangle 3"/>
          <p:cNvSpPr>
            <a:spLocks noGrp="1"/>
          </p:cNvSpPr>
          <p:nvPr>
            <p:ph type="body"/>
          </p:nvPr>
        </p:nvSpPr>
        <p:spPr>
          <a:ln/>
        </p:spPr>
        <p:txBody>
          <a:bodyPr wrap="square" lIns="91440" tIns="45720" rIns="91440" bIns="45720" anchor="t" anchorCtr="0"/>
          <a:p>
            <a:pPr lvl="0" eaLnBrk="1" hangingPunct="1"/>
            <a:r>
              <a:rPr lang="en-US" altLang="zh-CN" dirty="0">
                <a:ea typeface="宋体" panose="02010600030101010101" pitchFamily="2" charset="-122"/>
              </a:rPr>
              <a:t>LRU</a:t>
            </a:r>
            <a:r>
              <a:rPr lang="zh-CN" altLang="en-US" dirty="0">
                <a:ea typeface="宋体" panose="02010600030101010101" pitchFamily="2" charset="-122"/>
              </a:rPr>
              <a:t>：最近最少使用的</a:t>
            </a:r>
            <a:r>
              <a:rPr lang="en-US" altLang="zh-CN" dirty="0">
                <a:ea typeface="宋体" panose="02010600030101010101" pitchFamily="2" charset="-122"/>
              </a:rPr>
              <a:t>Least Recently Used </a:t>
            </a:r>
            <a:endParaRPr lang="en-US" altLang="zh-CN" dirty="0">
              <a:ea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85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78531" name="Rectangle 2"/>
          <p:cNvSpPr>
            <a:spLocks noRot="1" noTextEdit="1"/>
          </p:cNvSpPr>
          <p:nvPr>
            <p:ph type="sldImg"/>
          </p:nvPr>
        </p:nvSpPr>
        <p:spPr>
          <a:xfrm>
            <a:off x="1143000" y="685800"/>
            <a:ext cx="4573588" cy="3430588"/>
          </a:xfrm>
          <a:ln/>
        </p:spPr>
      </p:sp>
      <p:sp>
        <p:nvSpPr>
          <p:cNvPr id="278532"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26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82627" name="Rectangle 2"/>
          <p:cNvSpPr>
            <a:spLocks noRot="1" noTextEdit="1"/>
          </p:cNvSpPr>
          <p:nvPr>
            <p:ph type="sldImg"/>
          </p:nvPr>
        </p:nvSpPr>
        <p:spPr>
          <a:ln/>
        </p:spPr>
      </p:sp>
      <p:sp>
        <p:nvSpPr>
          <p:cNvPr id="282628" name="Rectangle 3"/>
          <p:cNvSpPr>
            <a:spLocks noGrp="1"/>
          </p:cNvSpPr>
          <p:nvPr>
            <p:ph type="body"/>
          </p:nvPr>
        </p:nvSpPr>
        <p:spPr>
          <a:ln/>
        </p:spPr>
        <p:txBody>
          <a:bodyPr wrap="square" lIns="91440" tIns="45720" rIns="91440" bIns="45720" anchor="t" anchorCtr="0"/>
          <a:p>
            <a:pPr lvl="0" eaLnBrk="1" hangingPunct="1"/>
            <a:r>
              <a:rPr lang="zh-CN" altLang="en-US" dirty="0">
                <a:ea typeface="宋体" panose="02010600030101010101" pitchFamily="2" charset="-122"/>
              </a:rPr>
              <a:t>写回法的瓶颈： </a:t>
            </a:r>
            <a:r>
              <a:rPr lang="en-US" altLang="zh-CN" dirty="0">
                <a:ea typeface="宋体" panose="02010600030101010101" pitchFamily="2" charset="-122"/>
              </a:rPr>
              <a:t>Cache</a:t>
            </a:r>
            <a:r>
              <a:rPr lang="zh-CN" altLang="en-US" dirty="0">
                <a:ea typeface="宋体" panose="02010600030101010101" pitchFamily="2" charset="-122"/>
              </a:rPr>
              <a:t>内容需要替换掉时，需先写主存再调入新的内容</a:t>
            </a:r>
            <a:endParaRPr lang="zh-CN" altLang="en-US" dirty="0">
              <a:ea typeface="宋体" panose="02010600030101010101" pitchFamily="2" charset="-122"/>
            </a:endParaRPr>
          </a:p>
          <a:p>
            <a:pPr lvl="0" eaLnBrk="1" hangingPunct="1"/>
            <a:r>
              <a:rPr lang="zh-CN" altLang="en-US" dirty="0">
                <a:ea typeface="宋体" panose="02010600030101010101" pitchFamily="2" charset="-122"/>
              </a:rPr>
              <a:t>写直达瓶颈：同时写内存，不必等处理器执行</a:t>
            </a:r>
            <a:endParaRPr lang="zh-CN" altLang="en-US" dirty="0">
              <a:ea typeface="宋体" panose="02010600030101010101"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9794" name="幻灯片图像占位符 1"/>
          <p:cNvSpPr>
            <a:spLocks noGrp="1" noRot="1" noChangeAspect="1" noTextEdit="1"/>
          </p:cNvSpPr>
          <p:nvPr>
            <p:ph type="sldImg"/>
          </p:nvPr>
        </p:nvSpPr>
        <p:spPr>
          <a:ln/>
        </p:spPr>
      </p:sp>
      <p:sp>
        <p:nvSpPr>
          <p:cNvPr id="289795" name="备注占位符 2"/>
          <p:cNvSpPr>
            <a:spLocks noGrp="1"/>
          </p:cNvSpPr>
          <p:nvPr>
            <p:ph type="body"/>
          </p:nvPr>
        </p:nvSpPr>
        <p:spPr>
          <a:ln/>
        </p:spPr>
        <p:txBody>
          <a:bodyPr wrap="square" lIns="91440" tIns="45720" rIns="91440" bIns="45720" anchor="t" anchorCtr="0"/>
          <a:p>
            <a:pPr lvl="0"/>
            <a:endParaRPr lang="zh-CN" altLang="en-US" dirty="0">
              <a:ea typeface="等线" panose="02010600030101010101" pitchFamily="2" charset="-122"/>
            </a:endParaRPr>
          </a:p>
        </p:txBody>
      </p:sp>
      <p:sp>
        <p:nvSpPr>
          <p:cNvPr id="2897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1842" name="幻灯片图像占位符 1"/>
          <p:cNvSpPr>
            <a:spLocks noGrp="1" noRot="1" noChangeAspect="1" noTextEdit="1"/>
          </p:cNvSpPr>
          <p:nvPr>
            <p:ph type="sldImg"/>
          </p:nvPr>
        </p:nvSpPr>
        <p:spPr>
          <a:ln/>
        </p:spPr>
      </p:sp>
      <p:sp>
        <p:nvSpPr>
          <p:cNvPr id="291843" name="备注占位符 2"/>
          <p:cNvSpPr>
            <a:spLocks noGrp="1"/>
          </p:cNvSpPr>
          <p:nvPr>
            <p:ph type="body"/>
          </p:nvPr>
        </p:nvSpPr>
        <p:spPr>
          <a:ln/>
        </p:spPr>
        <p:txBody>
          <a:bodyPr wrap="square" lIns="91440" tIns="45720" rIns="91440" bIns="45720" anchor="t" anchorCtr="0"/>
          <a:p>
            <a:pPr lvl="0"/>
            <a:endParaRPr lang="zh-CN" altLang="en-US" dirty="0">
              <a:ea typeface="等线" panose="02010600030101010101" pitchFamily="2" charset="-122"/>
            </a:endParaRPr>
          </a:p>
        </p:txBody>
      </p:sp>
      <p:sp>
        <p:nvSpPr>
          <p:cNvPr id="291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3890" name="幻灯片图像占位符 1"/>
          <p:cNvSpPr>
            <a:spLocks noGrp="1" noRot="1" noChangeAspect="1" noTextEdit="1"/>
          </p:cNvSpPr>
          <p:nvPr>
            <p:ph type="sldImg"/>
          </p:nvPr>
        </p:nvSpPr>
        <p:spPr>
          <a:ln/>
        </p:spPr>
      </p:sp>
      <p:sp>
        <p:nvSpPr>
          <p:cNvPr id="293891" name="备注占位符 2"/>
          <p:cNvSpPr>
            <a:spLocks noGrp="1"/>
          </p:cNvSpPr>
          <p:nvPr>
            <p:ph type="body"/>
          </p:nvPr>
        </p:nvSpPr>
        <p:spPr>
          <a:ln/>
        </p:spPr>
        <p:txBody>
          <a:bodyPr wrap="square" lIns="91440" tIns="45720" rIns="91440" bIns="45720" anchor="t" anchorCtr="0"/>
          <a:p>
            <a:pPr lvl="0"/>
            <a:endParaRPr lang="zh-CN" altLang="en-US" dirty="0">
              <a:ea typeface="等线" panose="02010600030101010101" pitchFamily="2" charset="-122"/>
            </a:endParaRPr>
          </a:p>
        </p:txBody>
      </p:sp>
      <p:sp>
        <p:nvSpPr>
          <p:cNvPr id="2938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5938" name="幻灯片图像占位符 1"/>
          <p:cNvSpPr>
            <a:spLocks noGrp="1" noRot="1" noChangeAspect="1" noTextEdit="1"/>
          </p:cNvSpPr>
          <p:nvPr>
            <p:ph type="sldImg"/>
          </p:nvPr>
        </p:nvSpPr>
        <p:spPr>
          <a:ln/>
        </p:spPr>
      </p:sp>
      <p:sp>
        <p:nvSpPr>
          <p:cNvPr id="295939" name="备注占位符 2"/>
          <p:cNvSpPr>
            <a:spLocks noGrp="1"/>
          </p:cNvSpPr>
          <p:nvPr>
            <p:ph type="body"/>
          </p:nvPr>
        </p:nvSpPr>
        <p:spPr>
          <a:ln/>
        </p:spPr>
        <p:txBody>
          <a:bodyPr wrap="square" lIns="91440" tIns="45720" rIns="91440" bIns="45720" anchor="t" anchorCtr="0"/>
          <a:p>
            <a:pPr lvl="0"/>
            <a:endParaRPr lang="zh-CN" altLang="en-US" dirty="0">
              <a:ea typeface="等线" panose="02010600030101010101" pitchFamily="2" charset="-122"/>
            </a:endParaRPr>
          </a:p>
        </p:txBody>
      </p:sp>
      <p:sp>
        <p:nvSpPr>
          <p:cNvPr id="2959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79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
        <p:nvSpPr>
          <p:cNvPr id="297987" name="Rectangle 2"/>
          <p:cNvSpPr>
            <a:spLocks noRot="1" noTextEdit="1"/>
          </p:cNvSpPr>
          <p:nvPr>
            <p:ph type="sldImg"/>
          </p:nvPr>
        </p:nvSpPr>
        <p:spPr>
          <a:xfrm>
            <a:off x="1143000" y="685800"/>
            <a:ext cx="4573588" cy="3430588"/>
          </a:xfrm>
          <a:ln/>
        </p:spPr>
      </p:sp>
      <p:sp>
        <p:nvSpPr>
          <p:cNvPr id="297988" name="Rectangle 3"/>
          <p:cNvSpPr>
            <a:spLocks noGrp="1"/>
          </p:cNvSpPr>
          <p:nvPr>
            <p:ph type="body"/>
          </p:nvPr>
        </p:nvSpPr>
        <p:spPr>
          <a:xfrm>
            <a:off x="914400" y="4344988"/>
            <a:ext cx="5029200" cy="4113212"/>
          </a:xfrm>
          <a:ln/>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2082" name="幻灯片图像占位符 1"/>
          <p:cNvSpPr>
            <a:spLocks noGrp="1" noRot="1" noChangeAspect="1" noTextEdit="1"/>
          </p:cNvSpPr>
          <p:nvPr>
            <p:ph type="sldImg"/>
          </p:nvPr>
        </p:nvSpPr>
        <p:spPr>
          <a:ln/>
        </p:spPr>
      </p:sp>
      <p:sp>
        <p:nvSpPr>
          <p:cNvPr id="302083" name="备注占位符 2"/>
          <p:cNvSpPr>
            <a:spLocks noGrp="1"/>
          </p:cNvSpPr>
          <p:nvPr>
            <p:ph type="body"/>
          </p:nvPr>
        </p:nvSpPr>
        <p:spPr>
          <a:ln/>
        </p:spPr>
        <p:txBody>
          <a:bodyPr wrap="square" lIns="91440" tIns="45720" rIns="91440" bIns="45720" anchor="t" anchorCtr="0"/>
          <a:p>
            <a:pPr lvl="0"/>
            <a:endParaRPr lang="zh-CN" altLang="en-US" dirty="0">
              <a:ea typeface="等线" panose="02010600030101010101" pitchFamily="2" charset="-122"/>
            </a:endParaRPr>
          </a:p>
        </p:txBody>
      </p:sp>
      <p:sp>
        <p:nvSpPr>
          <p:cNvPr id="3020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solidFill>
                  <a:schemeClr val="tx1"/>
                </a:solidFill>
                <a:latin typeface="Arial" panose="020B0604020202020204" pitchFamily="34" charset="0"/>
                <a:ea typeface="宋体" panose="02010600030101010101" pitchFamily="2" charset="-122"/>
              </a:rPr>
            </a:fld>
            <a:endParaRPr lang="zh-CN" altLang="en-US" sz="1200" dirty="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8" name="Rectangle 31"/>
          <p:cNvSpPr>
            <a:spLocks noChangeArrowheads="1"/>
          </p:cNvSpPr>
          <p:nvPr/>
        </p:nvSpPr>
        <p:spPr bwMode="gray">
          <a:xfrm>
            <a:off x="0" y="890588"/>
            <a:ext cx="9144000" cy="4565650"/>
          </a:xfrm>
          <a:prstGeom prst="rect">
            <a:avLst/>
          </a:prstGeom>
          <a:gradFill rotWithShape="1">
            <a:gsLst>
              <a:gs pos="0">
                <a:schemeClr val="hlink"/>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rgbClr val="FF0000"/>
                </a:solidFill>
                <a:latin typeface="Times New Roman" panose="02020603050405020304" pitchFamily="18" charset="0"/>
                <a:ea typeface="黑体" panose="02010609060101010101" pitchFamily="49" charset="-122"/>
              </a:defRPr>
            </a:lvl1pPr>
            <a:lvl2pPr marL="742950" indent="-285750" algn="ctr">
              <a:defRPr sz="2800">
                <a:solidFill>
                  <a:srgbClr val="FF0000"/>
                </a:solidFill>
                <a:latin typeface="Times New Roman" panose="02020603050405020304" pitchFamily="18" charset="0"/>
                <a:ea typeface="黑体" panose="02010609060101010101" pitchFamily="49" charset="-122"/>
              </a:defRPr>
            </a:lvl2pPr>
            <a:lvl3pPr marL="1143000" indent="-228600" algn="ctr">
              <a:defRPr sz="2800">
                <a:solidFill>
                  <a:srgbClr val="FF0000"/>
                </a:solidFill>
                <a:latin typeface="Times New Roman" panose="02020603050405020304" pitchFamily="18" charset="0"/>
                <a:ea typeface="黑体" panose="02010609060101010101" pitchFamily="49" charset="-122"/>
              </a:defRPr>
            </a:lvl3pPr>
            <a:lvl4pPr marL="1600200" indent="-228600" algn="ctr">
              <a:defRPr sz="2800">
                <a:solidFill>
                  <a:srgbClr val="FF0000"/>
                </a:solidFill>
                <a:latin typeface="Times New Roman" panose="02020603050405020304" pitchFamily="18" charset="0"/>
                <a:ea typeface="黑体" panose="02010609060101010101" pitchFamily="49" charset="-122"/>
              </a:defRPr>
            </a:lvl4pPr>
            <a:lvl5pPr marL="2057400" indent="-228600" algn="ctr">
              <a:defRPr sz="2800">
                <a:solidFill>
                  <a:srgbClr val="FF0000"/>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pic>
        <p:nvPicPr>
          <p:cNvPr id="2051" name="Picture 32" descr="light_white"/>
          <p:cNvPicPr>
            <a:picLocks noChangeAspect="1"/>
          </p:cNvPicPr>
          <p:nvPr/>
        </p:nvPicPr>
        <p:blipFill>
          <a:blip r:embed="rId2"/>
          <a:stretch>
            <a:fillRect/>
          </a:stretch>
        </p:blipFill>
        <p:spPr>
          <a:xfrm>
            <a:off x="230188" y="1411288"/>
            <a:ext cx="133350" cy="133350"/>
          </a:xfrm>
          <a:prstGeom prst="rect">
            <a:avLst/>
          </a:prstGeom>
          <a:noFill/>
          <a:ln w="9525">
            <a:noFill/>
          </a:ln>
        </p:spPr>
      </p:pic>
      <p:pic>
        <p:nvPicPr>
          <p:cNvPr id="2052" name="Picture 33" descr="light_white"/>
          <p:cNvPicPr>
            <a:picLocks noChangeAspect="1"/>
          </p:cNvPicPr>
          <p:nvPr/>
        </p:nvPicPr>
        <p:blipFill>
          <a:blip r:embed="rId2">
            <a:lum contrast="-24001"/>
          </a:blip>
          <a:stretch>
            <a:fillRect/>
          </a:stretch>
        </p:blipFill>
        <p:spPr>
          <a:xfrm>
            <a:off x="884238" y="1214438"/>
            <a:ext cx="220662" cy="220662"/>
          </a:xfrm>
          <a:prstGeom prst="rect">
            <a:avLst/>
          </a:prstGeom>
          <a:noFill/>
          <a:ln w="9525">
            <a:noFill/>
          </a:ln>
        </p:spPr>
      </p:pic>
      <p:pic>
        <p:nvPicPr>
          <p:cNvPr id="2053" name="Picture 34" descr="light_white"/>
          <p:cNvPicPr>
            <a:picLocks noChangeAspect="1"/>
          </p:cNvPicPr>
          <p:nvPr/>
        </p:nvPicPr>
        <p:blipFill>
          <a:blip r:embed="rId2"/>
          <a:stretch>
            <a:fillRect/>
          </a:stretch>
        </p:blipFill>
        <p:spPr>
          <a:xfrm>
            <a:off x="661988" y="1843088"/>
            <a:ext cx="133350" cy="133350"/>
          </a:xfrm>
          <a:prstGeom prst="rect">
            <a:avLst/>
          </a:prstGeom>
          <a:noFill/>
          <a:ln w="9525">
            <a:noFill/>
          </a:ln>
        </p:spPr>
      </p:pic>
      <p:pic>
        <p:nvPicPr>
          <p:cNvPr id="2054" name="Picture 35" descr="light_white"/>
          <p:cNvPicPr>
            <a:picLocks noChangeAspect="1"/>
          </p:cNvPicPr>
          <p:nvPr/>
        </p:nvPicPr>
        <p:blipFill>
          <a:blip r:embed="rId2"/>
          <a:stretch>
            <a:fillRect/>
          </a:stretch>
        </p:blipFill>
        <p:spPr>
          <a:xfrm>
            <a:off x="952500" y="1720850"/>
            <a:ext cx="115888" cy="115888"/>
          </a:xfrm>
          <a:prstGeom prst="rect">
            <a:avLst/>
          </a:prstGeom>
          <a:noFill/>
          <a:ln w="9525">
            <a:noFill/>
          </a:ln>
        </p:spPr>
      </p:pic>
      <p:pic>
        <p:nvPicPr>
          <p:cNvPr id="2055" name="Picture 36" descr="light_white"/>
          <p:cNvPicPr>
            <a:picLocks noChangeAspect="1"/>
          </p:cNvPicPr>
          <p:nvPr/>
        </p:nvPicPr>
        <p:blipFill>
          <a:blip r:embed="rId2">
            <a:grayscl/>
            <a:lum contrast="-48000"/>
          </a:blip>
          <a:stretch>
            <a:fillRect/>
          </a:stretch>
        </p:blipFill>
        <p:spPr>
          <a:xfrm>
            <a:off x="1908175" y="1647825"/>
            <a:ext cx="322263" cy="322263"/>
          </a:xfrm>
          <a:prstGeom prst="rect">
            <a:avLst/>
          </a:prstGeom>
          <a:noFill/>
          <a:ln w="9525">
            <a:noFill/>
          </a:ln>
        </p:spPr>
      </p:pic>
      <p:pic>
        <p:nvPicPr>
          <p:cNvPr id="2056" name="Picture 37" descr="light_white"/>
          <p:cNvPicPr>
            <a:picLocks noChangeAspect="1"/>
          </p:cNvPicPr>
          <p:nvPr/>
        </p:nvPicPr>
        <p:blipFill>
          <a:blip r:embed="rId2">
            <a:grayscl/>
          </a:blip>
          <a:stretch>
            <a:fillRect/>
          </a:stretch>
        </p:blipFill>
        <p:spPr>
          <a:xfrm>
            <a:off x="4187825" y="1247775"/>
            <a:ext cx="133350" cy="133350"/>
          </a:xfrm>
          <a:prstGeom prst="rect">
            <a:avLst/>
          </a:prstGeom>
          <a:noFill/>
          <a:ln w="9525">
            <a:noFill/>
          </a:ln>
        </p:spPr>
      </p:pic>
      <p:pic>
        <p:nvPicPr>
          <p:cNvPr id="2057" name="Picture 38" descr="light_white"/>
          <p:cNvPicPr>
            <a:picLocks noChangeAspect="1"/>
          </p:cNvPicPr>
          <p:nvPr/>
        </p:nvPicPr>
        <p:blipFill>
          <a:blip r:embed="rId2">
            <a:lum contrast="-30000"/>
          </a:blip>
          <a:stretch>
            <a:fillRect/>
          </a:stretch>
        </p:blipFill>
        <p:spPr>
          <a:xfrm>
            <a:off x="5172075" y="2011363"/>
            <a:ext cx="133350" cy="133350"/>
          </a:xfrm>
          <a:prstGeom prst="rect">
            <a:avLst/>
          </a:prstGeom>
          <a:noFill/>
          <a:ln w="9525">
            <a:noFill/>
          </a:ln>
        </p:spPr>
      </p:pic>
      <p:pic>
        <p:nvPicPr>
          <p:cNvPr id="2058" name="Picture 39" descr="light_white"/>
          <p:cNvPicPr>
            <a:picLocks noChangeAspect="1"/>
          </p:cNvPicPr>
          <p:nvPr/>
        </p:nvPicPr>
        <p:blipFill>
          <a:blip r:embed="rId2">
            <a:lum contrast="-53999"/>
          </a:blip>
          <a:stretch>
            <a:fillRect/>
          </a:stretch>
        </p:blipFill>
        <p:spPr>
          <a:xfrm>
            <a:off x="6319838" y="3008313"/>
            <a:ext cx="207962" cy="207962"/>
          </a:xfrm>
          <a:prstGeom prst="rect">
            <a:avLst/>
          </a:prstGeom>
          <a:noFill/>
          <a:ln w="9525">
            <a:noFill/>
          </a:ln>
        </p:spPr>
      </p:pic>
      <p:pic>
        <p:nvPicPr>
          <p:cNvPr id="2059" name="Picture 40" descr="light_white"/>
          <p:cNvPicPr>
            <a:picLocks noChangeAspect="1"/>
          </p:cNvPicPr>
          <p:nvPr/>
        </p:nvPicPr>
        <p:blipFill>
          <a:blip r:embed="rId2">
            <a:grayscl/>
            <a:lum contrast="-53999"/>
          </a:blip>
          <a:stretch>
            <a:fillRect/>
          </a:stretch>
        </p:blipFill>
        <p:spPr>
          <a:xfrm>
            <a:off x="7423150" y="1497013"/>
            <a:ext cx="182563" cy="182562"/>
          </a:xfrm>
          <a:prstGeom prst="rect">
            <a:avLst/>
          </a:prstGeom>
          <a:noFill/>
          <a:ln w="9525">
            <a:noFill/>
          </a:ln>
        </p:spPr>
      </p:pic>
      <p:pic>
        <p:nvPicPr>
          <p:cNvPr id="2060" name="Picture 41" descr="light_white"/>
          <p:cNvPicPr>
            <a:picLocks noChangeAspect="1"/>
          </p:cNvPicPr>
          <p:nvPr/>
        </p:nvPicPr>
        <p:blipFill>
          <a:blip r:embed="rId2">
            <a:lum contrast="-24001"/>
          </a:blip>
          <a:stretch>
            <a:fillRect/>
          </a:stretch>
        </p:blipFill>
        <p:spPr>
          <a:xfrm>
            <a:off x="8118475" y="1922463"/>
            <a:ext cx="133350" cy="133350"/>
          </a:xfrm>
          <a:prstGeom prst="rect">
            <a:avLst/>
          </a:prstGeom>
          <a:noFill/>
          <a:ln w="9525">
            <a:noFill/>
          </a:ln>
        </p:spPr>
      </p:pic>
      <p:pic>
        <p:nvPicPr>
          <p:cNvPr id="2061" name="Picture 42" descr="light_white"/>
          <p:cNvPicPr>
            <a:picLocks noChangeAspect="1"/>
          </p:cNvPicPr>
          <p:nvPr/>
        </p:nvPicPr>
        <p:blipFill>
          <a:blip r:embed="rId2">
            <a:lum contrast="-100000"/>
          </a:blip>
          <a:stretch>
            <a:fillRect/>
          </a:stretch>
        </p:blipFill>
        <p:spPr>
          <a:xfrm>
            <a:off x="6783388" y="1652588"/>
            <a:ext cx="133350" cy="133350"/>
          </a:xfrm>
          <a:prstGeom prst="rect">
            <a:avLst/>
          </a:prstGeom>
          <a:noFill/>
          <a:ln w="9525">
            <a:noFill/>
          </a:ln>
        </p:spPr>
      </p:pic>
      <p:pic>
        <p:nvPicPr>
          <p:cNvPr id="2062" name="Picture 43" descr="light_white"/>
          <p:cNvPicPr>
            <a:picLocks noChangeAspect="1"/>
          </p:cNvPicPr>
          <p:nvPr/>
        </p:nvPicPr>
        <p:blipFill>
          <a:blip r:embed="rId2">
            <a:lum contrast="-60001"/>
          </a:blip>
          <a:stretch>
            <a:fillRect/>
          </a:stretch>
        </p:blipFill>
        <p:spPr>
          <a:xfrm>
            <a:off x="7321550" y="1890713"/>
            <a:ext cx="133350" cy="133350"/>
          </a:xfrm>
          <a:prstGeom prst="rect">
            <a:avLst/>
          </a:prstGeom>
          <a:noFill/>
          <a:ln w="9525">
            <a:noFill/>
          </a:ln>
        </p:spPr>
      </p:pic>
      <p:pic>
        <p:nvPicPr>
          <p:cNvPr id="2063" name="Picture 44" descr="light_white"/>
          <p:cNvPicPr>
            <a:picLocks noChangeAspect="1"/>
          </p:cNvPicPr>
          <p:nvPr/>
        </p:nvPicPr>
        <p:blipFill>
          <a:blip r:embed="rId2">
            <a:lum contrast="-60001"/>
          </a:blip>
          <a:stretch>
            <a:fillRect/>
          </a:stretch>
        </p:blipFill>
        <p:spPr>
          <a:xfrm>
            <a:off x="8564563" y="1539875"/>
            <a:ext cx="133350" cy="133350"/>
          </a:xfrm>
          <a:prstGeom prst="rect">
            <a:avLst/>
          </a:prstGeom>
          <a:noFill/>
          <a:ln w="9525">
            <a:noFill/>
          </a:ln>
        </p:spPr>
      </p:pic>
      <p:sp>
        <p:nvSpPr>
          <p:cNvPr id="23" name="Freeform 45"/>
          <p:cNvSpPr/>
          <p:nvPr/>
        </p:nvSpPr>
        <p:spPr bwMode="auto">
          <a:xfrm>
            <a:off x="-3175" y="865188"/>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pic>
        <p:nvPicPr>
          <p:cNvPr id="2065" name="Picture 46" descr="light_white"/>
          <p:cNvPicPr>
            <a:picLocks noChangeAspect="1"/>
          </p:cNvPicPr>
          <p:nvPr/>
        </p:nvPicPr>
        <p:blipFill>
          <a:blip r:embed="rId2"/>
          <a:stretch>
            <a:fillRect/>
          </a:stretch>
        </p:blipFill>
        <p:spPr>
          <a:xfrm>
            <a:off x="1790700" y="1231900"/>
            <a:ext cx="133350" cy="133350"/>
          </a:xfrm>
          <a:prstGeom prst="rect">
            <a:avLst/>
          </a:prstGeom>
          <a:noFill/>
          <a:ln w="9525">
            <a:noFill/>
          </a:ln>
        </p:spPr>
      </p:pic>
      <p:pic>
        <p:nvPicPr>
          <p:cNvPr id="2066" name="Picture 47" descr="light_white"/>
          <p:cNvPicPr>
            <a:picLocks noChangeAspect="1"/>
          </p:cNvPicPr>
          <p:nvPr/>
        </p:nvPicPr>
        <p:blipFill>
          <a:blip r:embed="rId2">
            <a:lum contrast="-30000"/>
          </a:blip>
          <a:stretch>
            <a:fillRect/>
          </a:stretch>
        </p:blipFill>
        <p:spPr>
          <a:xfrm>
            <a:off x="5845175" y="1822450"/>
            <a:ext cx="106363" cy="106363"/>
          </a:xfrm>
          <a:prstGeom prst="rect">
            <a:avLst/>
          </a:prstGeom>
          <a:noFill/>
          <a:ln w="9525">
            <a:noFill/>
          </a:ln>
        </p:spPr>
      </p:pic>
      <p:pic>
        <p:nvPicPr>
          <p:cNvPr id="2067" name="Picture 48" descr="light_white"/>
          <p:cNvPicPr>
            <a:picLocks noChangeAspect="1"/>
          </p:cNvPicPr>
          <p:nvPr/>
        </p:nvPicPr>
        <p:blipFill>
          <a:blip r:embed="rId2"/>
          <a:stretch>
            <a:fillRect/>
          </a:stretch>
        </p:blipFill>
        <p:spPr>
          <a:xfrm>
            <a:off x="5446713" y="1454150"/>
            <a:ext cx="115887" cy="115888"/>
          </a:xfrm>
          <a:prstGeom prst="rect">
            <a:avLst/>
          </a:prstGeom>
          <a:noFill/>
          <a:ln w="9525">
            <a:noFill/>
          </a:ln>
        </p:spPr>
      </p:pic>
      <p:pic>
        <p:nvPicPr>
          <p:cNvPr id="2068" name="Picture 49" descr="light_white"/>
          <p:cNvPicPr>
            <a:picLocks noChangeAspect="1"/>
          </p:cNvPicPr>
          <p:nvPr/>
        </p:nvPicPr>
        <p:blipFill>
          <a:blip r:embed="rId2">
            <a:grayscl/>
            <a:lum contrast="-53999"/>
          </a:blip>
          <a:stretch>
            <a:fillRect/>
          </a:stretch>
        </p:blipFill>
        <p:spPr>
          <a:xfrm>
            <a:off x="4606925" y="990600"/>
            <a:ext cx="182563" cy="182563"/>
          </a:xfrm>
          <a:prstGeom prst="rect">
            <a:avLst/>
          </a:prstGeom>
          <a:noFill/>
          <a:ln w="9525">
            <a:noFill/>
          </a:ln>
        </p:spPr>
      </p:pic>
      <p:sp>
        <p:nvSpPr>
          <p:cNvPr id="28" name="Freeform 50"/>
          <p:cNvSpPr/>
          <p:nvPr/>
        </p:nvSpPr>
        <p:spPr bwMode="auto">
          <a:xfrm rot="10800000">
            <a:off x="-3175" y="5116513"/>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29" name="Oval 51"/>
          <p:cNvSpPr>
            <a:spLocks noChangeArrowheads="1"/>
          </p:cNvSpPr>
          <p:nvPr/>
        </p:nvSpPr>
        <p:spPr bwMode="auto">
          <a:xfrm rot="20480180">
            <a:off x="3527425" y="3873500"/>
            <a:ext cx="1135063" cy="1135063"/>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rgbClr val="FF0000"/>
                </a:solidFill>
                <a:latin typeface="Times New Roman" panose="02020603050405020304" pitchFamily="18" charset="0"/>
                <a:ea typeface="黑体" panose="02010609060101010101" pitchFamily="49" charset="-122"/>
              </a:defRPr>
            </a:lvl1pPr>
            <a:lvl2pPr marL="742950" indent="-285750" algn="ctr">
              <a:defRPr sz="2800">
                <a:solidFill>
                  <a:srgbClr val="FF0000"/>
                </a:solidFill>
                <a:latin typeface="Times New Roman" panose="02020603050405020304" pitchFamily="18" charset="0"/>
                <a:ea typeface="黑体" panose="02010609060101010101" pitchFamily="49" charset="-122"/>
              </a:defRPr>
            </a:lvl2pPr>
            <a:lvl3pPr marL="1143000" indent="-228600" algn="ctr">
              <a:defRPr sz="2800">
                <a:solidFill>
                  <a:srgbClr val="FF0000"/>
                </a:solidFill>
                <a:latin typeface="Times New Roman" panose="02020603050405020304" pitchFamily="18" charset="0"/>
                <a:ea typeface="黑体" panose="02010609060101010101" pitchFamily="49" charset="-122"/>
              </a:defRPr>
            </a:lvl3pPr>
            <a:lvl4pPr marL="1600200" indent="-228600" algn="ctr">
              <a:defRPr sz="2800">
                <a:solidFill>
                  <a:srgbClr val="FF0000"/>
                </a:solidFill>
                <a:latin typeface="Times New Roman" panose="02020603050405020304" pitchFamily="18" charset="0"/>
                <a:ea typeface="黑体" panose="02010609060101010101" pitchFamily="49" charset="-122"/>
              </a:defRPr>
            </a:lvl4pPr>
            <a:lvl5pPr marL="2057400" indent="-228600" algn="ctr">
              <a:defRPr sz="2800">
                <a:solidFill>
                  <a:srgbClr val="FF0000"/>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bg1"/>
              </a:solidFill>
              <a:effectLst/>
              <a:uLnTx/>
              <a:uFillTx/>
              <a:latin typeface="Times New Roman" panose="02020603050405020304" pitchFamily="18" charset="0"/>
              <a:ea typeface="Gulim" pitchFamily="34" charset="-127"/>
              <a:cs typeface="+mn-cs"/>
            </a:endParaRPr>
          </a:p>
        </p:txBody>
      </p:sp>
      <p:sp>
        <p:nvSpPr>
          <p:cNvPr id="2071" name="Line 52"/>
          <p:cNvSpPr/>
          <p:nvPr/>
        </p:nvSpPr>
        <p:spPr>
          <a:xfrm rot="-1119820" flipV="1">
            <a:off x="2560638" y="2509838"/>
            <a:ext cx="327025" cy="327025"/>
          </a:xfrm>
          <a:prstGeom prst="line">
            <a:avLst/>
          </a:prstGeom>
          <a:ln w="57150" cap="rnd" cmpd="sng">
            <a:solidFill>
              <a:schemeClr val="bg1">
                <a:alpha val="50195"/>
              </a:schemeClr>
            </a:solidFill>
            <a:prstDash val="sysDot"/>
            <a:headEnd type="none" w="med" len="med"/>
            <a:tailEnd type="none" w="med" len="med"/>
          </a:ln>
        </p:spPr>
      </p:sp>
      <p:sp>
        <p:nvSpPr>
          <p:cNvPr id="2072" name="Line 53"/>
          <p:cNvSpPr/>
          <p:nvPr/>
        </p:nvSpPr>
        <p:spPr>
          <a:xfrm rot="-1119820" flipH="1" flipV="1">
            <a:off x="2901950" y="3776663"/>
            <a:ext cx="554038" cy="554037"/>
          </a:xfrm>
          <a:prstGeom prst="line">
            <a:avLst/>
          </a:prstGeom>
          <a:ln w="57150" cap="rnd" cmpd="sng">
            <a:solidFill>
              <a:schemeClr val="bg1">
                <a:alpha val="50195"/>
              </a:schemeClr>
            </a:solidFill>
            <a:prstDash val="sysDot"/>
            <a:headEnd type="none" w="med" len="med"/>
            <a:tailEnd type="none" w="med" len="med"/>
          </a:ln>
        </p:spPr>
      </p:sp>
      <p:sp>
        <p:nvSpPr>
          <p:cNvPr id="2073" name="Line 54"/>
          <p:cNvSpPr/>
          <p:nvPr/>
        </p:nvSpPr>
        <p:spPr>
          <a:xfrm rot="-1119820" flipH="1" flipV="1">
            <a:off x="1219200" y="2965450"/>
            <a:ext cx="227013" cy="227013"/>
          </a:xfrm>
          <a:prstGeom prst="line">
            <a:avLst/>
          </a:prstGeom>
          <a:ln w="57150" cap="rnd" cmpd="sng">
            <a:solidFill>
              <a:schemeClr val="bg1">
                <a:alpha val="50195"/>
              </a:schemeClr>
            </a:solidFill>
            <a:prstDash val="sysDot"/>
            <a:headEnd type="none" w="med" len="med"/>
            <a:tailEnd type="none" w="med" len="med"/>
          </a:ln>
        </p:spPr>
      </p:sp>
      <p:sp>
        <p:nvSpPr>
          <p:cNvPr id="33" name="Oval 55"/>
          <p:cNvSpPr>
            <a:spLocks noChangeArrowheads="1"/>
          </p:cNvSpPr>
          <p:nvPr/>
        </p:nvSpPr>
        <p:spPr bwMode="auto">
          <a:xfrm rot="20480180">
            <a:off x="85725" y="2239963"/>
            <a:ext cx="1182688" cy="1184275"/>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rgbClr val="FF0000"/>
                </a:solidFill>
                <a:latin typeface="Times New Roman" panose="02020603050405020304" pitchFamily="18" charset="0"/>
                <a:ea typeface="黑体" panose="02010609060101010101" pitchFamily="49" charset="-122"/>
              </a:defRPr>
            </a:lvl1pPr>
            <a:lvl2pPr marL="742950" indent="-285750" algn="ctr">
              <a:defRPr sz="2800">
                <a:solidFill>
                  <a:srgbClr val="FF0000"/>
                </a:solidFill>
                <a:latin typeface="Times New Roman" panose="02020603050405020304" pitchFamily="18" charset="0"/>
                <a:ea typeface="黑体" panose="02010609060101010101" pitchFamily="49" charset="-122"/>
              </a:defRPr>
            </a:lvl2pPr>
            <a:lvl3pPr marL="1143000" indent="-228600" algn="ctr">
              <a:defRPr sz="2800">
                <a:solidFill>
                  <a:srgbClr val="FF0000"/>
                </a:solidFill>
                <a:latin typeface="Times New Roman" panose="02020603050405020304" pitchFamily="18" charset="0"/>
                <a:ea typeface="黑体" panose="02010609060101010101" pitchFamily="49" charset="-122"/>
              </a:defRPr>
            </a:lvl3pPr>
            <a:lvl4pPr marL="1600200" indent="-228600" algn="ctr">
              <a:defRPr sz="2800">
                <a:solidFill>
                  <a:srgbClr val="FF0000"/>
                </a:solidFill>
                <a:latin typeface="Times New Roman" panose="02020603050405020304" pitchFamily="18" charset="0"/>
                <a:ea typeface="黑体" panose="02010609060101010101" pitchFamily="49" charset="-122"/>
              </a:defRPr>
            </a:lvl4pPr>
            <a:lvl5pPr marL="2057400" indent="-228600" algn="ctr">
              <a:defRPr sz="2800">
                <a:solidFill>
                  <a:srgbClr val="FF0000"/>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4" name="Oval 56" descr="cloud2"/>
          <p:cNvSpPr>
            <a:spLocks noChangeArrowheads="1"/>
          </p:cNvSpPr>
          <p:nvPr/>
        </p:nvSpPr>
        <p:spPr bwMode="auto">
          <a:xfrm rot="20480180">
            <a:off x="1479550" y="2827338"/>
            <a:ext cx="1411288" cy="1411288"/>
          </a:xfrm>
          <a:prstGeom prst="ellipse">
            <a:avLst/>
          </a:prstGeom>
          <a:blipFill dpi="0" rotWithShape="1">
            <a:blip r:embed="rId3">
              <a:lum contrast="6000"/>
            </a:blip>
            <a:srcRect/>
            <a:stretch>
              <a:fillRect/>
            </a:stretch>
          </a:blipFill>
          <a:ln w="38100">
            <a:solidFill>
              <a:schemeClr val="bg1">
                <a:alpha val="50195"/>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rgbClr val="FF0000"/>
                </a:solidFill>
                <a:latin typeface="Times New Roman" panose="02020603050405020304" pitchFamily="18" charset="0"/>
                <a:ea typeface="黑体" panose="02010609060101010101" pitchFamily="49" charset="-122"/>
              </a:defRPr>
            </a:lvl1pPr>
            <a:lvl2pPr marL="742950" indent="-285750" algn="ctr">
              <a:defRPr sz="2800">
                <a:solidFill>
                  <a:srgbClr val="FF0000"/>
                </a:solidFill>
                <a:latin typeface="Times New Roman" panose="02020603050405020304" pitchFamily="18" charset="0"/>
                <a:ea typeface="黑体" panose="02010609060101010101" pitchFamily="49" charset="-122"/>
              </a:defRPr>
            </a:lvl2pPr>
            <a:lvl3pPr marL="1143000" indent="-228600" algn="ctr">
              <a:defRPr sz="2800">
                <a:solidFill>
                  <a:srgbClr val="FF0000"/>
                </a:solidFill>
                <a:latin typeface="Times New Roman" panose="02020603050405020304" pitchFamily="18" charset="0"/>
                <a:ea typeface="黑体" panose="02010609060101010101" pitchFamily="49" charset="-122"/>
              </a:defRPr>
            </a:lvl3pPr>
            <a:lvl4pPr marL="1600200" indent="-228600" algn="ctr">
              <a:defRPr sz="2800">
                <a:solidFill>
                  <a:srgbClr val="FF0000"/>
                </a:solidFill>
                <a:latin typeface="Times New Roman" panose="02020603050405020304" pitchFamily="18" charset="0"/>
                <a:ea typeface="黑体" panose="02010609060101010101" pitchFamily="49" charset="-122"/>
              </a:defRPr>
            </a:lvl4pPr>
            <a:lvl5pPr marL="2057400" indent="-228600" algn="ctr">
              <a:defRPr sz="2800">
                <a:solidFill>
                  <a:srgbClr val="FF0000"/>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pic>
        <p:nvPicPr>
          <p:cNvPr id="2076" name="Picture 57" descr="globe_white"/>
          <p:cNvPicPr>
            <a:picLocks noChangeAspect="1"/>
          </p:cNvPicPr>
          <p:nvPr/>
        </p:nvPicPr>
        <p:blipFill>
          <a:blip r:embed="rId4"/>
          <a:stretch>
            <a:fillRect/>
          </a:stretch>
        </p:blipFill>
        <p:spPr>
          <a:xfrm>
            <a:off x="1493838" y="2838450"/>
            <a:ext cx="1381125" cy="1381125"/>
          </a:xfrm>
          <a:prstGeom prst="rect">
            <a:avLst/>
          </a:prstGeom>
          <a:noFill/>
          <a:ln w="38100">
            <a:noFill/>
          </a:ln>
        </p:spPr>
      </p:pic>
      <p:sp>
        <p:nvSpPr>
          <p:cNvPr id="2077" name="Line 58"/>
          <p:cNvSpPr/>
          <p:nvPr/>
        </p:nvSpPr>
        <p:spPr>
          <a:xfrm rot="-1119820" flipV="1">
            <a:off x="1779588" y="4252913"/>
            <a:ext cx="146050" cy="146050"/>
          </a:xfrm>
          <a:prstGeom prst="line">
            <a:avLst/>
          </a:prstGeom>
          <a:ln w="57150" cap="rnd" cmpd="sng">
            <a:solidFill>
              <a:schemeClr val="bg1">
                <a:alpha val="50195"/>
              </a:schemeClr>
            </a:solidFill>
            <a:prstDash val="sysDot"/>
            <a:headEnd type="none" w="med" len="med"/>
            <a:tailEnd type="none" w="med" len="med"/>
          </a:ln>
        </p:spPr>
      </p:sp>
      <p:sp>
        <p:nvSpPr>
          <p:cNvPr id="37" name="Oval 59"/>
          <p:cNvSpPr>
            <a:spLocks noChangeArrowheads="1"/>
          </p:cNvSpPr>
          <p:nvPr/>
        </p:nvSpPr>
        <p:spPr bwMode="auto">
          <a:xfrm rot="20480180">
            <a:off x="1144588" y="4424363"/>
            <a:ext cx="831850" cy="831850"/>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rgbClr val="FF0000"/>
                </a:solidFill>
                <a:latin typeface="Times New Roman" panose="02020603050405020304" pitchFamily="18" charset="0"/>
                <a:ea typeface="黑体" panose="02010609060101010101" pitchFamily="49" charset="-122"/>
              </a:defRPr>
            </a:lvl1pPr>
            <a:lvl2pPr marL="742950" indent="-285750" algn="ctr">
              <a:defRPr sz="2800">
                <a:solidFill>
                  <a:srgbClr val="FF0000"/>
                </a:solidFill>
                <a:latin typeface="Times New Roman" panose="02020603050405020304" pitchFamily="18" charset="0"/>
                <a:ea typeface="黑体" panose="02010609060101010101" pitchFamily="49" charset="-122"/>
              </a:defRPr>
            </a:lvl2pPr>
            <a:lvl3pPr marL="1143000" indent="-228600" algn="ctr">
              <a:defRPr sz="2800">
                <a:solidFill>
                  <a:srgbClr val="FF0000"/>
                </a:solidFill>
                <a:latin typeface="Times New Roman" panose="02020603050405020304" pitchFamily="18" charset="0"/>
                <a:ea typeface="黑体" panose="02010609060101010101" pitchFamily="49" charset="-122"/>
              </a:defRPr>
            </a:lvl3pPr>
            <a:lvl4pPr marL="1600200" indent="-228600" algn="ctr">
              <a:defRPr sz="2800">
                <a:solidFill>
                  <a:srgbClr val="FF0000"/>
                </a:solidFill>
                <a:latin typeface="Times New Roman" panose="02020603050405020304" pitchFamily="18" charset="0"/>
                <a:ea typeface="黑体" panose="02010609060101010101" pitchFamily="49" charset="-122"/>
              </a:defRPr>
            </a:lvl4pPr>
            <a:lvl5pPr marL="2057400" indent="-228600" algn="ctr">
              <a:defRPr sz="2800">
                <a:solidFill>
                  <a:srgbClr val="FF0000"/>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38" name="Oval 60"/>
          <p:cNvSpPr>
            <a:spLocks noChangeArrowheads="1"/>
          </p:cNvSpPr>
          <p:nvPr/>
        </p:nvSpPr>
        <p:spPr bwMode="auto">
          <a:xfrm rot="20480180">
            <a:off x="2506663" y="1154113"/>
            <a:ext cx="1360488" cy="1360488"/>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rgbClr val="FF0000"/>
                </a:solidFill>
                <a:latin typeface="Times New Roman" panose="02020603050405020304" pitchFamily="18" charset="0"/>
                <a:ea typeface="黑体" panose="02010609060101010101" pitchFamily="49" charset="-122"/>
              </a:defRPr>
            </a:lvl1pPr>
            <a:lvl2pPr marL="742950" indent="-285750" algn="ctr">
              <a:defRPr sz="2800">
                <a:solidFill>
                  <a:srgbClr val="FF0000"/>
                </a:solidFill>
                <a:latin typeface="Times New Roman" panose="02020603050405020304" pitchFamily="18" charset="0"/>
                <a:ea typeface="黑体" panose="02010609060101010101" pitchFamily="49" charset="-122"/>
              </a:defRPr>
            </a:lvl2pPr>
            <a:lvl3pPr marL="1143000" indent="-228600" algn="ctr">
              <a:defRPr sz="2800">
                <a:solidFill>
                  <a:srgbClr val="FF0000"/>
                </a:solidFill>
                <a:latin typeface="Times New Roman" panose="02020603050405020304" pitchFamily="18" charset="0"/>
                <a:ea typeface="黑体" panose="02010609060101010101" pitchFamily="49" charset="-122"/>
              </a:defRPr>
            </a:lvl3pPr>
            <a:lvl4pPr marL="1600200" indent="-228600" algn="ctr">
              <a:defRPr sz="2800">
                <a:solidFill>
                  <a:srgbClr val="FF0000"/>
                </a:solidFill>
                <a:latin typeface="Times New Roman" panose="02020603050405020304" pitchFamily="18" charset="0"/>
                <a:ea typeface="黑体" panose="02010609060101010101" pitchFamily="49" charset="-122"/>
              </a:defRPr>
            </a:lvl4pPr>
            <a:lvl5pPr marL="2057400" indent="-228600" algn="ctr">
              <a:defRPr sz="2800">
                <a:solidFill>
                  <a:srgbClr val="FF0000"/>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pic>
        <p:nvPicPr>
          <p:cNvPr id="2080" name="Picture 61" descr="icon_conference"/>
          <p:cNvPicPr>
            <a:picLocks noChangeAspect="1"/>
          </p:cNvPicPr>
          <p:nvPr/>
        </p:nvPicPr>
        <p:blipFill>
          <a:blip r:embed="rId5"/>
          <a:stretch>
            <a:fillRect/>
          </a:stretch>
        </p:blipFill>
        <p:spPr>
          <a:xfrm>
            <a:off x="2546350" y="1189038"/>
            <a:ext cx="1298575" cy="1298575"/>
          </a:xfrm>
          <a:prstGeom prst="rect">
            <a:avLst/>
          </a:prstGeom>
          <a:noFill/>
          <a:ln w="9525">
            <a:noFill/>
          </a:ln>
        </p:spPr>
      </p:pic>
      <p:pic>
        <p:nvPicPr>
          <p:cNvPr id="2081" name="Picture 62" descr="icon_female"/>
          <p:cNvPicPr>
            <a:picLocks noChangeAspect="1"/>
          </p:cNvPicPr>
          <p:nvPr/>
        </p:nvPicPr>
        <p:blipFill>
          <a:blip r:embed="rId6"/>
          <a:stretch>
            <a:fillRect/>
          </a:stretch>
        </p:blipFill>
        <p:spPr>
          <a:xfrm>
            <a:off x="107950" y="2262188"/>
            <a:ext cx="1136650" cy="1136650"/>
          </a:xfrm>
          <a:prstGeom prst="rect">
            <a:avLst/>
          </a:prstGeom>
          <a:noFill/>
          <a:ln w="9525">
            <a:noFill/>
          </a:ln>
        </p:spPr>
      </p:pic>
      <p:pic>
        <p:nvPicPr>
          <p:cNvPr id="2082" name="Picture 63" descr="icon_men"/>
          <p:cNvPicPr>
            <a:picLocks noChangeAspect="1"/>
          </p:cNvPicPr>
          <p:nvPr/>
        </p:nvPicPr>
        <p:blipFill>
          <a:blip r:embed="rId7"/>
          <a:stretch>
            <a:fillRect/>
          </a:stretch>
        </p:blipFill>
        <p:spPr>
          <a:xfrm>
            <a:off x="3557588" y="3902075"/>
            <a:ext cx="1085850" cy="1085850"/>
          </a:xfrm>
          <a:prstGeom prst="rect">
            <a:avLst/>
          </a:prstGeom>
          <a:noFill/>
          <a:ln w="9525">
            <a:noFill/>
          </a:ln>
        </p:spPr>
      </p:pic>
      <p:pic>
        <p:nvPicPr>
          <p:cNvPr id="2083" name="Picture 64" descr="icon_bulding"/>
          <p:cNvPicPr>
            <a:picLocks noChangeAspect="1"/>
          </p:cNvPicPr>
          <p:nvPr/>
        </p:nvPicPr>
        <p:blipFill>
          <a:blip r:embed="rId8"/>
          <a:stretch>
            <a:fillRect/>
          </a:stretch>
        </p:blipFill>
        <p:spPr>
          <a:xfrm>
            <a:off x="1174750" y="4451350"/>
            <a:ext cx="782638" cy="782638"/>
          </a:xfrm>
          <a:prstGeom prst="rect">
            <a:avLst/>
          </a:prstGeom>
          <a:noFill/>
          <a:ln w="9525">
            <a:noFill/>
          </a:ln>
        </p:spPr>
      </p:pic>
      <p:sp>
        <p:nvSpPr>
          <p:cNvPr id="43" name="Text Box 65"/>
          <p:cNvSpPr txBox="1">
            <a:spLocks noChangeArrowheads="1"/>
          </p:cNvSpPr>
          <p:nvPr/>
        </p:nvSpPr>
        <p:spPr bwMode="white">
          <a:xfrm>
            <a:off x="2590800" y="5680075"/>
            <a:ext cx="511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2800">
                <a:solidFill>
                  <a:srgbClr val="FF0000"/>
                </a:solidFill>
                <a:latin typeface="Times New Roman" panose="02020603050405020304" pitchFamily="18" charset="0"/>
                <a:ea typeface="黑体" panose="02010609060101010101" pitchFamily="49" charset="-122"/>
              </a:defRPr>
            </a:lvl1pPr>
            <a:lvl2pPr marL="742950" indent="-285750" algn="ctr">
              <a:defRPr sz="2800">
                <a:solidFill>
                  <a:srgbClr val="FF0000"/>
                </a:solidFill>
                <a:latin typeface="Times New Roman" panose="02020603050405020304" pitchFamily="18" charset="0"/>
                <a:ea typeface="黑体" panose="02010609060101010101" pitchFamily="49" charset="-122"/>
              </a:defRPr>
            </a:lvl2pPr>
            <a:lvl3pPr marL="1143000" indent="-228600" algn="ctr">
              <a:defRPr sz="2800">
                <a:solidFill>
                  <a:srgbClr val="FF0000"/>
                </a:solidFill>
                <a:latin typeface="Times New Roman" panose="02020603050405020304" pitchFamily="18" charset="0"/>
                <a:ea typeface="黑体" panose="02010609060101010101" pitchFamily="49" charset="-122"/>
              </a:defRPr>
            </a:lvl3pPr>
            <a:lvl4pPr marL="1600200" indent="-228600" algn="ctr">
              <a:defRPr sz="2800">
                <a:solidFill>
                  <a:srgbClr val="FF0000"/>
                </a:solidFill>
                <a:latin typeface="Times New Roman" panose="02020603050405020304" pitchFamily="18" charset="0"/>
                <a:ea typeface="黑体" panose="02010609060101010101" pitchFamily="49" charset="-122"/>
              </a:defRPr>
            </a:lvl4pPr>
            <a:lvl5pPr marL="2057400" indent="-228600" algn="ctr">
              <a:defRPr sz="2800">
                <a:solidFill>
                  <a:srgbClr val="FF0000"/>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hlink"/>
                </a:solidFill>
                <a:effectLst/>
                <a:uLnTx/>
                <a:uFillTx/>
                <a:latin typeface="Lucida Sans Unicode" panose="020B0602030504020204" pitchFamily="34" charset="0"/>
                <a:ea typeface="Gulim" pitchFamily="34" charset="-127"/>
                <a:cs typeface="+mn-cs"/>
              </a:rPr>
              <a:t>哈尔滨工程大学</a:t>
            </a:r>
            <a:endParaRPr kumimoji="0" lang="zh-CN" altLang="en-US" sz="2400" b="1" i="0" u="none" strike="noStrike" kern="1200" cap="none" spc="0" normalizeH="0" baseline="0" noProof="0">
              <a:ln>
                <a:noFill/>
              </a:ln>
              <a:solidFill>
                <a:schemeClr val="hlink"/>
              </a:solidFill>
              <a:effectLst/>
              <a:uLnTx/>
              <a:uFillTx/>
              <a:latin typeface="Lucida Sans Unicode" panose="020B0602030504020204" pitchFamily="34" charset="0"/>
              <a:ea typeface="Gulim" pitchFamily="34" charset="-127"/>
              <a:cs typeface="+mn-cs"/>
            </a:endParaRPr>
          </a:p>
        </p:txBody>
      </p:sp>
      <p:sp>
        <p:nvSpPr>
          <p:cNvPr id="13333" name="Rectangle 21"/>
          <p:cNvSpPr>
            <a:spLocks noGrp="1" noChangeArrowheads="1"/>
          </p:cNvSpPr>
          <p:nvPr>
            <p:ph type="ctrTitle" sz="quarter"/>
          </p:nvPr>
        </p:nvSpPr>
        <p:spPr bwMode="black">
          <a:xfrm>
            <a:off x="533400" y="3048000"/>
            <a:ext cx="8153400" cy="669925"/>
          </a:xfrm>
        </p:spPr>
        <p:txBody>
          <a:bodyPr/>
          <a:lstStyle>
            <a:lvl1pPr algn="ctr">
              <a:defRPr sz="4000"/>
            </a:lvl1pPr>
          </a:lstStyle>
          <a:p>
            <a:pPr lvl="0"/>
            <a:r>
              <a:rPr lang="en-US" altLang="ko-KR" noProof="0"/>
              <a:t>Click to edit Master title style</a:t>
            </a:r>
            <a:endParaRPr lang="en-US" altLang="ko-KR" noProof="0"/>
          </a:p>
        </p:txBody>
      </p:sp>
      <p:sp>
        <p:nvSpPr>
          <p:cNvPr id="13334" name="Rectangle 22"/>
          <p:cNvSpPr>
            <a:spLocks noGrp="1" noChangeArrowheads="1"/>
          </p:cNvSpPr>
          <p:nvPr>
            <p:ph type="subTitle" sz="quarter" idx="1"/>
          </p:nvPr>
        </p:nvSpPr>
        <p:spPr>
          <a:xfrm>
            <a:off x="1447800" y="3810000"/>
            <a:ext cx="6400800" cy="533400"/>
          </a:xfrm>
        </p:spPr>
        <p:txBody>
          <a:bodyPr/>
          <a:lstStyle>
            <a:lvl1pPr marL="0" indent="0" algn="ctr">
              <a:buFont typeface="Wingdings" panose="05000000000000000000" pitchFamily="2" charset="2"/>
              <a:buNone/>
              <a:defRPr sz="2000" b="0">
                <a:solidFill>
                  <a:schemeClr val="tx1"/>
                </a:solidFill>
              </a:defRPr>
            </a:lvl1pPr>
          </a:lstStyle>
          <a:p>
            <a:pPr lvl="0"/>
            <a:r>
              <a:rPr lang="en-US" altLang="ko-KR" noProof="0"/>
              <a:t>Click to edit Master subtitle style</a:t>
            </a:r>
            <a:endParaRPr lang="en-US" altLang="ko-KR" noProof="0"/>
          </a:p>
        </p:txBody>
      </p:sp>
      <p:sp>
        <p:nvSpPr>
          <p:cNvPr id="44" name="Rectangle 23"/>
          <p:cNvSpPr>
            <a:spLocks noGrp="1" noChangeArrowheads="1"/>
          </p:cNvSpPr>
          <p:nvPr>
            <p:ph type="dt" sz="quarter" idx="2"/>
          </p:nvPr>
        </p:nvSpPr>
        <p:spPr bwMode="auto">
          <a:xfrm>
            <a:off x="457200" y="6553200"/>
            <a:ext cx="2133600" cy="15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
        <p:nvSpPr>
          <p:cNvPr id="45" name="Rectangle 24"/>
          <p:cNvSpPr>
            <a:spLocks noGrp="1" noChangeArrowheads="1"/>
          </p:cNvSpPr>
          <p:nvPr>
            <p:ph type="ftr" sz="quarter" idx="3"/>
          </p:nvPr>
        </p:nvSpPr>
        <p:spPr>
          <a:xfrm>
            <a:off x="3124200" y="6553200"/>
            <a:ext cx="2895600" cy="304800"/>
          </a:xfrm>
          <a:prstGeom prst="rect">
            <a:avLst/>
          </a:prstGeom>
        </p:spPr>
        <p:txBody>
          <a:bodyPr/>
          <a:lstStyle>
            <a:lvl1pPr algn="ctr" eaLnBrk="0" hangingPunct="0">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黑体" panose="02010609060101010101" pitchFamily="49" charset="-122"/>
              <a:cs typeface="+mn-cs"/>
            </a:endParaRPr>
          </a:p>
        </p:txBody>
      </p:sp>
      <p:sp>
        <p:nvSpPr>
          <p:cNvPr id="46" name="Rectangle 25"/>
          <p:cNvSpPr>
            <a:spLocks noGrp="1" noChangeArrowheads="1"/>
          </p:cNvSpPr>
          <p:nvPr>
            <p:ph type="sldNum" sz="quarter" idx="4"/>
          </p:nvPr>
        </p:nvSpPr>
        <p:spPr bwMode="auto">
          <a:xfrm>
            <a:off x="6553200" y="6553200"/>
            <a:ext cx="2133600" cy="15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D38BAF5-4A34-4830-B5F4-FEDC22D600DD}" type="slidenum">
              <a:rPr kumimoji="0" lang="ko-KR"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rPr>
            </a:fld>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8" name="Rectangle 23"/>
          <p:cNvSpPr>
            <a:spLocks noGrp="1" noChangeArrowheads="1"/>
          </p:cNvSpPr>
          <p:nvPr>
            <p:ph type="dt" sz="half" idx="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Harbin Engineering University</a:t>
            </a:r>
            <a:endPar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5317933D-3BDE-4669-950A-068C81283A7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2100" y="69850"/>
            <a:ext cx="2057400" cy="59055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hasCustomPrompt="1"/>
          </p:nvPr>
        </p:nvSpPr>
        <p:spPr>
          <a:xfrm>
            <a:off x="469900" y="69850"/>
            <a:ext cx="6019800" cy="5905500"/>
          </a:xfrm>
        </p:spPr>
        <p:txBody>
          <a:bodyPr vert="eaVert"/>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8" name="Rectangle 23"/>
          <p:cNvSpPr>
            <a:spLocks noGrp="1" noChangeArrowheads="1"/>
          </p:cNvSpPr>
          <p:nvPr>
            <p:ph type="dt" sz="half" idx="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Harbin Engineering University</a:t>
            </a:r>
            <a:endPar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515E5C19-37A8-4685-8BCE-34C81282046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hasCustomPrompt="1"/>
          </p:nvPr>
        </p:nvSpPr>
        <p:spPr>
          <a:xfrm>
            <a:off x="469900" y="1022350"/>
            <a:ext cx="4038600" cy="4953000"/>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4660900" y="1022350"/>
            <a:ext cx="4038600" cy="4953000"/>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8" name="Rectangle 23"/>
          <p:cNvSpPr>
            <a:spLocks noGrp="1" noChangeArrowheads="1"/>
          </p:cNvSpPr>
          <p:nvPr>
            <p:ph type="dt" sz="half" idx="1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Harbin Engineering University</a:t>
            </a:r>
            <a:endPar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4DCBEF98-6218-41FF-B2A0-645C62FB483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灯片编号占位符 4"/>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CC92C7B3-676F-4F19-94CA-71E2A55CCB79}"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a:t>编辑母版文本样式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灯片编号占位符 4"/>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CC92C7B3-676F-4F19-94CA-71E2A55CCB79}"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hasCustomPrompt="1"/>
          </p:nvPr>
        </p:nvSpPr>
        <p:spPr>
          <a:xfrm>
            <a:off x="469900" y="1022350"/>
            <a:ext cx="4038600" cy="4953000"/>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hasCustomPrompt="1"/>
          </p:nvPr>
        </p:nvSpPr>
        <p:spPr>
          <a:xfrm>
            <a:off x="4660900" y="1022350"/>
            <a:ext cx="4038600" cy="4953000"/>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8" name="Rectangle 23"/>
          <p:cNvSpPr>
            <a:spLocks noGrp="1" noChangeArrowheads="1"/>
          </p:cNvSpPr>
          <p:nvPr>
            <p:ph type="dt" sz="half" idx="1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Harbin Engineering University</a:t>
            </a:r>
            <a:endPar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13CECD7F-615B-4567-8420-48AEA5E305D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编辑母版文本样式</a:t>
            </a:r>
            <a:endParaRPr lang="zh-CN" altLang="en-US" noProof="1"/>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编辑母版文本样式</a:t>
            </a:r>
            <a:endParaRPr lang="zh-CN" altLang="en-US" noProof="1"/>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8" name="Rectangle 23"/>
          <p:cNvSpPr>
            <a:spLocks noGrp="1" noChangeArrowheads="1"/>
          </p:cNvSpPr>
          <p:nvPr>
            <p:ph type="dt" sz="half" idx="1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13"/>
          </p:nvPr>
        </p:nvSpPr>
        <p:spPr>
          <a:xfrm>
            <a:off x="4229100" y="6477000"/>
            <a:ext cx="3962400" cy="304800"/>
          </a:xfrm>
          <a:prstGeom prst="rect">
            <a:avLst/>
          </a:prstGeom>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Harbin Engineering University</a:t>
            </a:r>
            <a:endPar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Rectangle 25"/>
          <p:cNvSpPr>
            <a:spLocks noGrp="1" noChangeArrowheads="1"/>
          </p:cNvSpPr>
          <p:nvPr>
            <p:ph type="sldNum" sz="quarter" idx="1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B582EBDB-1520-435C-BB9C-9E4AFFCD0C29}"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8" name="Rectangle 23"/>
          <p:cNvSpPr>
            <a:spLocks noGrp="1" noChangeArrowheads="1"/>
          </p:cNvSpPr>
          <p:nvPr>
            <p:ph type="dt" sz="half" idx="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Harbin Engineering University</a:t>
            </a:r>
            <a:endPar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C117027C-C2E8-4AD7-B501-C9BE3F2DB012}"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8" name="Rectangle 23"/>
          <p:cNvSpPr>
            <a:spLocks noGrp="1" noChangeArrowheads="1"/>
          </p:cNvSpPr>
          <p:nvPr>
            <p:ph type="dt" sz="half" idx="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Harbin Engineering University</a:t>
            </a:r>
            <a:endPar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F22DAEDB-424A-48BD-9213-395BEDEB896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编辑母版文本样式</a:t>
            </a:r>
            <a:endParaRPr lang="zh-CN" altLang="en-US" noProof="1"/>
          </a:p>
        </p:txBody>
      </p:sp>
      <p:sp>
        <p:nvSpPr>
          <p:cNvPr id="8" name="Rectangle 23"/>
          <p:cNvSpPr>
            <a:spLocks noGrp="1" noChangeArrowheads="1"/>
          </p:cNvSpPr>
          <p:nvPr>
            <p:ph type="dt" sz="half" idx="1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Harbin Engineering University</a:t>
            </a:r>
            <a:endPar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B217E9C9-E366-4FE9-A45A-052B1D2EEB1C}"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1200" cap="none" spc="0" normalizeH="0" baseline="0" noProof="0">
              <a:ln>
                <a:noFill/>
              </a:ln>
              <a:solidFill>
                <a:srgbClr val="000000"/>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编辑母版文本样式</a:t>
            </a:r>
            <a:endParaRPr lang="zh-CN" altLang="en-US" noProof="1"/>
          </a:p>
        </p:txBody>
      </p:sp>
      <p:sp>
        <p:nvSpPr>
          <p:cNvPr id="8" name="Rectangle 23"/>
          <p:cNvSpPr>
            <a:spLocks noGrp="1" noChangeArrowheads="1"/>
          </p:cNvSpPr>
          <p:nvPr>
            <p:ph type="dt" sz="half" idx="1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eaLnBrk="0" hangingPunct="0">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rPr>
              <a:t>Harbin Engineering University</a:t>
            </a:r>
            <a:endParaRPr kumimoji="0" lang="en-US" altLang="zh-CN"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13113A92-3D69-4DA9-8287-EA7DE052BFC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41"/>
          <p:cNvSpPr>
            <a:spLocks noChangeArrowheads="1"/>
          </p:cNvSpPr>
          <p:nvPr/>
        </p:nvSpPr>
        <p:spPr bwMode="auto">
          <a:xfrm>
            <a:off x="12700" y="1588"/>
            <a:ext cx="9131300" cy="8366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rgbClr val="FF0000"/>
                </a:solidFill>
                <a:latin typeface="Times New Roman" panose="02020603050405020304" pitchFamily="18" charset="0"/>
                <a:ea typeface="黑体" panose="02010609060101010101" pitchFamily="49" charset="-122"/>
              </a:defRPr>
            </a:lvl1pPr>
            <a:lvl2pPr marL="742950" indent="-285750" algn="ctr">
              <a:defRPr sz="2800">
                <a:solidFill>
                  <a:srgbClr val="FF0000"/>
                </a:solidFill>
                <a:latin typeface="Times New Roman" panose="02020603050405020304" pitchFamily="18" charset="0"/>
                <a:ea typeface="黑体" panose="02010609060101010101" pitchFamily="49" charset="-122"/>
              </a:defRPr>
            </a:lvl2pPr>
            <a:lvl3pPr marL="1143000" indent="-228600" algn="ctr">
              <a:defRPr sz="2800">
                <a:solidFill>
                  <a:srgbClr val="FF0000"/>
                </a:solidFill>
                <a:latin typeface="Times New Roman" panose="02020603050405020304" pitchFamily="18" charset="0"/>
                <a:ea typeface="黑体" panose="02010609060101010101" pitchFamily="49" charset="-122"/>
              </a:defRPr>
            </a:lvl3pPr>
            <a:lvl4pPr marL="1600200" indent="-228600" algn="ctr">
              <a:defRPr sz="2800">
                <a:solidFill>
                  <a:srgbClr val="FF0000"/>
                </a:solidFill>
                <a:latin typeface="Times New Roman" panose="02020603050405020304" pitchFamily="18" charset="0"/>
                <a:ea typeface="黑体" panose="02010609060101010101" pitchFamily="49" charset="-122"/>
              </a:defRPr>
            </a:lvl4pPr>
            <a:lvl5pPr marL="2057400" indent="-228600" algn="ctr">
              <a:defRPr sz="2800">
                <a:solidFill>
                  <a:srgbClr val="FF0000"/>
                </a:solidFill>
                <a:latin typeface="Times New Roman" panose="02020603050405020304" pitchFamily="18" charset="0"/>
                <a:ea typeface="黑体" panose="02010609060101010101" pitchFamily="49" charset="-122"/>
              </a:defRPr>
            </a:lvl5pPr>
            <a:lvl6pPr marL="25146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6pPr>
            <a:lvl7pPr marL="29718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7pPr>
            <a:lvl8pPr marL="34290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8pPr>
            <a:lvl9pPr marL="3886200" indent="-228600" algn="ctr" eaLnBrk="0" fontAlgn="base" hangingPunct="0">
              <a:spcBef>
                <a:spcPct val="0"/>
              </a:spcBef>
              <a:spcAft>
                <a:spcPct val="0"/>
              </a:spcAft>
              <a:defRPr sz="2800">
                <a:solidFill>
                  <a:srgbClr val="FF0000"/>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FF0000"/>
              </a:solidFill>
              <a:effectLst/>
              <a:uLnTx/>
              <a:uFillTx/>
              <a:latin typeface="Times New Roman" panose="02020603050405020304" pitchFamily="18" charset="0"/>
              <a:ea typeface="黑体" panose="02010609060101010101" pitchFamily="49" charset="-122"/>
              <a:cs typeface="+mn-cs"/>
            </a:endParaRPr>
          </a:p>
        </p:txBody>
      </p:sp>
      <p:sp>
        <p:nvSpPr>
          <p:cNvPr id="1027" name="Rectangle 21"/>
          <p:cNvSpPr>
            <a:spLocks noGrp="1"/>
          </p:cNvSpPr>
          <p:nvPr>
            <p:ph type="title"/>
          </p:nvPr>
        </p:nvSpPr>
        <p:spPr>
          <a:xfrm>
            <a:off x="590550" y="69850"/>
            <a:ext cx="7848600" cy="609600"/>
          </a:xfrm>
          <a:prstGeom prst="rect">
            <a:avLst/>
          </a:prstGeom>
          <a:noFill/>
          <a:ln w="9525">
            <a:noFill/>
          </a:ln>
        </p:spPr>
        <p:txBody>
          <a:bodyPr anchor="ctr" anchorCtr="0"/>
          <a:p>
            <a:pPr lvl="0"/>
            <a:r>
              <a:rPr lang="en-US" altLang="ko-KR" dirty="0"/>
              <a:t>Click to edit Master title style</a:t>
            </a:r>
            <a:endParaRPr lang="en-US" altLang="ko-KR" dirty="0"/>
          </a:p>
        </p:txBody>
      </p:sp>
      <p:sp>
        <p:nvSpPr>
          <p:cNvPr id="1028" name="Rectangle 22"/>
          <p:cNvSpPr>
            <a:spLocks noGrp="1"/>
          </p:cNvSpPr>
          <p:nvPr>
            <p:ph type="body"/>
          </p:nvPr>
        </p:nvSpPr>
        <p:spPr>
          <a:xfrm>
            <a:off x="469900" y="1022350"/>
            <a:ext cx="8229600" cy="4953000"/>
          </a:xfrm>
          <a:prstGeom prst="rect">
            <a:avLst/>
          </a:prstGeom>
          <a:noFill/>
          <a:ln w="9525">
            <a:noFill/>
          </a:ln>
        </p:spPr>
        <p:txBody>
          <a:bodyPr/>
          <a:p>
            <a:pPr lvl="0"/>
            <a:r>
              <a:rPr lang="en-US" altLang="ko-KR" dirty="0"/>
              <a:t>Click to edit Master text styles</a:t>
            </a:r>
            <a:endParaRPr lang="en-US" altLang="ko-KR" dirty="0"/>
          </a:p>
          <a:p>
            <a:pPr lvl="1"/>
            <a:r>
              <a:rPr lang="en-US" altLang="ko-KR" dirty="0"/>
              <a:t>Second level</a:t>
            </a:r>
            <a:endParaRPr lang="en-US" altLang="ko-KR" dirty="0"/>
          </a:p>
          <a:p>
            <a:pPr lvl="2"/>
            <a:r>
              <a:rPr lang="en-US" altLang="ko-KR" dirty="0"/>
              <a:t>Third level</a:t>
            </a:r>
            <a:endParaRPr lang="en-US" altLang="ko-KR" dirty="0"/>
          </a:p>
          <a:p>
            <a:pPr lvl="3"/>
            <a:r>
              <a:rPr lang="en-US" altLang="ko-KR" dirty="0"/>
              <a:t>Fourth level</a:t>
            </a:r>
            <a:endParaRPr lang="en-US" altLang="ko-KR" dirty="0"/>
          </a:p>
          <a:p>
            <a:pPr lvl="4"/>
            <a:r>
              <a:rPr lang="en-US" altLang="ko-KR" dirty="0"/>
              <a:t>Fifth level</a:t>
            </a:r>
            <a:endParaRPr lang="en-US" altLang="ko-KR" dirty="0"/>
          </a:p>
        </p:txBody>
      </p:sp>
      <p:sp>
        <p:nvSpPr>
          <p:cNvPr id="12311" name="Rectangle 23"/>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solidFill>
                  <a:schemeClr val="hlink"/>
                </a:solidFill>
                <a:latin typeface="Verdana" panose="020B0604030504040204" pitchFamily="34" charset="0"/>
                <a:ea typeface="Gulim" pitchFamily="34" charset="-127"/>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12313" name="Rectangle 25"/>
          <p:cNvSpPr>
            <a:spLocks noGrp="1" noChangeArrowheads="1"/>
          </p:cNvSpPr>
          <p:nvPr>
            <p:ph type="sldNum" sz="quarter" idx="4"/>
          </p:nvPr>
        </p:nvSpPr>
        <p:spPr bwMode="auto">
          <a:xfrm>
            <a:off x="3670300" y="64516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200">
                <a:solidFill>
                  <a:schemeClr val="hlink"/>
                </a:solidFill>
                <a:effectLst>
                  <a:outerShdw blurRad="38100" dist="38100" dir="2700000" algn="tl">
                    <a:srgbClr val="C0C0C0"/>
                  </a:outerShdw>
                </a:effectLst>
                <a:latin typeface="Verdana" panose="020B0604030504040204" pitchFamily="34" charset="0"/>
                <a:ea typeface="Gulim" pitchFamily="34" charset="-127"/>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CC92C7B3-676F-4F19-94CA-71E2A55CCB79}"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0" name="Rectangle 25"/>
          <p:cNvSpPr txBox="1">
            <a:spLocks noChangeArrowheads="1"/>
          </p:cNvSpPr>
          <p:nvPr/>
        </p:nvSpPr>
        <p:spPr>
          <a:xfrm>
            <a:off x="8499475" y="6388100"/>
            <a:ext cx="644525" cy="304800"/>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fld id="{C1A8ECB9-09BE-4837-9595-7736DDF767B0}" type="slidenum">
              <a:rPr kumimoji="0" lang="ko-KR" altLang="en-US" sz="16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0" lang="en-US" altLang="ko-KR" sz="16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3600" b="1" kern="1200">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6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6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6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3600" b="1">
          <a:solidFill>
            <a:srgbClr val="000000"/>
          </a:solidFill>
          <a:latin typeface="黑体" panose="02010609060101010101" pitchFamily="49" charset="-122"/>
          <a:ea typeface="黑体" panose="02010609060101010101" pitchFamily="49" charset="-122"/>
        </a:defRPr>
      </a:lvl6pPr>
      <a:lvl7pPr marL="914400" algn="l" rtl="0" fontAlgn="base">
        <a:spcBef>
          <a:spcPct val="0"/>
        </a:spcBef>
        <a:spcAft>
          <a:spcPct val="0"/>
        </a:spcAft>
        <a:defRPr sz="3600" b="1">
          <a:solidFill>
            <a:srgbClr val="000000"/>
          </a:solidFill>
          <a:latin typeface="黑体" panose="02010609060101010101" pitchFamily="49" charset="-122"/>
          <a:ea typeface="黑体" panose="02010609060101010101" pitchFamily="49" charset="-122"/>
        </a:defRPr>
      </a:lvl7pPr>
      <a:lvl8pPr marL="1371600" algn="l" rtl="0" fontAlgn="base">
        <a:spcBef>
          <a:spcPct val="0"/>
        </a:spcBef>
        <a:spcAft>
          <a:spcPct val="0"/>
        </a:spcAft>
        <a:defRPr sz="3600" b="1">
          <a:solidFill>
            <a:srgbClr val="000000"/>
          </a:solidFill>
          <a:latin typeface="黑体" panose="02010609060101010101" pitchFamily="49" charset="-122"/>
          <a:ea typeface="黑体" panose="02010609060101010101" pitchFamily="49" charset="-122"/>
        </a:defRPr>
      </a:lvl8pPr>
      <a:lvl9pPr marL="1828800" algn="l" rtl="0" fontAlgn="base">
        <a:spcBef>
          <a:spcPct val="0"/>
        </a:spcBef>
        <a:spcAft>
          <a:spcPct val="0"/>
        </a:spcAft>
        <a:defRPr sz="3600" b="1">
          <a:solidFill>
            <a:srgbClr val="000000"/>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customXml" Target="../ink/ink64.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0.png"/><Relationship Id="rId2" Type="http://schemas.openxmlformats.org/officeDocument/2006/relationships/customXml" Target="../ink/ink65.xml"/><Relationship Id="rId1" Type="http://schemas.openxmlformats.org/officeDocument/2006/relationships/image" Target="../media/image119.png"/></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2.png"/><Relationship Id="rId3" Type="http://schemas.openxmlformats.org/officeDocument/2006/relationships/customXml" Target="../ink/ink67.xml"/><Relationship Id="rId2" Type="http://schemas.openxmlformats.org/officeDocument/2006/relationships/image" Target="../media/image121.png"/><Relationship Id="rId1" Type="http://schemas.openxmlformats.org/officeDocument/2006/relationships/customXml" Target="../ink/ink6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slideLayout" Target="../slideLayouts/slideLayout2.xml"/><Relationship Id="rId4" Type="http://schemas.openxmlformats.org/officeDocument/2006/relationships/image" Target="../media/image124.png"/><Relationship Id="rId3" Type="http://schemas.openxmlformats.org/officeDocument/2006/relationships/customXml" Target="../ink/ink69.xml"/><Relationship Id="rId2" Type="http://schemas.openxmlformats.org/officeDocument/2006/relationships/image" Target="../media/image123.png"/><Relationship Id="rId1" Type="http://schemas.openxmlformats.org/officeDocument/2006/relationships/customXml" Target="../ink/ink68.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2.xml"/><Relationship Id="rId2" Type="http://schemas.openxmlformats.org/officeDocument/2006/relationships/image" Target="../media/image131.png"/><Relationship Id="rId1" Type="http://schemas.openxmlformats.org/officeDocument/2006/relationships/image" Target="../media/image13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player\Play.exe%20nta\arch5114.nta%200%200%200%20800%20600%200%200%200%20314"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9" Type="http://schemas.openxmlformats.org/officeDocument/2006/relationships/image" Target="../media/image145.png"/><Relationship Id="rId8" Type="http://schemas.openxmlformats.org/officeDocument/2006/relationships/image" Target="../media/image144.png"/><Relationship Id="rId7" Type="http://schemas.openxmlformats.org/officeDocument/2006/relationships/image" Target="../media/image143.png"/><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3" Type="http://schemas.openxmlformats.org/officeDocument/2006/relationships/image" Target="../media/image139.png"/><Relationship Id="rId2" Type="http://schemas.openxmlformats.org/officeDocument/2006/relationships/image" Target="../media/image138.png"/><Relationship Id="rId15" Type="http://schemas.openxmlformats.org/officeDocument/2006/relationships/slideLayout" Target="../slideLayouts/slideLayout2.xml"/><Relationship Id="rId14" Type="http://schemas.openxmlformats.org/officeDocument/2006/relationships/image" Target="../media/image150.png"/><Relationship Id="rId13" Type="http://schemas.openxmlformats.org/officeDocument/2006/relationships/image" Target="../media/image149.png"/><Relationship Id="rId12" Type="http://schemas.openxmlformats.org/officeDocument/2006/relationships/image" Target="../media/image148.png"/><Relationship Id="rId11" Type="http://schemas.openxmlformats.org/officeDocument/2006/relationships/image" Target="../media/image147.png"/><Relationship Id="rId10" Type="http://schemas.openxmlformats.org/officeDocument/2006/relationships/image" Target="../media/image146.png"/><Relationship Id="rId1" Type="http://schemas.openxmlformats.org/officeDocument/2006/relationships/image" Target="../media/image137.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9.png"/><Relationship Id="rId1" Type="http://schemas.openxmlformats.org/officeDocument/2006/relationships/image" Target="../media/image161.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9.png"/><Relationship Id="rId1" Type="http://schemas.openxmlformats.org/officeDocument/2006/relationships/image" Target="../media/image161.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3.png"/><Relationship Id="rId1" Type="http://schemas.openxmlformats.org/officeDocument/2006/relationships/image" Target="../media/image162.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7.png"/><Relationship Id="rId1" Type="http://schemas.openxmlformats.org/officeDocument/2006/relationships/image" Target="../media/image166.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9.png"/><Relationship Id="rId1" Type="http://schemas.openxmlformats.org/officeDocument/2006/relationships/image" Target="../media/image168.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170.png"/></Relationships>
</file>

<file path=ppt/slides/_rels/slide1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0.png"/><Relationship Id="rId2" Type="http://schemas.openxmlformats.org/officeDocument/2006/relationships/image" Target="../media/image172.png"/><Relationship Id="rId1" Type="http://schemas.openxmlformats.org/officeDocument/2006/relationships/image" Target="../media/image171.png"/></Relationships>
</file>

<file path=ppt/slides/_rels/slide1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0.png"/><Relationship Id="rId2" Type="http://schemas.openxmlformats.org/officeDocument/2006/relationships/image" Target="../media/image172.png"/><Relationship Id="rId1" Type="http://schemas.openxmlformats.org/officeDocument/2006/relationships/image" Target="../media/image171.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2.xml"/><Relationship Id="rId2" Type="http://schemas.openxmlformats.org/officeDocument/2006/relationships/image" Target="../media/image177.png"/><Relationship Id="rId1" Type="http://schemas.openxmlformats.org/officeDocument/2006/relationships/image" Target="../media/image176.pn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9.png"/><Relationship Id="rId1" Type="http://schemas.openxmlformats.org/officeDocument/2006/relationships/image" Target="../media/image178.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2.png"/><Relationship Id="rId1" Type="http://schemas.openxmlformats.org/officeDocument/2006/relationships/image" Target="../media/image181.png"/></Relationships>
</file>

<file path=ppt/slides/_rels/slide176.xml.rels><?xml version="1.0" encoding="UTF-8" standalone="yes"?>
<Relationships xmlns="http://schemas.openxmlformats.org/package/2006/relationships"><Relationship Id="rId4" Type="http://schemas.openxmlformats.org/officeDocument/2006/relationships/notesSlide" Target="../notesSlides/notesSlide94.xml"/><Relationship Id="rId3" Type="http://schemas.openxmlformats.org/officeDocument/2006/relationships/slideLayout" Target="../slideLayouts/slideLayout2.xml"/><Relationship Id="rId2" Type="http://schemas.openxmlformats.org/officeDocument/2006/relationships/image" Target="../media/image183.png"/><Relationship Id="rId1" Type="http://schemas.openxmlformats.org/officeDocument/2006/relationships/image" Target="../media/image181.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3.w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4.vml"/><Relationship Id="rId5" Type="http://schemas.openxmlformats.org/officeDocument/2006/relationships/slideLayout" Target="../slideLayouts/slideLayout4.xml"/><Relationship Id="rId4" Type="http://schemas.openxmlformats.org/officeDocument/2006/relationships/image" Target="../media/image18.wmf"/><Relationship Id="rId3" Type="http://schemas.openxmlformats.org/officeDocument/2006/relationships/oleObject" Target="../embeddings/oleObject5.bin"/><Relationship Id="rId2" Type="http://schemas.openxmlformats.org/officeDocument/2006/relationships/image" Target="../media/image17.wmf"/><Relationship Id="rId1"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9.emf"/><Relationship Id="rId1"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33.png"/><Relationship Id="rId7" Type="http://schemas.openxmlformats.org/officeDocument/2006/relationships/customXml" Target="../ink/ink3.xml"/><Relationship Id="rId6" Type="http://schemas.openxmlformats.org/officeDocument/2006/relationships/image" Target="../media/image32.png"/><Relationship Id="rId5" Type="http://schemas.openxmlformats.org/officeDocument/2006/relationships/customXml" Target="../ink/ink2.xml"/><Relationship Id="rId4" Type="http://schemas.openxmlformats.org/officeDocument/2006/relationships/image" Target="../media/image31.png"/><Relationship Id="rId3" Type="http://schemas.openxmlformats.org/officeDocument/2006/relationships/customXml" Target="../ink/ink1.xml"/><Relationship Id="rId2" Type="http://schemas.openxmlformats.org/officeDocument/2006/relationships/image" Target="../media/image30.png"/><Relationship Id="rId10" Type="http://schemas.openxmlformats.org/officeDocument/2006/relationships/slideLayout" Target="../slideLayouts/slideLayout2.xml"/><Relationship Id="rId1" Type="http://schemas.openxmlformats.org/officeDocument/2006/relationships/image" Target="../media/image29.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7.png"/><Relationship Id="rId7" Type="http://schemas.openxmlformats.org/officeDocument/2006/relationships/customXml" Target="../ink/ink8.xml"/><Relationship Id="rId6" Type="http://schemas.openxmlformats.org/officeDocument/2006/relationships/image" Target="../media/image36.png"/><Relationship Id="rId5" Type="http://schemas.openxmlformats.org/officeDocument/2006/relationships/customXml" Target="../ink/ink7.xml"/><Relationship Id="rId4" Type="http://schemas.openxmlformats.org/officeDocument/2006/relationships/image" Target="../media/image35.png"/><Relationship Id="rId3" Type="http://schemas.openxmlformats.org/officeDocument/2006/relationships/customXml" Target="../ink/ink6.xml"/><Relationship Id="rId2" Type="http://schemas.openxmlformats.org/officeDocument/2006/relationships/image" Target="../media/image34.png"/><Relationship Id="rId10" Type="http://schemas.openxmlformats.org/officeDocument/2006/relationships/notesSlide" Target="../notesSlides/notesSlide37.xml"/><Relationship Id="rId1" Type="http://schemas.openxmlformats.org/officeDocument/2006/relationships/customXml" Target="../ink/ink5.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customXml" Target="../ink/ink9.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vmlDrawing" Target="../drawings/vmlDrawing6.vml"/><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0.xml"/><Relationship Id="rId3" Type="http://schemas.openxmlformats.org/officeDocument/2006/relationships/image" Target="../media/image40.png"/><Relationship Id="rId2" Type="http://schemas.openxmlformats.org/officeDocument/2006/relationships/image" Target="../media/image39.wmf"/><Relationship Id="rId1"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9" Type="http://schemas.openxmlformats.org/officeDocument/2006/relationships/customXml" Target="../ink/ink11.xml"/><Relationship Id="rId8" Type="http://schemas.openxmlformats.org/officeDocument/2006/relationships/image" Target="../media/image45.wmf"/><Relationship Id="rId7" Type="http://schemas.openxmlformats.org/officeDocument/2006/relationships/oleObject" Target="../embeddings/oleObject11.bin"/><Relationship Id="rId6" Type="http://schemas.openxmlformats.org/officeDocument/2006/relationships/image" Target="../media/image44.wmf"/><Relationship Id="rId5" Type="http://schemas.openxmlformats.org/officeDocument/2006/relationships/oleObject" Target="../embeddings/oleObject10.bin"/><Relationship Id="rId4" Type="http://schemas.openxmlformats.org/officeDocument/2006/relationships/image" Target="../media/image43.wmf"/><Relationship Id="rId3" Type="http://schemas.openxmlformats.org/officeDocument/2006/relationships/oleObject" Target="../embeddings/oleObject9.bin"/><Relationship Id="rId2" Type="http://schemas.openxmlformats.org/officeDocument/2006/relationships/image" Target="../media/image42.wmf"/><Relationship Id="rId19" Type="http://schemas.openxmlformats.org/officeDocument/2006/relationships/notesSlide" Target="../notesSlides/notesSlide40.xml"/><Relationship Id="rId18" Type="http://schemas.openxmlformats.org/officeDocument/2006/relationships/vmlDrawing" Target="../drawings/vmlDrawing7.vml"/><Relationship Id="rId17" Type="http://schemas.openxmlformats.org/officeDocument/2006/relationships/slideLayout" Target="../slideLayouts/slideLayout2.xml"/><Relationship Id="rId16" Type="http://schemas.openxmlformats.org/officeDocument/2006/relationships/image" Target="../media/image49.png"/><Relationship Id="rId15" Type="http://schemas.openxmlformats.org/officeDocument/2006/relationships/customXml" Target="../ink/ink14.xml"/><Relationship Id="rId14" Type="http://schemas.openxmlformats.org/officeDocument/2006/relationships/image" Target="../media/image48.png"/><Relationship Id="rId13" Type="http://schemas.openxmlformats.org/officeDocument/2006/relationships/customXml" Target="../ink/ink13.xml"/><Relationship Id="rId12" Type="http://schemas.openxmlformats.org/officeDocument/2006/relationships/image" Target="../media/image47.png"/><Relationship Id="rId11" Type="http://schemas.openxmlformats.org/officeDocument/2006/relationships/customXml" Target="../ink/ink12.xml"/><Relationship Id="rId10" Type="http://schemas.openxmlformats.org/officeDocument/2006/relationships/image" Target="../media/image46.png"/><Relationship Id="rId1" Type="http://schemas.openxmlformats.org/officeDocument/2006/relationships/oleObject" Target="../embeddings/oleObject8.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customXml" Target="../ink/ink15.xml"/><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customXml" Target="../ink/ink19.xml"/><Relationship Id="rId7" Type="http://schemas.openxmlformats.org/officeDocument/2006/relationships/image" Target="../media/image33.png"/><Relationship Id="rId6" Type="http://schemas.openxmlformats.org/officeDocument/2006/relationships/customXml" Target="../ink/ink18.xml"/><Relationship Id="rId5" Type="http://schemas.openxmlformats.org/officeDocument/2006/relationships/image" Target="../media/image55.png"/><Relationship Id="rId4" Type="http://schemas.openxmlformats.org/officeDocument/2006/relationships/customXml" Target="../ink/ink17.xml"/><Relationship Id="rId3" Type="http://schemas.openxmlformats.org/officeDocument/2006/relationships/image" Target="../media/image54.png"/><Relationship Id="rId2" Type="http://schemas.openxmlformats.org/officeDocument/2006/relationships/customXml" Target="../ink/ink16.xml"/><Relationship Id="rId10" Type="http://schemas.openxmlformats.org/officeDocument/2006/relationships/slideLayout" Target="../slideLayouts/slideLayout2.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customXml" Target="../ink/ink20.xml"/></Relationships>
</file>

<file path=ppt/slides/_rels/slide58.xml.rels><?xml version="1.0" encoding="UTF-8" standalone="yes"?>
<Relationships xmlns="http://schemas.openxmlformats.org/package/2006/relationships"><Relationship Id="rId9" Type="http://schemas.openxmlformats.org/officeDocument/2006/relationships/customXml" Target="../ink/ink24.xml"/><Relationship Id="rId8" Type="http://schemas.openxmlformats.org/officeDocument/2006/relationships/image" Target="../media/image60.png"/><Relationship Id="rId7" Type="http://schemas.openxmlformats.org/officeDocument/2006/relationships/customXml" Target="../ink/ink23.xml"/><Relationship Id="rId6" Type="http://schemas.openxmlformats.org/officeDocument/2006/relationships/image" Target="../media/image59.png"/><Relationship Id="rId5" Type="http://schemas.openxmlformats.org/officeDocument/2006/relationships/customXml" Target="../ink/ink22.xml"/><Relationship Id="rId4" Type="http://schemas.openxmlformats.org/officeDocument/2006/relationships/image" Target="../media/image58.png"/><Relationship Id="rId3" Type="http://schemas.openxmlformats.org/officeDocument/2006/relationships/customXml" Target="../ink/ink21.xml"/><Relationship Id="rId2" Type="http://schemas.openxmlformats.org/officeDocument/2006/relationships/image" Target="../media/image25.png"/><Relationship Id="rId17" Type="http://schemas.openxmlformats.org/officeDocument/2006/relationships/slideLayout" Target="../slideLayouts/slideLayout2.xml"/><Relationship Id="rId16" Type="http://schemas.openxmlformats.org/officeDocument/2006/relationships/image" Target="../media/image63.png"/><Relationship Id="rId15" Type="http://schemas.openxmlformats.org/officeDocument/2006/relationships/customXml" Target="../ink/ink27.xml"/><Relationship Id="rId14" Type="http://schemas.openxmlformats.org/officeDocument/2006/relationships/image" Target="../media/image33.png"/><Relationship Id="rId13" Type="http://schemas.openxmlformats.org/officeDocument/2006/relationships/customXml" Target="../ink/ink26.xml"/><Relationship Id="rId12" Type="http://schemas.openxmlformats.org/officeDocument/2006/relationships/image" Target="../media/image62.png"/><Relationship Id="rId11" Type="http://schemas.openxmlformats.org/officeDocument/2006/relationships/customXml" Target="../ink/ink25.xml"/><Relationship Id="rId10" Type="http://schemas.openxmlformats.org/officeDocument/2006/relationships/image" Target="../media/image61.png"/><Relationship Id="rId1" Type="http://schemas.openxmlformats.org/officeDocument/2006/relationships/image" Target="../media/image3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customXml" Target="../ink/ink30.xml"/><Relationship Id="rId7" Type="http://schemas.openxmlformats.org/officeDocument/2006/relationships/image" Target="../media/image67.png"/><Relationship Id="rId6" Type="http://schemas.openxmlformats.org/officeDocument/2006/relationships/customXml" Target="../ink/ink29.xml"/><Relationship Id="rId5" Type="http://schemas.openxmlformats.org/officeDocument/2006/relationships/image" Target="../media/image66.png"/><Relationship Id="rId4" Type="http://schemas.openxmlformats.org/officeDocument/2006/relationships/customXml" Target="../ink/ink28.xml"/><Relationship Id="rId3" Type="http://schemas.openxmlformats.org/officeDocument/2006/relationships/image" Target="../media/image65.wmf"/><Relationship Id="rId2" Type="http://schemas.openxmlformats.org/officeDocument/2006/relationships/oleObject" Target="../embeddings/oleObject12.bin"/><Relationship Id="rId14" Type="http://schemas.openxmlformats.org/officeDocument/2006/relationships/notesSlide" Target="../notesSlides/notesSlide44.xml"/><Relationship Id="rId13" Type="http://schemas.openxmlformats.org/officeDocument/2006/relationships/vmlDrawing" Target="../drawings/vmlDrawing8.vml"/><Relationship Id="rId12" Type="http://schemas.openxmlformats.org/officeDocument/2006/relationships/slideLayout" Target="../slideLayouts/slideLayout7.xml"/><Relationship Id="rId11" Type="http://schemas.openxmlformats.org/officeDocument/2006/relationships/image" Target="../media/image69.png"/><Relationship Id="rId10" Type="http://schemas.openxmlformats.org/officeDocument/2006/relationships/customXml" Target="../ink/ink31.xml"/><Relationship Id="rId1" Type="http://schemas.openxmlformats.org/officeDocument/2006/relationships/image" Target="../media/image6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customXml" Target="../ink/ink33.xml"/><Relationship Id="rId3" Type="http://schemas.openxmlformats.org/officeDocument/2006/relationships/image" Target="../media/image71.png"/><Relationship Id="rId2" Type="http://schemas.openxmlformats.org/officeDocument/2006/relationships/customXml" Target="../ink/ink32.xml"/><Relationship Id="rId1"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7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customXml" Target="../ink/ink35.xml"/><Relationship Id="rId4" Type="http://schemas.openxmlformats.org/officeDocument/2006/relationships/image" Target="../media/image69.png"/><Relationship Id="rId3" Type="http://schemas.openxmlformats.org/officeDocument/2006/relationships/customXml" Target="../ink/ink34.xml"/><Relationship Id="rId2" Type="http://schemas.openxmlformats.org/officeDocument/2006/relationships/image" Target="../media/image78.png"/><Relationship Id="rId1"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38.xml"/><Relationship Id="rId4" Type="http://schemas.openxmlformats.org/officeDocument/2006/relationships/image" Target="../media/image81.png"/><Relationship Id="rId3" Type="http://schemas.openxmlformats.org/officeDocument/2006/relationships/customXml" Target="../ink/ink37.xml"/><Relationship Id="rId2" Type="http://schemas.openxmlformats.org/officeDocument/2006/relationships/image" Target="../media/image80.png"/><Relationship Id="rId1" Type="http://schemas.openxmlformats.org/officeDocument/2006/relationships/customXml" Target="../ink/ink36.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customXml" Target="../ink/ink39.xml"/><Relationship Id="rId1" Type="http://schemas.openxmlformats.org/officeDocument/2006/relationships/image" Target="../media/image82.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customXml" Target="../ink/ink41.xml"/><Relationship Id="rId2" Type="http://schemas.openxmlformats.org/officeDocument/2006/relationships/image" Target="../media/image84.png"/><Relationship Id="rId1" Type="http://schemas.openxmlformats.org/officeDocument/2006/relationships/customXml" Target="../ink/ink40.xml"/></Relationships>
</file>

<file path=ppt/slides/_rels/slide79.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2.xml"/><Relationship Id="rId4" Type="http://schemas.openxmlformats.org/officeDocument/2006/relationships/image" Target="../media/image87.png"/><Relationship Id="rId3" Type="http://schemas.openxmlformats.org/officeDocument/2006/relationships/customXml" Target="../ink/ink43.xml"/><Relationship Id="rId2" Type="http://schemas.openxmlformats.org/officeDocument/2006/relationships/image" Target="../media/image86.png"/><Relationship Id="rId1" Type="http://schemas.openxmlformats.org/officeDocument/2006/relationships/customXml" Target="../ink/ink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customXml" Target="../ink/ink44.xml"/></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90.wmf"/><Relationship Id="rId1" Type="http://schemas.openxmlformats.org/officeDocument/2006/relationships/oleObject" Target="../embeddings/oleObject13.bin"/></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5.png"/><Relationship Id="rId6" Type="http://schemas.openxmlformats.org/officeDocument/2006/relationships/customXml" Target="../ink/ink46.xml"/><Relationship Id="rId5" Type="http://schemas.openxmlformats.org/officeDocument/2006/relationships/image" Target="../media/image94.png"/><Relationship Id="rId4" Type="http://schemas.openxmlformats.org/officeDocument/2006/relationships/customXml" Target="../ink/ink45.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image" Target="../media/image98.png"/><Relationship Id="rId2" Type="http://schemas.openxmlformats.org/officeDocument/2006/relationships/customXml" Target="../ink/ink47.xml"/><Relationship Id="rId1" Type="http://schemas.openxmlformats.org/officeDocument/2006/relationships/image" Target="../media/image97.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87.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customXml" Target="../ink/ink51.xml"/><Relationship Id="rId7" Type="http://schemas.openxmlformats.org/officeDocument/2006/relationships/image" Target="../media/image103.png"/><Relationship Id="rId6" Type="http://schemas.openxmlformats.org/officeDocument/2006/relationships/customXml" Target="../ink/ink50.xml"/><Relationship Id="rId5" Type="http://schemas.openxmlformats.org/officeDocument/2006/relationships/image" Target="../media/image102.png"/><Relationship Id="rId4" Type="http://schemas.openxmlformats.org/officeDocument/2006/relationships/customXml" Target="../ink/ink49.xml"/><Relationship Id="rId3" Type="http://schemas.openxmlformats.org/officeDocument/2006/relationships/image" Target="../media/image101.png"/><Relationship Id="rId2" Type="http://schemas.openxmlformats.org/officeDocument/2006/relationships/customXml" Target="../ink/ink48.xml"/><Relationship Id="rId12" Type="http://schemas.openxmlformats.org/officeDocument/2006/relationships/slideLayout" Target="../slideLayouts/slideLayout2.xml"/><Relationship Id="rId11" Type="http://schemas.openxmlformats.org/officeDocument/2006/relationships/customXml" Target="../ink/ink53.xml"/><Relationship Id="rId10" Type="http://schemas.openxmlformats.org/officeDocument/2006/relationships/customXml" Target="../ink/ink52.xml"/><Relationship Id="rId1" Type="http://schemas.openxmlformats.org/officeDocument/2006/relationships/image" Target="../media/image100.png"/></Relationships>
</file>

<file path=ppt/slides/_rels/slide88.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customXml" Target="../ink/ink57.xml"/><Relationship Id="rId7" Type="http://schemas.openxmlformats.org/officeDocument/2006/relationships/image" Target="../media/image107.png"/><Relationship Id="rId6" Type="http://schemas.openxmlformats.org/officeDocument/2006/relationships/customXml" Target="../ink/ink56.xml"/><Relationship Id="rId5" Type="http://schemas.openxmlformats.org/officeDocument/2006/relationships/image" Target="../media/image106.png"/><Relationship Id="rId4" Type="http://schemas.openxmlformats.org/officeDocument/2006/relationships/customXml" Target="../ink/ink55.xml"/><Relationship Id="rId3" Type="http://schemas.openxmlformats.org/officeDocument/2006/relationships/image" Target="../media/image105.png"/><Relationship Id="rId2" Type="http://schemas.openxmlformats.org/officeDocument/2006/relationships/customXml" Target="../ink/ink54.xml"/><Relationship Id="rId10" Type="http://schemas.openxmlformats.org/officeDocument/2006/relationships/slideLayout" Target="../slideLayouts/slideLayout2.xml"/><Relationship Id="rId1" Type="http://schemas.openxmlformats.org/officeDocument/2006/relationships/image" Target="../media/image104.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0.png"/><Relationship Id="rId2" Type="http://schemas.openxmlformats.org/officeDocument/2006/relationships/customXml" Target="../ink/ink58.xml"/><Relationship Id="rId1" Type="http://schemas.openxmlformats.org/officeDocument/2006/relationships/image" Target="../media/image10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2.xml"/><Relationship Id="rId3" Type="http://schemas.openxmlformats.org/officeDocument/2006/relationships/image" Target="../media/image112.png"/><Relationship Id="rId2" Type="http://schemas.openxmlformats.org/officeDocument/2006/relationships/customXml" Target="../ink/ink59.xml"/><Relationship Id="rId1" Type="http://schemas.openxmlformats.org/officeDocument/2006/relationships/image" Target="../media/image11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customXml" Target="../ink/ink61.xml"/><Relationship Id="rId3" Type="http://schemas.openxmlformats.org/officeDocument/2006/relationships/image" Target="../media/image33.png"/><Relationship Id="rId2" Type="http://schemas.openxmlformats.org/officeDocument/2006/relationships/customXml" Target="../ink/ink60.xml"/><Relationship Id="rId1" Type="http://schemas.openxmlformats.org/officeDocument/2006/relationships/image" Target="../media/image11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6.png"/><Relationship Id="rId3" Type="http://schemas.openxmlformats.org/officeDocument/2006/relationships/customXml" Target="../ink/ink63.xml"/><Relationship Id="rId2" Type="http://schemas.openxmlformats.org/officeDocument/2006/relationships/image" Target="../media/image115.png"/><Relationship Id="rId1" Type="http://schemas.openxmlformats.org/officeDocument/2006/relationships/customXml" Target="../ink/ink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4"/>
          <p:cNvSpPr>
            <a:spLocks noGrp="1"/>
          </p:cNvSpPr>
          <p:nvPr>
            <p:ph type="ctrTitle" sz="quarter"/>
          </p:nvPr>
        </p:nvSpPr>
        <p:spPr>
          <a:xfrm>
            <a:off x="4051300" y="2347913"/>
            <a:ext cx="4510088" cy="669925"/>
          </a:xfrm>
          <a:ln/>
        </p:spPr>
        <p:txBody>
          <a:bodyPr vert="horz" wrap="square" lIns="91440" tIns="45720" rIns="91440" bIns="45720" anchor="ctr" anchorCtr="0"/>
          <a:p>
            <a:pPr algn="l" eaLnBrk="1" hangingPunct="1">
              <a:buClrTx/>
              <a:buSzTx/>
              <a:buFontTx/>
            </a:pPr>
            <a:r>
              <a:rPr lang="zh-CN" altLang="en-US" sz="4800" kern="1200" dirty="0">
                <a:solidFill>
                  <a:schemeClr val="bg1"/>
                </a:solidFill>
                <a:latin typeface="+mj-lt"/>
                <a:ea typeface="+mj-ea"/>
                <a:cs typeface="+mj-cs"/>
              </a:rPr>
              <a:t>计算机系统结构</a:t>
            </a:r>
            <a:endParaRPr lang="en-US" altLang="zh-CN" sz="4800" kern="1200" dirty="0">
              <a:solidFill>
                <a:schemeClr val="bg1"/>
              </a:solidFill>
              <a:latin typeface="+mj-lt"/>
              <a:ea typeface="+mj-ea"/>
              <a:cs typeface="+mj-cs"/>
            </a:endParaRPr>
          </a:p>
        </p:txBody>
      </p:sp>
      <p:sp>
        <p:nvSpPr>
          <p:cNvPr id="14339" name="Rectangle 8"/>
          <p:cNvSpPr>
            <a:spLocks noGrp="1"/>
          </p:cNvSpPr>
          <p:nvPr>
            <p:ph type="subTitle" sz="quarter" idx="1"/>
          </p:nvPr>
        </p:nvSpPr>
        <p:spPr>
          <a:xfrm>
            <a:off x="4068763" y="3806825"/>
            <a:ext cx="5322887" cy="533400"/>
          </a:xfrm>
          <a:ln/>
        </p:spPr>
        <p:txBody>
          <a:bodyPr vert="horz" wrap="square" lIns="91440" tIns="45720" rIns="91440" bIns="45720" anchor="ctr" anchorCtr="0"/>
          <a:p>
            <a:pPr eaLnBrk="1" hangingPunct="1">
              <a:buSzTx/>
            </a:pPr>
            <a:r>
              <a:rPr lang="" altLang="en-US" sz="2800" kern="1200" dirty="0">
                <a:solidFill>
                  <a:schemeClr val="bg1"/>
                </a:solidFill>
                <a:latin typeface="+mn-lt"/>
                <a:ea typeface="华文新魏" panose="02010800040101010101" pitchFamily="2" charset="-122"/>
                <a:cs typeface="+mn-cs"/>
              </a:rPr>
              <a:t>申林山</a:t>
            </a:r>
            <a:endParaRPr lang="" altLang="en-US" sz="2800" kern="1200" dirty="0">
              <a:solidFill>
                <a:schemeClr val="bg1"/>
              </a:solidFill>
              <a:latin typeface="+mn-lt"/>
              <a:ea typeface="华文新魏" panose="02010800040101010101" pitchFamily="2" charset="-122"/>
              <a:cs typeface="+mn-cs"/>
            </a:endParaRPr>
          </a:p>
          <a:p>
            <a:pPr eaLnBrk="1" hangingPunct="1">
              <a:buSzTx/>
            </a:pPr>
            <a:endParaRPr lang="" altLang="zh-CN" sz="2800" kern="1200" dirty="0">
              <a:solidFill>
                <a:schemeClr val="bg1"/>
              </a:solidFill>
              <a:latin typeface="+mn-lt"/>
              <a:ea typeface="华文新魏" panose="02010800040101010101" pitchFamily="2" charset="-122"/>
              <a:cs typeface="+mn-cs"/>
            </a:endParaRPr>
          </a:p>
          <a:p>
            <a:pPr eaLnBrk="1" hangingPunct="1">
              <a:buSzTx/>
            </a:pPr>
            <a:r>
              <a:rPr lang="" altLang="en-US" sz="2800" kern="1200" dirty="0">
                <a:solidFill>
                  <a:schemeClr val="bg1"/>
                </a:solidFill>
                <a:latin typeface="+mn-lt"/>
                <a:ea typeface="华文新魏" panose="02010800040101010101" pitchFamily="2" charset="-122"/>
                <a:cs typeface="+mn-cs"/>
              </a:rPr>
              <a:t>哈尔滨工程大学计算机学院</a:t>
            </a:r>
            <a:endParaRPr lang="" altLang="en-US" sz="2800" kern="1200" dirty="0">
              <a:solidFill>
                <a:schemeClr val="bg1"/>
              </a:solidFill>
              <a:latin typeface="+mn-lt"/>
              <a:ea typeface="华文新魏" panose="0201080004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xfrm>
            <a:off x="574675" y="134938"/>
            <a:ext cx="7848600" cy="609600"/>
          </a:xfrm>
          <a:ln/>
        </p:spPr>
        <p:txBody>
          <a:bodyPr vert="horz" wrap="square" lIns="91440" tIns="45720" rIns="91440" bIns="45720" anchor="ctr" anchorCtr="0"/>
          <a:p>
            <a:pPr eaLnBrk="1" hangingPunct="1"/>
            <a:r>
              <a:rPr lang="en-US" altLang="zh-CN" dirty="0"/>
              <a:t>4.1.1 </a:t>
            </a:r>
            <a:r>
              <a:rPr lang="zh-CN" altLang="en-US" dirty="0"/>
              <a:t>存储体系基本概念</a:t>
            </a:r>
            <a:endParaRPr lang="zh-CN" altLang="en-US" dirty="0"/>
          </a:p>
        </p:txBody>
      </p:sp>
      <p:sp>
        <p:nvSpPr>
          <p:cNvPr id="31747" name="Rectangle 3"/>
          <p:cNvSpPr>
            <a:spLocks noGrp="1"/>
          </p:cNvSpPr>
          <p:nvPr>
            <p:ph idx="1" hasCustomPrompt="1"/>
          </p:nvPr>
        </p:nvSpPr>
        <p:spPr>
          <a:xfrm>
            <a:off x="469900" y="1022350"/>
            <a:ext cx="8229600" cy="1363663"/>
          </a:xfrm>
          <a:ln/>
        </p:spPr>
        <p:txBody>
          <a:bodyPr vert="horz" wrap="square" lIns="91440" tIns="45720" rIns="91440" bIns="45720" anchor="t" anchorCtr="0"/>
          <a:p>
            <a:pPr eaLnBrk="1" hangingPunct="1">
              <a:lnSpc>
                <a:spcPct val="90000"/>
              </a:lnSpc>
              <a:spcAft>
                <a:spcPts val="600"/>
              </a:spcAft>
            </a:pP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2</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Cache</a:t>
            </a:r>
            <a:r>
              <a:rPr lang="zh-CN" altLang="en-US" dirty="0">
                <a:solidFill>
                  <a:srgbClr val="FF0000"/>
                </a:solidFill>
                <a:latin typeface="Times New Roman" panose="02020603050405020304" pitchFamily="18" charset="0"/>
              </a:rPr>
              <a:t>存储器（速度）</a:t>
            </a:r>
            <a:endParaRPr lang="en-US" altLang="zh-CN" dirty="0">
              <a:solidFill>
                <a:srgbClr val="FF0000"/>
              </a:solidFill>
              <a:latin typeface="Times New Roman" panose="02020603050405020304" pitchFamily="18" charset="0"/>
            </a:endParaRPr>
          </a:p>
          <a:p>
            <a:pPr lvl="1" eaLnBrk="1" hangingPunct="1">
              <a:lnSpc>
                <a:spcPct val="90000"/>
              </a:lnSpc>
            </a:pPr>
            <a:endParaRPr lang="en-US" altLang="zh-CN" dirty="0"/>
          </a:p>
          <a:p>
            <a:pPr lvl="1" eaLnBrk="1" hangingPunct="1">
              <a:lnSpc>
                <a:spcPct val="90000"/>
              </a:lnSpc>
            </a:pPr>
            <a:endParaRPr lang="en-US" altLang="zh-CN" dirty="0"/>
          </a:p>
          <a:p>
            <a:pPr lvl="1" eaLnBrk="1" hangingPunct="1">
              <a:lnSpc>
                <a:spcPct val="90000"/>
              </a:lnSpc>
            </a:pPr>
            <a:endParaRPr lang="en-US" altLang="zh-CN" dirty="0"/>
          </a:p>
          <a:p>
            <a:pPr lvl="1" eaLnBrk="1" hangingPunct="1">
              <a:lnSpc>
                <a:spcPct val="90000"/>
              </a:lnSpc>
            </a:pPr>
            <a:endParaRPr lang="en-US" altLang="zh-CN" dirty="0"/>
          </a:p>
          <a:p>
            <a:pPr lvl="1" eaLnBrk="1" hangingPunct="1">
              <a:lnSpc>
                <a:spcPct val="90000"/>
              </a:lnSpc>
            </a:pPr>
            <a:endParaRPr lang="en-US" altLang="zh-CN" dirty="0"/>
          </a:p>
        </p:txBody>
      </p:sp>
      <p:sp>
        <p:nvSpPr>
          <p:cNvPr id="2" name="矩形 1"/>
          <p:cNvSpPr/>
          <p:nvPr/>
        </p:nvSpPr>
        <p:spPr>
          <a:xfrm>
            <a:off x="200025" y="4179888"/>
            <a:ext cx="8596313" cy="2216150"/>
          </a:xfrm>
          <a:prstGeom prst="rect">
            <a:avLst/>
          </a:prstGeom>
        </p:spPr>
        <p:txBody>
          <a:bodyPr>
            <a:spAutoFit/>
          </a:bodyPr>
          <a:lstStyle/>
          <a:p>
            <a:pPr marL="914400" marR="0" lvl="1" indent="-457200" algn="l" defTabSz="914400" rtl="0" eaLnBrk="1" fontAlgn="base" latinLnBrk="0" hangingPunct="1">
              <a:lnSpc>
                <a:spcPct val="90000"/>
              </a:lnSpc>
              <a:spcBef>
                <a:spcPts val="180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从</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CPU</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看，速度接近于</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，容量是主存的，每位价格是接近于主存的，每位价格接近于主存的；</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1" fontAlgn="base" latinLnBrk="0" hangingPunct="1">
              <a:lnSpc>
                <a:spcPct val="90000"/>
              </a:lnSpc>
              <a:spcBef>
                <a:spcPts val="180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因为</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CPU</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和主存的速度只差一个数量级，信息在</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与主存之间的传送只能全部用辅助硬件完成。</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1" fontAlgn="base" latinLnBrk="0" hangingPunct="1">
              <a:lnSpc>
                <a:spcPct val="90000"/>
              </a:lnSpc>
              <a:spcBef>
                <a:spcPts val="180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因此，</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存储器不仅对应用程序员是透明的，对系统程序员也是透明的。</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31749" name="Group 3"/>
          <p:cNvGrpSpPr/>
          <p:nvPr/>
        </p:nvGrpSpPr>
        <p:grpSpPr>
          <a:xfrm>
            <a:off x="1782763" y="1719263"/>
            <a:ext cx="5578475" cy="1890712"/>
            <a:chOff x="614" y="1728"/>
            <a:chExt cx="4426" cy="1632"/>
          </a:xfrm>
        </p:grpSpPr>
        <p:sp>
          <p:nvSpPr>
            <p:cNvPr id="31750" name="Rectangle 4"/>
            <p:cNvSpPr/>
            <p:nvPr/>
          </p:nvSpPr>
          <p:spPr>
            <a:xfrm>
              <a:off x="2304" y="288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000" dirty="0">
                  <a:solidFill>
                    <a:srgbClr val="000000"/>
                  </a:solidFill>
                  <a:latin typeface="Tahoma" panose="020B0604030504040204" pitchFamily="34" charset="0"/>
                  <a:ea typeface="宋体" panose="02010600030101010101" pitchFamily="2" charset="-122"/>
                </a:rPr>
                <a:t>高速缓冲</a:t>
              </a:r>
              <a:endParaRPr lang="zh-CN" altLang="en-US" sz="2000" dirty="0">
                <a:solidFill>
                  <a:srgbClr val="000000"/>
                </a:solidFill>
                <a:latin typeface="Tahoma" panose="020B0604030504040204" pitchFamily="34" charset="0"/>
                <a:ea typeface="宋体" panose="02010600030101010101" pitchFamily="2" charset="-122"/>
              </a:endParaRPr>
            </a:p>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Cache</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31751" name="Rectangle 5"/>
            <p:cNvSpPr/>
            <p:nvPr/>
          </p:nvSpPr>
          <p:spPr>
            <a:xfrm>
              <a:off x="4176" y="288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000" dirty="0">
                  <a:solidFill>
                    <a:srgbClr val="000000"/>
                  </a:solidFill>
                  <a:latin typeface="Tahoma" panose="020B0604030504040204" pitchFamily="34" charset="0"/>
                  <a:ea typeface="宋体" panose="02010600030101010101" pitchFamily="2" charset="-122"/>
                </a:rPr>
                <a:t>主存</a:t>
              </a:r>
              <a:endParaRPr lang="zh-CN" altLang="en-US" sz="2000" dirty="0">
                <a:solidFill>
                  <a:srgbClr val="000000"/>
                </a:solidFill>
                <a:latin typeface="Tahoma" panose="020B0604030504040204" pitchFamily="34" charset="0"/>
                <a:ea typeface="宋体" panose="02010600030101010101" pitchFamily="2" charset="-122"/>
              </a:endParaRPr>
            </a:p>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M</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31752" name="Line 6"/>
            <p:cNvSpPr/>
            <p:nvPr/>
          </p:nvSpPr>
          <p:spPr>
            <a:xfrm>
              <a:off x="3168" y="3024"/>
              <a:ext cx="1008" cy="0"/>
            </a:xfrm>
            <a:prstGeom prst="line">
              <a:avLst/>
            </a:prstGeom>
            <a:ln w="38100" cap="flat" cmpd="sng">
              <a:solidFill>
                <a:schemeClr val="tx1"/>
              </a:solidFill>
              <a:prstDash val="solid"/>
              <a:miter/>
              <a:headEnd type="none" w="med" len="med"/>
              <a:tailEnd type="triangle" w="med" len="med"/>
            </a:ln>
          </p:spPr>
        </p:sp>
        <p:sp>
          <p:nvSpPr>
            <p:cNvPr id="31753" name="Line 7"/>
            <p:cNvSpPr/>
            <p:nvPr/>
          </p:nvSpPr>
          <p:spPr>
            <a:xfrm flipH="1">
              <a:off x="3168" y="3216"/>
              <a:ext cx="1008" cy="0"/>
            </a:xfrm>
            <a:prstGeom prst="line">
              <a:avLst/>
            </a:prstGeom>
            <a:ln w="38100" cap="flat" cmpd="sng">
              <a:solidFill>
                <a:schemeClr val="tx1"/>
              </a:solidFill>
              <a:prstDash val="solid"/>
              <a:miter/>
              <a:headEnd type="none" w="med" len="med"/>
              <a:tailEnd type="triangle" w="med" len="med"/>
            </a:ln>
          </p:spPr>
        </p:sp>
        <p:sp>
          <p:nvSpPr>
            <p:cNvPr id="31754" name="Rectangle 8"/>
            <p:cNvSpPr/>
            <p:nvPr/>
          </p:nvSpPr>
          <p:spPr>
            <a:xfrm>
              <a:off x="2976" y="1728"/>
              <a:ext cx="1392"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000" dirty="0">
                  <a:solidFill>
                    <a:srgbClr val="000000"/>
                  </a:solidFill>
                  <a:latin typeface="Tahoma" panose="020B0604030504040204" pitchFamily="34" charset="0"/>
                  <a:ea typeface="宋体" panose="02010600030101010101" pitchFamily="2" charset="-122"/>
                </a:rPr>
                <a:t>辅助硬件设备</a:t>
              </a:r>
              <a:endParaRPr lang="zh-CN" altLang="en-US" sz="2000" dirty="0">
                <a:solidFill>
                  <a:srgbClr val="000000"/>
                </a:solidFill>
                <a:latin typeface="Tahoma" panose="020B0604030504040204" pitchFamily="34" charset="0"/>
                <a:ea typeface="宋体" panose="02010600030101010101" pitchFamily="2" charset="-122"/>
              </a:endParaRPr>
            </a:p>
          </p:txBody>
        </p:sp>
        <p:sp>
          <p:nvSpPr>
            <p:cNvPr id="31755" name="Line 9"/>
            <p:cNvSpPr/>
            <p:nvPr/>
          </p:nvSpPr>
          <p:spPr>
            <a:xfrm flipH="1">
              <a:off x="2688" y="2208"/>
              <a:ext cx="528" cy="672"/>
            </a:xfrm>
            <a:prstGeom prst="line">
              <a:avLst/>
            </a:prstGeom>
            <a:ln w="38100" cap="flat" cmpd="sng">
              <a:solidFill>
                <a:schemeClr val="tx1"/>
              </a:solidFill>
              <a:prstDash val="lgDash"/>
              <a:miter/>
              <a:headEnd type="triangle" w="med" len="med"/>
              <a:tailEnd type="triangle" w="med" len="med"/>
            </a:ln>
          </p:spPr>
        </p:sp>
        <p:sp>
          <p:nvSpPr>
            <p:cNvPr id="31756" name="Line 10"/>
            <p:cNvSpPr/>
            <p:nvPr/>
          </p:nvSpPr>
          <p:spPr>
            <a:xfrm>
              <a:off x="3936" y="2208"/>
              <a:ext cx="672" cy="672"/>
            </a:xfrm>
            <a:prstGeom prst="line">
              <a:avLst/>
            </a:prstGeom>
            <a:ln w="38100" cap="flat" cmpd="sng">
              <a:solidFill>
                <a:schemeClr val="tx1"/>
              </a:solidFill>
              <a:prstDash val="lgDash"/>
              <a:miter/>
              <a:headEnd type="triangle" w="med" len="med"/>
              <a:tailEnd type="triangle" w="med" len="med"/>
            </a:ln>
          </p:spPr>
        </p:sp>
        <p:sp>
          <p:nvSpPr>
            <p:cNvPr id="31757" name="Text Box 11"/>
            <p:cNvSpPr txBox="1"/>
            <p:nvPr/>
          </p:nvSpPr>
          <p:spPr>
            <a:xfrm>
              <a:off x="614" y="1762"/>
              <a:ext cx="1556" cy="748"/>
            </a:xfrm>
            <a:prstGeom prst="rect">
              <a:avLst/>
            </a:prstGeom>
            <a:noFill/>
            <a:ln w="9525">
              <a:noFill/>
            </a:ln>
          </p:spPr>
          <p:txBody>
            <a:bodyPr wrap="none">
              <a:spAutoFit/>
            </a:bodyPr>
            <a:p>
              <a:pPr eaLnBrk="1" fontAlgn="ctr" hangingPunct="1"/>
              <a:r>
                <a:rPr lang="zh-CN" altLang="en-US" sz="2400" dirty="0">
                  <a:solidFill>
                    <a:srgbClr val="000000"/>
                  </a:solidFill>
                  <a:latin typeface="黑体" panose="02010609060101010101" pitchFamily="49" charset="-122"/>
                </a:rPr>
                <a:t>从</a:t>
              </a:r>
              <a:r>
                <a:rPr lang="en-US" altLang="zh-CN" sz="2400" dirty="0">
                  <a:solidFill>
                    <a:srgbClr val="000000"/>
                  </a:solidFill>
                  <a:latin typeface="黑体" panose="02010609060101010101" pitchFamily="49" charset="-122"/>
                </a:rPr>
                <a:t>CPU</a:t>
              </a:r>
              <a:r>
                <a:rPr lang="zh-CN" altLang="en-US" sz="2400" dirty="0">
                  <a:solidFill>
                    <a:srgbClr val="000000"/>
                  </a:solidFill>
                  <a:latin typeface="黑体" panose="02010609060101010101" pitchFamily="49" charset="-122"/>
                </a:rPr>
                <a:t>看，</a:t>
              </a:r>
              <a:endParaRPr lang="zh-CN" altLang="en-US" sz="2400" dirty="0">
                <a:solidFill>
                  <a:srgbClr val="000000"/>
                </a:solidFill>
                <a:latin typeface="黑体" panose="02010609060101010101" pitchFamily="49" charset="-122"/>
              </a:endParaRPr>
            </a:p>
            <a:p>
              <a:pPr eaLnBrk="1" fontAlgn="ctr" hangingPunct="1"/>
              <a:r>
                <a:rPr lang="zh-CN" altLang="en-US" sz="2400" dirty="0">
                  <a:solidFill>
                    <a:srgbClr val="000000"/>
                  </a:solidFill>
                  <a:latin typeface="黑体" panose="02010609060101010101" pitchFamily="49" charset="-122"/>
                </a:rPr>
                <a:t>速度是</a:t>
              </a:r>
              <a:r>
                <a:rPr lang="en-US" altLang="zh-CN" sz="2400" dirty="0">
                  <a:solidFill>
                    <a:srgbClr val="000000"/>
                  </a:solidFill>
                  <a:latin typeface="黑体" panose="02010609060101010101" pitchFamily="49" charset="-122"/>
                </a:rPr>
                <a:t>Cache</a:t>
              </a:r>
              <a:r>
                <a:rPr lang="zh-CN" altLang="en-US" sz="2400" dirty="0">
                  <a:solidFill>
                    <a:srgbClr val="000000"/>
                  </a:solidFill>
                  <a:latin typeface="黑体" panose="02010609060101010101" pitchFamily="49" charset="-122"/>
                </a:rPr>
                <a:t>的，</a:t>
              </a:r>
              <a:endParaRPr lang="zh-CN" altLang="en-US" sz="2400" dirty="0">
                <a:solidFill>
                  <a:srgbClr val="000000"/>
                </a:solidFill>
                <a:latin typeface="黑体" panose="02010609060101010101" pitchFamily="49" charset="-122"/>
              </a:endParaRPr>
            </a:p>
            <a:p>
              <a:pPr eaLnBrk="1" fontAlgn="ctr" hangingPunct="1"/>
              <a:r>
                <a:rPr lang="zh-CN" altLang="en-US" sz="2400" dirty="0">
                  <a:solidFill>
                    <a:srgbClr val="000000"/>
                  </a:solidFill>
                  <a:latin typeface="黑体" panose="02010609060101010101" pitchFamily="49" charset="-122"/>
                </a:rPr>
                <a:t>容量是辅存的。</a:t>
              </a:r>
              <a:endParaRPr lang="zh-CN" altLang="en-US" sz="2400" dirty="0">
                <a:solidFill>
                  <a:srgbClr val="000000"/>
                </a:solidFill>
                <a:latin typeface="黑体" panose="02010609060101010101" pitchFamily="49" charset="-122"/>
              </a:endParaRPr>
            </a:p>
          </p:txBody>
        </p:sp>
        <p:sp>
          <p:nvSpPr>
            <p:cNvPr id="31758" name="Rectangle 14"/>
            <p:cNvSpPr/>
            <p:nvPr/>
          </p:nvSpPr>
          <p:spPr>
            <a:xfrm>
              <a:off x="720" y="288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CPU</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31759" name="Line 15"/>
            <p:cNvSpPr/>
            <p:nvPr/>
          </p:nvSpPr>
          <p:spPr>
            <a:xfrm>
              <a:off x="1584" y="3024"/>
              <a:ext cx="720" cy="0"/>
            </a:xfrm>
            <a:prstGeom prst="line">
              <a:avLst/>
            </a:prstGeom>
            <a:ln w="38100" cap="flat" cmpd="sng">
              <a:solidFill>
                <a:schemeClr val="tx1"/>
              </a:solidFill>
              <a:prstDash val="solid"/>
              <a:miter/>
              <a:headEnd type="none" w="med" len="med"/>
              <a:tailEnd type="triangle" w="med" len="med"/>
            </a:ln>
          </p:spPr>
        </p:sp>
        <p:sp>
          <p:nvSpPr>
            <p:cNvPr id="31760" name="Line 16"/>
            <p:cNvSpPr/>
            <p:nvPr/>
          </p:nvSpPr>
          <p:spPr>
            <a:xfrm flipH="1">
              <a:off x="1584" y="3216"/>
              <a:ext cx="720" cy="0"/>
            </a:xfrm>
            <a:prstGeom prst="line">
              <a:avLst/>
            </a:prstGeom>
            <a:ln w="38100" cap="flat" cmpd="sng">
              <a:solidFill>
                <a:schemeClr val="tx1"/>
              </a:solidFill>
              <a:prstDash val="solid"/>
              <a:miter/>
              <a:headEnd type="none" w="med" len="med"/>
              <a:tailEnd type="triangle" w="med" len="med"/>
            </a:ln>
          </p:spPr>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Rectangle 2"/>
          <p:cNvSpPr>
            <a:spLocks noGrp="1"/>
          </p:cNvSpPr>
          <p:nvPr>
            <p:ph type="title"/>
          </p:nvPr>
        </p:nvSpPr>
        <p:spPr>
          <a:xfrm>
            <a:off x="590550" y="69850"/>
            <a:ext cx="8412163" cy="609600"/>
          </a:xfrm>
          <a:ln/>
        </p:spPr>
        <p:txBody>
          <a:bodyPr vert="horz" wrap="square" lIns="91440" tIns="45720" rIns="91440" bIns="45720" anchor="ctr" anchorCtr="0"/>
          <a:p>
            <a:pPr eaLnBrk="1" hangingPunct="1"/>
            <a:r>
              <a:rPr lang="en-US" altLang="zh-CN" dirty="0">
                <a:latin typeface="Times New Roman" panose="02020603050405020304" pitchFamily="18" charset="0"/>
              </a:rPr>
              <a:t>2 </a:t>
            </a:r>
            <a:r>
              <a:rPr lang="zh-CN" altLang="en-US" dirty="0">
                <a:latin typeface="Times New Roman" panose="02020603050405020304" pitchFamily="18" charset="0"/>
              </a:rPr>
              <a:t>提高虚拟存储器等效访问速度的措施</a:t>
            </a:r>
            <a:endParaRPr lang="zh-CN" altLang="en-US" dirty="0">
              <a:latin typeface="Times New Roman" panose="02020603050405020304" pitchFamily="18" charset="0"/>
            </a:endParaRPr>
          </a:p>
        </p:txBody>
      </p:sp>
      <p:sp>
        <p:nvSpPr>
          <p:cNvPr id="180227" name="Rectangle 3"/>
          <p:cNvSpPr>
            <a:spLocks noGrp="1"/>
          </p:cNvSpPr>
          <p:nvPr>
            <p:ph idx="1" hasCustomPrompt="1"/>
          </p:nvPr>
        </p:nvSpPr>
        <p:spPr>
          <a:xfrm>
            <a:off x="301625" y="974725"/>
            <a:ext cx="8574088" cy="5262563"/>
          </a:xfrm>
          <a:ln/>
        </p:spPr>
        <p:txBody>
          <a:bodyPr vert="horz" wrap="square" lIns="91440" tIns="45720" rIns="91440" bIns="45720" anchor="t" anchorCtr="0"/>
          <a:p>
            <a:pPr eaLnBrk="1" hangingPunct="1">
              <a:spcBef>
                <a:spcPts val="1800"/>
              </a:spcBef>
            </a:pPr>
            <a:r>
              <a:rPr lang="zh-CN" altLang="en-US" dirty="0"/>
              <a:t>目标：虚拟存储器等效访问速度提高到接近于主存的访问速度。</a:t>
            </a:r>
            <a:endParaRPr lang="en-US" altLang="zh-CN" dirty="0"/>
          </a:p>
          <a:p>
            <a:pPr eaLnBrk="1" hangingPunct="1">
              <a:spcBef>
                <a:spcPts val="1800"/>
              </a:spcBef>
            </a:pPr>
            <a:r>
              <a:rPr lang="zh-CN" altLang="en-US" dirty="0"/>
              <a:t>要求：提高</a:t>
            </a:r>
            <a:r>
              <a:rPr lang="zh-CN" altLang="en-US" dirty="0">
                <a:solidFill>
                  <a:srgbClr val="FF0000"/>
                </a:solidFill>
              </a:rPr>
              <a:t>命中率</a:t>
            </a:r>
            <a:r>
              <a:rPr lang="zh-CN" altLang="en-US" dirty="0"/>
              <a:t>，</a:t>
            </a:r>
            <a:r>
              <a:rPr lang="zh-CN" altLang="en-US" dirty="0">
                <a:solidFill>
                  <a:srgbClr val="FF0000"/>
                </a:solidFill>
              </a:rPr>
              <a:t>加快访存时间</a:t>
            </a:r>
            <a:r>
              <a:rPr lang="zh-CN" altLang="en-US" dirty="0"/>
              <a:t>；</a:t>
            </a:r>
            <a:endParaRPr lang="zh-CN" altLang="en-US" dirty="0"/>
          </a:p>
          <a:p>
            <a:pPr eaLnBrk="1" hangingPunct="1">
              <a:spcBef>
                <a:spcPts val="1800"/>
              </a:spcBef>
            </a:pPr>
            <a:r>
              <a:rPr lang="zh-CN" altLang="en-US" dirty="0">
                <a:solidFill>
                  <a:srgbClr val="FF0000"/>
                </a:solidFill>
              </a:rPr>
              <a:t>命中率</a:t>
            </a:r>
            <a:r>
              <a:rPr lang="zh-CN" altLang="en-US" dirty="0"/>
              <a:t>受很多因素影响，如：地址流、页面调度策略、替换算法、页面大小、主存容量等。</a:t>
            </a:r>
            <a:endParaRPr lang="zh-CN" altLang="en-US" dirty="0">
              <a:solidFill>
                <a:srgbClr val="FF0000"/>
              </a:solidFill>
            </a:endParaRPr>
          </a:p>
          <a:p>
            <a:pPr eaLnBrk="1" hangingPunct="1">
              <a:spcBef>
                <a:spcPts val="1800"/>
              </a:spcBef>
            </a:pPr>
            <a:r>
              <a:rPr lang="zh-CN" altLang="en-US" dirty="0">
                <a:solidFill>
                  <a:srgbClr val="FF0000"/>
                </a:solidFill>
              </a:rPr>
              <a:t>访存时间</a:t>
            </a:r>
            <a:r>
              <a:rPr lang="zh-CN" altLang="en-US" dirty="0"/>
              <a:t>，解决</a:t>
            </a:r>
            <a:r>
              <a:rPr lang="en-US" altLang="zh-CN" dirty="0"/>
              <a:t>N</a:t>
            </a:r>
            <a:r>
              <a:rPr lang="en-US" altLang="zh-CN" baseline="-25000" dirty="0"/>
              <a:t>s</a:t>
            </a:r>
            <a:r>
              <a:rPr lang="en-US" altLang="zh-CN" dirty="0"/>
              <a:t>-</a:t>
            </a:r>
            <a:r>
              <a:rPr lang="en-US" altLang="zh-CN" dirty="0">
                <a:sym typeface="Wingdings" panose="05000000000000000000" pitchFamily="2" charset="2"/>
              </a:rPr>
              <a:t>n</a:t>
            </a:r>
            <a:r>
              <a:rPr lang="en-US" altLang="zh-CN" baseline="-25000" dirty="0">
                <a:sym typeface="Wingdings" panose="05000000000000000000" pitchFamily="2" charset="2"/>
              </a:rPr>
              <a:t>p</a:t>
            </a:r>
            <a:r>
              <a:rPr lang="zh-CN" altLang="en-US" dirty="0">
                <a:sym typeface="Wingdings" panose="05000000000000000000" pitchFamily="2" charset="2"/>
              </a:rPr>
              <a:t>的转换。</a:t>
            </a:r>
            <a:endParaRPr lang="zh-CN" altLang="en-US" baseline="-25000" dirty="0"/>
          </a:p>
          <a:p>
            <a:pPr lvl="1" eaLnBrk="1" hangingPunct="1">
              <a:spcBef>
                <a:spcPts val="1800"/>
              </a:spcBef>
            </a:pPr>
            <a:r>
              <a:rPr lang="zh-CN" altLang="en-US" b="1" dirty="0">
                <a:ea typeface="楷体_GB2312" pitchFamily="49" charset="-122"/>
              </a:rPr>
              <a:t>（</a:t>
            </a:r>
            <a:r>
              <a:rPr lang="en-US" altLang="zh-CN" b="1" dirty="0">
                <a:ea typeface="楷体_GB2312" pitchFamily="49" charset="-122"/>
              </a:rPr>
              <a:t>1</a:t>
            </a:r>
            <a:r>
              <a:rPr lang="zh-CN" altLang="en-US" b="1" dirty="0">
                <a:ea typeface="楷体_GB2312" pitchFamily="49" charset="-122"/>
              </a:rPr>
              <a:t>）用小容量快速存储器或寄存器组存放页表</a:t>
            </a:r>
            <a:endParaRPr lang="en-US" altLang="zh-CN" b="1" dirty="0">
              <a:ea typeface="楷体_GB2312" pitchFamily="49" charset="-122"/>
            </a:endParaRPr>
          </a:p>
          <a:p>
            <a:pPr lvl="1" eaLnBrk="1" hangingPunct="1">
              <a:spcBef>
                <a:spcPts val="1800"/>
              </a:spcBef>
            </a:pPr>
            <a:r>
              <a:rPr lang="zh-CN" altLang="en-US" b="1" dirty="0">
                <a:ea typeface="楷体_GB2312" pitchFamily="49" charset="-122"/>
              </a:rPr>
              <a:t>（</a:t>
            </a:r>
            <a:r>
              <a:rPr lang="en-US" altLang="zh-CN" b="1" dirty="0">
                <a:ea typeface="楷体_GB2312" pitchFamily="49" charset="-122"/>
              </a:rPr>
              <a:t>2</a:t>
            </a:r>
            <a:r>
              <a:rPr lang="zh-CN" altLang="en-US" b="1" dirty="0">
                <a:ea typeface="楷体_GB2312" pitchFamily="49" charset="-122"/>
              </a:rPr>
              <a:t>）快慢表</a:t>
            </a:r>
            <a:endParaRPr lang="en-US" altLang="zh-CN" b="1" dirty="0">
              <a:ea typeface="楷体_GB2312" pitchFamily="49" charset="-122"/>
            </a:endParaRPr>
          </a:p>
          <a:p>
            <a:pPr lvl="1" eaLnBrk="1" hangingPunct="1">
              <a:spcBef>
                <a:spcPts val="1800"/>
              </a:spcBef>
            </a:pPr>
            <a:r>
              <a:rPr lang="zh-CN" altLang="en-US" b="1" dirty="0">
                <a:ea typeface="楷体_GB2312" pitchFamily="49" charset="-122"/>
              </a:rPr>
              <a:t>（</a:t>
            </a:r>
            <a:r>
              <a:rPr lang="en-US" altLang="zh-CN" b="1" dirty="0">
                <a:ea typeface="楷体_GB2312" pitchFamily="49" charset="-122"/>
              </a:rPr>
              <a:t>3</a:t>
            </a:r>
            <a:r>
              <a:rPr lang="zh-CN" altLang="en-US" b="1" dirty="0">
                <a:ea typeface="楷体_GB2312" pitchFamily="49" charset="-122"/>
              </a:rPr>
              <a:t>）大容量快表</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6" name="墨迹 5"/>
              <p14:cNvContentPartPr/>
              <p14:nvPr/>
            </p14:nvContentPartPr>
            <p14:xfrm>
              <a:off x="5441950" y="3168650"/>
              <a:ext cx="793750" cy="6350"/>
            </p14:xfrm>
          </p:contentPart>
        </mc:Choice>
        <mc:Fallback xmlns="">
          <p:pic>
            <p:nvPicPr>
              <p:cNvPr id="6" name="墨迹 5"/>
            </p:nvPicPr>
            <p:blipFill>
              <a:blip r:embed="rId2"/>
            </p:blipFill>
            <p:spPr>
              <a:xfrm>
                <a:off x="5441950" y="3168650"/>
                <a:ext cx="793750" cy="6350"/>
              </a:xfrm>
              <a:prstGeom prst="rect"/>
            </p:spPr>
          </p:pic>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Rectangle 2"/>
          <p:cNvSpPr>
            <a:spLocks noGrp="1"/>
          </p:cNvSpPr>
          <p:nvPr>
            <p:ph type="title"/>
          </p:nvPr>
        </p:nvSpPr>
        <p:spPr>
          <a:ln/>
        </p:spPr>
        <p:txBody>
          <a:bodyPr vert="horz" wrap="square" lIns="91440" tIns="45720" rIns="91440" bIns="45720" anchor="ctr" anchorCtr="0"/>
          <a:p>
            <a:pPr eaLnBrk="1" hangingPunct="1"/>
            <a:r>
              <a:rPr lang="en-US" altLang="zh-CN" sz="3200" dirty="0">
                <a:latin typeface="Times New Roman" panose="02020603050405020304" pitchFamily="18" charset="0"/>
              </a:rPr>
              <a:t>2 </a:t>
            </a:r>
            <a:r>
              <a:rPr lang="zh-CN" altLang="en-US" sz="3200" dirty="0">
                <a:latin typeface="Times New Roman" panose="02020603050405020304" pitchFamily="18" charset="0"/>
              </a:rPr>
              <a:t>提高虚拟存储器等效访问速度的措施</a:t>
            </a:r>
            <a:endParaRPr lang="zh-CN" altLang="en-US" sz="3200" dirty="0">
              <a:latin typeface="Times New Roman" panose="02020603050405020304" pitchFamily="18" charset="0"/>
            </a:endParaRPr>
          </a:p>
        </p:txBody>
      </p:sp>
      <p:pic>
        <p:nvPicPr>
          <p:cNvPr id="182275" name="Picture 4"/>
          <p:cNvPicPr>
            <a:picLocks noChangeAspect="1"/>
          </p:cNvPicPr>
          <p:nvPr/>
        </p:nvPicPr>
        <p:blipFill>
          <a:blip r:embed="rId1"/>
          <a:stretch>
            <a:fillRect/>
          </a:stretch>
        </p:blipFill>
        <p:spPr>
          <a:xfrm>
            <a:off x="590550" y="955675"/>
            <a:ext cx="7805738" cy="4486275"/>
          </a:xfrm>
          <a:prstGeom prst="rect">
            <a:avLst/>
          </a:prstGeom>
          <a:noFill/>
          <a:ln w="9525">
            <a:noFill/>
          </a:ln>
        </p:spPr>
      </p:pic>
      <p:sp>
        <p:nvSpPr>
          <p:cNvPr id="6" name="文本框 5"/>
          <p:cNvSpPr txBox="1"/>
          <p:nvPr/>
        </p:nvSpPr>
        <p:spPr>
          <a:xfrm>
            <a:off x="1362075" y="5592763"/>
            <a:ext cx="6305550" cy="1200150"/>
          </a:xfrm>
          <a:prstGeom prst="rect">
            <a:avLst/>
          </a:prstGeom>
          <a:noFill/>
          <a:ln w="9525">
            <a:noFill/>
          </a:ln>
        </p:spPr>
        <p:txBody>
          <a:bodyPr>
            <a:spAutoFit/>
          </a:bodyPr>
          <a:p>
            <a:r>
              <a:rPr lang="zh-CN" altLang="en-US" sz="2400" dirty="0">
                <a:latin typeface="Times New Roman" panose="02020603050405020304" pitchFamily="18" charset="0"/>
              </a:rPr>
              <a:t>虚拟存储器存储空间容量是</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17</a:t>
            </a:r>
            <a:r>
              <a:rPr lang="zh-CN" altLang="en-US" sz="2400" dirty="0">
                <a:latin typeface="Times New Roman" panose="02020603050405020304" pitchFamily="18" charset="0"/>
              </a:rPr>
              <a:t>，页面大小</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9</a:t>
            </a:r>
            <a:endParaRPr lang="en-US" altLang="zh-CN" sz="2400" baseline="30000" dirty="0">
              <a:latin typeface="Times New Roman" panose="02020603050405020304" pitchFamily="18" charset="0"/>
            </a:endParaRPr>
          </a:p>
          <a:p>
            <a:r>
              <a:rPr lang="zh-CN" altLang="en-US" sz="2400" dirty="0">
                <a:latin typeface="Times New Roman" panose="02020603050405020304" pitchFamily="18" charset="0"/>
              </a:rPr>
              <a:t>用</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8</a:t>
            </a:r>
            <a:r>
              <a:rPr lang="zh-CN" altLang="en-US" sz="2400" dirty="0">
                <a:latin typeface="Times New Roman" panose="02020603050405020304" pitchFamily="18" charset="0"/>
              </a:rPr>
              <a:t>个字，每个字</a:t>
            </a:r>
            <a:r>
              <a:rPr lang="en-US" altLang="zh-CN" sz="2400" dirty="0">
                <a:latin typeface="Times New Roman" panose="02020603050405020304" pitchFamily="18" charset="0"/>
              </a:rPr>
              <a:t>9</a:t>
            </a:r>
            <a:r>
              <a:rPr lang="zh-CN" altLang="en-US" sz="2400" dirty="0">
                <a:latin typeface="Times New Roman" panose="02020603050405020304" pitchFamily="18" charset="0"/>
              </a:rPr>
              <a:t>位的寄存器组存放页表，</a:t>
            </a:r>
            <a:endParaRPr lang="en-US" altLang="zh-CN" sz="2400" dirty="0">
              <a:latin typeface="Times New Roman" panose="02020603050405020304" pitchFamily="18" charset="0"/>
            </a:endParaRPr>
          </a:p>
          <a:p>
            <a:r>
              <a:rPr lang="zh-CN" altLang="en-US" sz="2400" dirty="0">
                <a:latin typeface="Times New Roman" panose="02020603050405020304" pitchFamily="18" charset="0"/>
              </a:rPr>
              <a:t>一定程度上缩短内部地址变换时间</a:t>
            </a:r>
            <a:endParaRPr lang="en-US" altLang="zh-CN"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Rectangle 2"/>
          <p:cNvSpPr>
            <a:spLocks noGrp="1"/>
          </p:cNvSpPr>
          <p:nvPr>
            <p:ph type="title"/>
          </p:nvPr>
        </p:nvSpPr>
        <p:spPr>
          <a:xfrm>
            <a:off x="590550" y="69850"/>
            <a:ext cx="8478838" cy="609600"/>
          </a:xfrm>
          <a:ln/>
        </p:spPr>
        <p:txBody>
          <a:bodyPr vert="horz" wrap="square" lIns="91440" tIns="45720" rIns="91440" bIns="45720" anchor="ctr" anchorCtr="0"/>
          <a:p>
            <a:pPr eaLnBrk="1" hangingPunct="1"/>
            <a:r>
              <a:rPr lang="en-US" altLang="zh-CN" dirty="0">
                <a:latin typeface="Times New Roman" panose="02020603050405020304" pitchFamily="18" charset="0"/>
              </a:rPr>
              <a:t>2 </a:t>
            </a:r>
            <a:r>
              <a:rPr lang="zh-CN" altLang="en-US" dirty="0">
                <a:latin typeface="Times New Roman" panose="02020603050405020304" pitchFamily="18" charset="0"/>
              </a:rPr>
              <a:t>提高虚拟存储器等效访问速度的措施</a:t>
            </a:r>
            <a:endParaRPr lang="zh-CN" altLang="en-US" dirty="0">
              <a:latin typeface="Times New Roman" panose="02020603050405020304" pitchFamily="18" charset="0"/>
            </a:endParaRPr>
          </a:p>
        </p:txBody>
      </p:sp>
      <p:sp>
        <p:nvSpPr>
          <p:cNvPr id="181251" name="Rectangle 3"/>
          <p:cNvSpPr>
            <a:spLocks noGrp="1" noChangeArrowheads="1"/>
          </p:cNvSpPr>
          <p:nvPr>
            <p:ph idx="1" hasCustomPrompt="1"/>
          </p:nvPr>
        </p:nvSpPr>
        <p:spPr/>
        <p:txBody>
          <a:bodyPr vert="horz" wrap="square" lIns="91440" tIns="45720" rIns="91440" bIns="45720" numCol="1" anchor="t" anchorCtr="0" compatLnSpc="1"/>
          <a:lstStyle/>
          <a:p>
            <a:pPr marL="514350" marR="0" lvl="0" indent="-514350" algn="l" defTabSz="914400" rtl="0" eaLnBrk="1" fontAlgn="base" latinLnBrk="0" hangingPunct="1">
              <a:lnSpc>
                <a:spcPct val="100000"/>
              </a:lnSpc>
              <a:spcBef>
                <a:spcPct val="20000"/>
              </a:spcBef>
              <a:spcAft>
                <a:spcPct val="0"/>
              </a:spcAft>
              <a:buClr>
                <a:schemeClr val="tx1"/>
              </a:buClr>
              <a:buSzTx/>
              <a:buFont typeface="黑体" panose="02010609060101010101" pitchFamily="49" charset="-122"/>
              <a:buAutoNum type="circleNumDbPlain" startAt="2"/>
              <a:defRPr/>
            </a:pPr>
            <a:r>
              <a:rPr kumimoji="0" lang="zh-CN" altLang="en-US" sz="2800" b="1" i="0" u="none" strike="noStrike" kern="1200" cap="none" spc="0" normalizeH="0" baseline="0" noProof="0" dirty="0">
                <a:ln>
                  <a:noFill/>
                </a:ln>
                <a:solidFill>
                  <a:schemeClr val="accent2">
                    <a:lumMod val="50000"/>
                  </a:schemeClr>
                </a:solidFill>
                <a:effectLst/>
                <a:uLnTx/>
                <a:uFillTx/>
                <a:latin typeface="+mn-lt"/>
                <a:ea typeface="+mn-ea"/>
                <a:cs typeface="+mn-cs"/>
              </a:rPr>
              <a:t>快慢表层次</a:t>
            </a:r>
            <a:endParaRPr kumimoji="0" lang="zh-CN" altLang="en-US" sz="2800" b="1" i="0" u="none" strike="noStrike" kern="1200" cap="none" spc="0" normalizeH="0" baseline="0" noProof="0" dirty="0">
              <a:ln>
                <a:noFill/>
              </a:ln>
              <a:solidFill>
                <a:schemeClr val="accent2">
                  <a:lumMod val="50000"/>
                </a:schemeClr>
              </a:solidFill>
              <a:effectLst/>
              <a:uLnTx/>
              <a:uFillTx/>
              <a:latin typeface="+mn-lt"/>
              <a:ea typeface="+mn-ea"/>
              <a:cs typeface="+mn-cs"/>
            </a:endParaRPr>
          </a:p>
        </p:txBody>
      </p:sp>
      <p:pic>
        <p:nvPicPr>
          <p:cNvPr id="183300" name="Picture 6"/>
          <p:cNvPicPr>
            <a:picLocks noChangeAspect="1"/>
          </p:cNvPicPr>
          <p:nvPr/>
        </p:nvPicPr>
        <p:blipFill>
          <a:blip r:embed="rId1"/>
          <a:stretch>
            <a:fillRect/>
          </a:stretch>
        </p:blipFill>
        <p:spPr>
          <a:xfrm>
            <a:off x="1382713" y="1522413"/>
            <a:ext cx="5903912" cy="4973637"/>
          </a:xfrm>
          <a:prstGeom prst="rect">
            <a:avLst/>
          </a:prstGeom>
          <a:noFill/>
          <a:ln w="9525">
            <a:noFill/>
          </a:ln>
        </p:spPr>
      </p:pic>
      <p:sp>
        <p:nvSpPr>
          <p:cNvPr id="2" name="文本框 1"/>
          <p:cNvSpPr txBox="1"/>
          <p:nvPr/>
        </p:nvSpPr>
        <p:spPr>
          <a:xfrm>
            <a:off x="3962400" y="5534025"/>
            <a:ext cx="5181600" cy="1323975"/>
          </a:xfrm>
          <a:prstGeom prst="rect">
            <a:avLst/>
          </a:prstGeom>
          <a:solidFill>
            <a:schemeClr val="bg1"/>
          </a:solidFill>
          <a:ln w="9525">
            <a:noFill/>
          </a:ln>
        </p:spPr>
        <p:txBody>
          <a:bodyPr>
            <a:spAutoFit/>
          </a:bodyPr>
          <a:p>
            <a:r>
              <a:rPr lang="zh-CN" altLang="en-US" sz="2000" dirty="0">
                <a:solidFill>
                  <a:srgbClr val="0000CC"/>
                </a:solidFill>
                <a:latin typeface="Times New Roman" panose="02020603050405020304" pitchFamily="18" charset="0"/>
              </a:rPr>
              <a:t>（</a:t>
            </a:r>
            <a:r>
              <a:rPr lang="en-US" altLang="zh-CN" sz="2000" dirty="0">
                <a:solidFill>
                  <a:srgbClr val="0000CC"/>
                </a:solidFill>
                <a:latin typeface="Times New Roman" panose="02020603050405020304" pitchFamily="18" charset="0"/>
              </a:rPr>
              <a:t>1</a:t>
            </a:r>
            <a:r>
              <a:rPr lang="zh-CN" altLang="en-US" sz="2000" dirty="0">
                <a:solidFill>
                  <a:srgbClr val="0000CC"/>
                </a:solidFill>
                <a:latin typeface="Times New Roman" panose="02020603050405020304" pitchFamily="18" charset="0"/>
              </a:rPr>
              <a:t>）同时查快表和慢表</a:t>
            </a:r>
            <a:endParaRPr lang="en-US" altLang="zh-CN" sz="2000" dirty="0">
              <a:solidFill>
                <a:srgbClr val="0000CC"/>
              </a:solidFill>
              <a:latin typeface="Times New Roman" panose="02020603050405020304" pitchFamily="18" charset="0"/>
            </a:endParaRPr>
          </a:p>
          <a:p>
            <a:r>
              <a:rPr lang="zh-CN" altLang="en-US" sz="2000" dirty="0">
                <a:solidFill>
                  <a:srgbClr val="0000CC"/>
                </a:solidFill>
                <a:latin typeface="Times New Roman" panose="02020603050405020304" pitchFamily="18" charset="0"/>
              </a:rPr>
              <a:t>（</a:t>
            </a:r>
            <a:r>
              <a:rPr lang="en-US" altLang="zh-CN" sz="2000" dirty="0">
                <a:solidFill>
                  <a:srgbClr val="0000CC"/>
                </a:solidFill>
                <a:latin typeface="Times New Roman" panose="02020603050405020304" pitchFamily="18" charset="0"/>
              </a:rPr>
              <a:t>2</a:t>
            </a:r>
            <a:r>
              <a:rPr lang="zh-CN" altLang="en-US" sz="2000" dirty="0">
                <a:solidFill>
                  <a:srgbClr val="0000CC"/>
                </a:solidFill>
                <a:latin typeface="Times New Roman" panose="02020603050405020304" pitchFamily="18" charset="0"/>
              </a:rPr>
              <a:t>）若在快表查到，立即终止查慢表，此时主存速度几乎没有下降</a:t>
            </a:r>
            <a:endParaRPr lang="en-US" altLang="zh-CN" sz="2000" dirty="0">
              <a:solidFill>
                <a:srgbClr val="0000CC"/>
              </a:solidFill>
              <a:latin typeface="Times New Roman" panose="02020603050405020304" pitchFamily="18" charset="0"/>
            </a:endParaRPr>
          </a:p>
          <a:p>
            <a:r>
              <a:rPr lang="zh-CN" altLang="en-US" sz="2000" dirty="0">
                <a:solidFill>
                  <a:srgbClr val="0000CC"/>
                </a:solidFill>
                <a:latin typeface="Times New Roman" panose="02020603050405020304" pitchFamily="18" charset="0"/>
              </a:rPr>
              <a:t>（</a:t>
            </a:r>
            <a:r>
              <a:rPr lang="en-US" altLang="zh-CN" sz="2000" dirty="0">
                <a:solidFill>
                  <a:srgbClr val="0000CC"/>
                </a:solidFill>
                <a:latin typeface="Times New Roman" panose="02020603050405020304" pitchFamily="18" charset="0"/>
              </a:rPr>
              <a:t>3</a:t>
            </a:r>
            <a:r>
              <a:rPr lang="zh-CN" altLang="en-US" sz="2000" dirty="0">
                <a:solidFill>
                  <a:srgbClr val="0000CC"/>
                </a:solidFill>
                <a:latin typeface="Times New Roman" panose="02020603050405020304" pitchFamily="18" charset="0"/>
              </a:rPr>
              <a:t>）若快表的命中率不高，系统效率会下降</a:t>
            </a:r>
            <a:endParaRPr lang="zh-CN" altLang="en-US" sz="2000" dirty="0">
              <a:solidFill>
                <a:srgbClr val="0000CC"/>
              </a:solidFill>
              <a:latin typeface="Times New Roman" panose="02020603050405020304" pitchFamily="18" charset="0"/>
            </a:endParaRPr>
          </a:p>
        </p:txBody>
      </p:sp>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5568950" y="3206750"/>
              <a:ext cx="1606550" cy="19050"/>
            </p14:xfrm>
          </p:contentPart>
        </mc:Choice>
        <mc:Fallback xmlns="">
          <p:pic>
            <p:nvPicPr>
              <p:cNvPr id="3" name="墨迹 2"/>
            </p:nvPicPr>
            <p:blipFill>
              <a:blip r:embed="rId3"/>
            </p:blipFill>
            <p:spPr>
              <a:xfrm>
                <a:off x="5568950" y="3206750"/>
                <a:ext cx="1606550" cy="1905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页式虚拟存储器实现中的问题</a:t>
            </a:r>
            <a:endParaRPr lang="zh-CN" altLang="en-US" dirty="0">
              <a:latin typeface="Times New Roman" panose="02020603050405020304" pitchFamily="18" charset="0"/>
            </a:endParaRPr>
          </a:p>
        </p:txBody>
      </p:sp>
      <p:sp>
        <p:nvSpPr>
          <p:cNvPr id="174083" name="Rectangle 3"/>
          <p:cNvSpPr>
            <a:spLocks noGrp="1" noChangeArrowheads="1"/>
          </p:cNvSpPr>
          <p:nvPr>
            <p:ph idx="1" hasCustomPrompt="1"/>
          </p:nvPr>
        </p:nvSpPr>
        <p:spPr/>
        <p:txBody>
          <a:bodyPr vert="horz" wrap="square" lIns="91440" tIns="45720" rIns="91440" bIns="45720" numCol="1" anchor="t" anchorCtr="0" compatLnSpc="1"/>
          <a:lstStyle/>
          <a:p>
            <a:pPr marL="514350" marR="0" lvl="0" indent="-514350" algn="l" defTabSz="914400" rtl="0" eaLnBrk="1" fontAlgn="base" latinLnBrk="0" hangingPunct="1">
              <a:lnSpc>
                <a:spcPct val="100000"/>
              </a:lnSpc>
              <a:spcBef>
                <a:spcPct val="20000"/>
              </a:spcBef>
              <a:spcAft>
                <a:spcPct val="0"/>
              </a:spcAft>
              <a:buClr>
                <a:schemeClr val="tx1"/>
              </a:buClr>
              <a:buSzTx/>
              <a:buFont typeface="黑体" panose="02010609060101010101" pitchFamily="49" charset="-122"/>
              <a:buAutoNum type="circleNumDbPlain" startAt="2"/>
              <a:defRPr/>
            </a:pPr>
            <a:r>
              <a:rPr kumimoji="0" lang="zh-CN" altLang="en-US" sz="2800" b="1" i="0" u="none" strike="noStrike" kern="1200" cap="none" spc="0" normalizeH="0" baseline="0" noProof="0" dirty="0">
                <a:ln>
                  <a:noFill/>
                </a:ln>
                <a:solidFill>
                  <a:schemeClr val="accent2">
                    <a:lumMod val="50000"/>
                  </a:schemeClr>
                </a:solidFill>
                <a:effectLst/>
                <a:uLnTx/>
                <a:uFillTx/>
                <a:latin typeface="+mn-lt"/>
                <a:ea typeface="+mn-ea"/>
                <a:cs typeface="+mn-cs"/>
              </a:rPr>
              <a:t>快慢表层次</a:t>
            </a:r>
            <a:endParaRPr kumimoji="0" lang="zh-CN" altLang="en-US" sz="2800" b="1" i="0" u="none" strike="noStrike" kern="1200" cap="none" spc="0" normalizeH="0" baseline="0" noProof="0" dirty="0">
              <a:ln>
                <a:noFill/>
              </a:ln>
              <a:solidFill>
                <a:schemeClr val="accent2">
                  <a:lumMod val="50000"/>
                </a:schemeClr>
              </a:solidFill>
              <a:effectLst/>
              <a:uLnTx/>
              <a:uFillTx/>
              <a:latin typeface="+mn-lt"/>
              <a:ea typeface="+mn-ea"/>
              <a:cs typeface="+mn-cs"/>
            </a:endParaRPr>
          </a:p>
        </p:txBody>
      </p:sp>
      <p:sp>
        <p:nvSpPr>
          <p:cNvPr id="184324" name="Rectangle 3"/>
          <p:cNvSpPr txBox="1"/>
          <p:nvPr/>
        </p:nvSpPr>
        <p:spPr>
          <a:xfrm>
            <a:off x="590550" y="1654175"/>
            <a:ext cx="8229600" cy="4953000"/>
          </a:xfrm>
          <a:prstGeom prst="rect">
            <a:avLst/>
          </a:prstGeom>
          <a:noFill/>
          <a:ln w="9525">
            <a:noFill/>
          </a:ln>
        </p:spPr>
        <p:txBody>
          <a:bodyPr/>
          <a:p>
            <a:pPr marL="342900" indent="-342900" eaLnBrk="1" hangingPunct="1">
              <a:lnSpc>
                <a:spcPct val="90000"/>
              </a:lnSpc>
              <a:spcBef>
                <a:spcPct val="20000"/>
              </a:spcBef>
              <a:buClr>
                <a:schemeClr val="tx1"/>
              </a:buClr>
              <a:buFont typeface="Wingdings" panose="05000000000000000000" pitchFamily="2" charset="2"/>
              <a:buChar char="v"/>
            </a:pPr>
            <a:r>
              <a:rPr lang="zh-CN" altLang="en-US" b="1" dirty="0">
                <a:solidFill>
                  <a:srgbClr val="000000"/>
                </a:solidFill>
                <a:latin typeface="楷体_GB2312" pitchFamily="49" charset="-122"/>
                <a:ea typeface="楷体_GB2312" pitchFamily="49" charset="-122"/>
              </a:rPr>
              <a:t>快表不中，也需要用替换算法替换快表中的不用内容。</a:t>
            </a:r>
            <a:endParaRPr lang="en-US" altLang="zh-CN" b="1" dirty="0">
              <a:solidFill>
                <a:srgbClr val="000000"/>
              </a:solidFill>
              <a:latin typeface="楷体_GB2312" pitchFamily="49" charset="-122"/>
              <a:ea typeface="楷体_GB2312" pitchFamily="49" charset="-122"/>
            </a:endParaRPr>
          </a:p>
          <a:p>
            <a:pPr marL="342900" indent="-342900" eaLnBrk="1" hangingPunct="1">
              <a:lnSpc>
                <a:spcPct val="90000"/>
              </a:lnSpc>
              <a:spcBef>
                <a:spcPct val="20000"/>
              </a:spcBef>
              <a:buClr>
                <a:schemeClr val="tx1"/>
              </a:buClr>
              <a:buFont typeface="Wingdings" panose="05000000000000000000" pitchFamily="2" charset="2"/>
              <a:buChar char="v"/>
            </a:pPr>
            <a:r>
              <a:rPr lang="zh-CN" altLang="en-US" b="1" dirty="0">
                <a:solidFill>
                  <a:srgbClr val="000000"/>
                </a:solidFill>
                <a:latin typeface="楷体_GB2312" pitchFamily="49" charset="-122"/>
                <a:ea typeface="楷体_GB2312" pitchFamily="49" charset="-122"/>
              </a:rPr>
              <a:t>如果快表的命中率不高，系统效率就会显著下降。如果使用</a:t>
            </a:r>
            <a:r>
              <a:rPr lang="en-US" altLang="zh-CN" b="1" dirty="0">
                <a:solidFill>
                  <a:srgbClr val="000000"/>
                </a:solidFill>
                <a:latin typeface="楷体_GB2312" pitchFamily="49" charset="-122"/>
                <a:ea typeface="楷体_GB2312" pitchFamily="49" charset="-122"/>
              </a:rPr>
              <a:t>LRU</a:t>
            </a:r>
            <a:r>
              <a:rPr lang="zh-CN" altLang="en-US" b="1" dirty="0">
                <a:solidFill>
                  <a:srgbClr val="000000"/>
                </a:solidFill>
                <a:latin typeface="楷体_GB2312" pitchFamily="49" charset="-122"/>
                <a:ea typeface="楷体_GB2312" pitchFamily="49" charset="-122"/>
              </a:rPr>
              <a:t>等堆栈型替换算法，则快表容量越大，其命中率会越高；但容量越大，相联查找的速度越低，所以快表的命中率和查表速度有矛盾。</a:t>
            </a:r>
            <a:endParaRPr lang="en-US" altLang="zh-CN" b="1" dirty="0">
              <a:solidFill>
                <a:srgbClr val="000000"/>
              </a:solidFill>
              <a:latin typeface="楷体_GB2312" pitchFamily="49" charset="-122"/>
              <a:ea typeface="楷体_GB2312" pitchFamily="49" charset="-122"/>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3841750" y="3587750"/>
              <a:ext cx="4235450" cy="57150"/>
            </p14:xfrm>
          </p:contentPart>
        </mc:Choice>
        <mc:Fallback xmlns="">
          <p:pic>
            <p:nvPicPr>
              <p:cNvPr id="2" name="墨迹 1"/>
            </p:nvPicPr>
            <p:blipFill>
              <a:blip r:embed="rId2"/>
            </p:blipFill>
            <p:spPr>
              <a:xfrm>
                <a:off x="3841750" y="3587750"/>
                <a:ext cx="4235450" cy="571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2489200" y="4222750"/>
              <a:ext cx="4933950" cy="44450"/>
            </p14:xfrm>
          </p:contentPart>
        </mc:Choice>
        <mc:Fallback xmlns="">
          <p:pic>
            <p:nvPicPr>
              <p:cNvPr id="3" name="墨迹 2"/>
            </p:nvPicPr>
            <p:blipFill>
              <a:blip r:embed="rId4"/>
            </p:blipFill>
            <p:spPr>
              <a:xfrm>
                <a:off x="2489200" y="4222750"/>
                <a:ext cx="4933950" cy="44450"/>
              </a:xfrm>
              <a:prstGeom prst="rect"/>
            </p:spPr>
          </p:pic>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Rectangle 2"/>
          <p:cNvSpPr>
            <a:spLocks noGrp="1"/>
          </p:cNvSpPr>
          <p:nvPr>
            <p:ph type="title"/>
          </p:nvPr>
        </p:nvSpPr>
        <p:spPr>
          <a:xfrm>
            <a:off x="590550" y="69850"/>
            <a:ext cx="8345488" cy="609600"/>
          </a:xfrm>
          <a:ln/>
        </p:spPr>
        <p:txBody>
          <a:bodyPr vert="horz" wrap="square" lIns="91440" tIns="45720" rIns="91440" bIns="45720" anchor="ctr" anchorCtr="0"/>
          <a:p>
            <a:pPr eaLnBrk="1" hangingPunct="1"/>
            <a:r>
              <a:rPr lang="en-US" altLang="zh-CN" dirty="0">
                <a:latin typeface="Times New Roman" panose="02020603050405020304" pitchFamily="18" charset="0"/>
              </a:rPr>
              <a:t>2 </a:t>
            </a:r>
            <a:r>
              <a:rPr lang="zh-CN" altLang="en-US" dirty="0">
                <a:latin typeface="Times New Roman" panose="02020603050405020304" pitchFamily="18" charset="0"/>
              </a:rPr>
              <a:t>提高虚拟存储器等效访问速度的措施</a:t>
            </a:r>
            <a:endParaRPr lang="zh-CN" altLang="en-US" dirty="0">
              <a:latin typeface="Times New Roman" panose="02020603050405020304" pitchFamily="18" charset="0"/>
            </a:endParaRPr>
          </a:p>
        </p:txBody>
      </p:sp>
      <p:sp>
        <p:nvSpPr>
          <p:cNvPr id="185347" name="Rectangle 3"/>
          <p:cNvSpPr>
            <a:spLocks noGrp="1"/>
          </p:cNvSpPr>
          <p:nvPr>
            <p:ph idx="1" hasCustomPrompt="1"/>
          </p:nvPr>
        </p:nvSpPr>
        <p:spPr>
          <a:xfrm>
            <a:off x="469900" y="1022350"/>
            <a:ext cx="8524875" cy="5546725"/>
          </a:xfrm>
          <a:ln/>
        </p:spPr>
        <p:txBody>
          <a:bodyPr vert="horz" wrap="square" lIns="91440" tIns="45720" rIns="91440" bIns="45720" anchor="t" anchorCtr="0"/>
          <a:p>
            <a:pPr marL="514350" indent="-514350" eaLnBrk="1" hangingPunct="1">
              <a:lnSpc>
                <a:spcPct val="90000"/>
              </a:lnSpc>
              <a:buFont typeface="黑体" panose="02010609060101010101" pitchFamily="49" charset="-122"/>
              <a:buAutoNum type="circleNumDbPlain" startAt="3"/>
            </a:pPr>
            <a:r>
              <a:rPr lang="zh-CN" altLang="en-US" dirty="0">
                <a:solidFill>
                  <a:srgbClr val="0881DA"/>
                </a:solidFill>
              </a:rPr>
              <a:t>大容量快表（</a:t>
            </a:r>
            <a:r>
              <a:rPr lang="en-US" altLang="zh-CN" dirty="0">
                <a:solidFill>
                  <a:srgbClr val="0881DA"/>
                </a:solidFill>
              </a:rPr>
              <a:t>64-128</a:t>
            </a:r>
            <a:r>
              <a:rPr lang="zh-CN" altLang="en-US" dirty="0">
                <a:solidFill>
                  <a:srgbClr val="0881DA"/>
                </a:solidFill>
              </a:rPr>
              <a:t>行）</a:t>
            </a:r>
            <a:endParaRPr lang="en-US" altLang="zh-CN" dirty="0">
              <a:solidFill>
                <a:srgbClr val="0881DA"/>
              </a:solidFill>
              <a:latin typeface="Arial" panose="020B0604020202020204" pitchFamily="34" charset="0"/>
            </a:endParaRPr>
          </a:p>
          <a:p>
            <a:pPr marL="514350" indent="-514350" eaLnBrk="1" hangingPunct="1">
              <a:lnSpc>
                <a:spcPct val="90000"/>
              </a:lnSpc>
            </a:pPr>
            <a:r>
              <a:rPr lang="zh-CN" altLang="en-US" dirty="0"/>
              <a:t>为了提高快表的命中率和查表速度，可以用高速按地址访问的存储器来构成更大容量的快表，并用散列方法实现按内容查找。</a:t>
            </a:r>
            <a:endParaRPr lang="en-US" altLang="zh-CN" dirty="0"/>
          </a:p>
          <a:p>
            <a:pPr marL="514350" indent="-514350" eaLnBrk="1" hangingPunct="1">
              <a:lnSpc>
                <a:spcPct val="90000"/>
              </a:lnSpc>
            </a:pPr>
            <a:r>
              <a:rPr lang="zh-CN" altLang="en-US" dirty="0"/>
              <a:t>散列方法的基本思想是让内容</a:t>
            </a:r>
            <a:r>
              <a:rPr lang="en-US" altLang="zh-CN" dirty="0">
                <a:solidFill>
                  <a:srgbClr val="FF0000"/>
                </a:solidFill>
              </a:rPr>
              <a:t>Nv</a:t>
            </a:r>
            <a:r>
              <a:rPr lang="zh-CN" altLang="en-US" dirty="0"/>
              <a:t>与存放该内容的地址</a:t>
            </a:r>
            <a:r>
              <a:rPr lang="en-US" altLang="zh-CN" dirty="0"/>
              <a:t>A</a:t>
            </a:r>
            <a:r>
              <a:rPr lang="zh-CN" altLang="en-US" dirty="0"/>
              <a:t>之间有某种散列函数关系。</a:t>
            </a:r>
            <a:endParaRPr lang="en-US" altLang="zh-CN" dirty="0">
              <a:latin typeface="Arial" panose="020B0604020202020204" pitchFamily="34" charset="0"/>
            </a:endParaRPr>
          </a:p>
          <a:p>
            <a:pPr marL="514350" indent="-514350" eaLnBrk="1" hangingPunct="1">
              <a:lnSpc>
                <a:spcPct val="90000"/>
              </a:lnSpc>
            </a:pPr>
            <a:r>
              <a:rPr lang="zh-CN" altLang="en-US" dirty="0">
                <a:latin typeface="Arial" panose="020B0604020202020204" pitchFamily="34" charset="0"/>
              </a:rPr>
              <a:t>散列函数</a:t>
            </a:r>
            <a:endParaRPr lang="zh-CN" altLang="en-US" dirty="0">
              <a:latin typeface="Arial" panose="020B0604020202020204" pitchFamily="34" charset="0"/>
            </a:endParaRPr>
          </a:p>
          <a:p>
            <a:pPr lvl="1" eaLnBrk="1" hangingPunct="1">
              <a:lnSpc>
                <a:spcPct val="90000"/>
              </a:lnSpc>
              <a:spcBef>
                <a:spcPts val="1800"/>
              </a:spcBef>
            </a:pPr>
            <a:r>
              <a:rPr lang="zh-CN" altLang="en-US" b="1" dirty="0">
                <a:solidFill>
                  <a:srgbClr val="FF0000"/>
                </a:solidFill>
                <a:latin typeface="楷体_GB2312" pitchFamily="49" charset="-122"/>
                <a:ea typeface="楷体_GB2312" pitchFamily="49" charset="-122"/>
              </a:rPr>
              <a:t>目的：</a:t>
            </a:r>
            <a:r>
              <a:rPr lang="zh-CN" altLang="en-US" b="1" dirty="0">
                <a:latin typeface="楷体_GB2312" pitchFamily="49" charset="-122"/>
                <a:ea typeface="楷体_GB2312" pitchFamily="49" charset="-122"/>
              </a:rPr>
              <a:t>把相联访问变成按地址访问，从而加大快表容量</a:t>
            </a:r>
            <a:endParaRPr lang="zh-CN" altLang="en-US" b="1" dirty="0">
              <a:latin typeface="楷体_GB2312" pitchFamily="49" charset="-122"/>
              <a:ea typeface="楷体_GB2312" pitchFamily="49" charset="-122"/>
            </a:endParaRPr>
          </a:p>
          <a:p>
            <a:pPr lvl="1" eaLnBrk="1" hangingPunct="1">
              <a:lnSpc>
                <a:spcPct val="90000"/>
              </a:lnSpc>
              <a:spcBef>
                <a:spcPts val="1800"/>
              </a:spcBef>
            </a:pPr>
            <a:r>
              <a:rPr lang="zh-CN" altLang="en-US" b="1" dirty="0">
                <a:solidFill>
                  <a:srgbClr val="FF0000"/>
                </a:solidFill>
                <a:latin typeface="楷体_GB2312" pitchFamily="49" charset="-122"/>
                <a:ea typeface="楷体_GB2312" pitchFamily="49" charset="-122"/>
              </a:rPr>
              <a:t>散列（</a:t>
            </a:r>
            <a:r>
              <a:rPr lang="en-US" altLang="zh-CN" b="1" dirty="0">
                <a:solidFill>
                  <a:srgbClr val="FF0000"/>
                </a:solidFill>
                <a:latin typeface="楷体_GB2312" pitchFamily="49" charset="-122"/>
                <a:ea typeface="楷体_GB2312" pitchFamily="49" charset="-122"/>
              </a:rPr>
              <a:t>Hashing</a:t>
            </a:r>
            <a:r>
              <a:rPr lang="zh-CN" altLang="en-US" b="1" dirty="0">
                <a:solidFill>
                  <a:srgbClr val="FF0000"/>
                </a:solidFill>
                <a:latin typeface="楷体_GB2312" pitchFamily="49" charset="-122"/>
                <a:ea typeface="楷体_GB2312" pitchFamily="49" charset="-122"/>
              </a:rPr>
              <a:t>）函数：</a:t>
            </a:r>
            <a:r>
              <a:rPr lang="en-US" altLang="zh-CN" b="1" dirty="0">
                <a:latin typeface="楷体_GB2312" pitchFamily="49" charset="-122"/>
                <a:ea typeface="楷体_GB2312" pitchFamily="49" charset="-122"/>
              </a:rPr>
              <a:t>Ah</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H(Nv), 20</a:t>
            </a:r>
            <a:r>
              <a:rPr lang="zh-CN" altLang="en-US" b="1" dirty="0">
                <a:latin typeface="楷体_GB2312" pitchFamily="49" charset="-122"/>
                <a:ea typeface="楷体_GB2312" pitchFamily="49" charset="-122"/>
              </a:rPr>
              <a:t>位左右 </a:t>
            </a:r>
            <a:r>
              <a:rPr lang="zh-CN" altLang="en-US" b="1" dirty="0">
                <a:latin typeface="楷体_GB2312" pitchFamily="49" charset="-122"/>
                <a:ea typeface="楷体_GB2312" pitchFamily="49" charset="-122"/>
                <a:sym typeface="Symbol" panose="05050102010706020507" pitchFamily="18" charset="2"/>
              </a:rPr>
              <a:t> </a:t>
            </a:r>
            <a:r>
              <a:rPr lang="en-US" altLang="zh-CN" b="1" dirty="0">
                <a:latin typeface="楷体_GB2312" pitchFamily="49" charset="-122"/>
                <a:ea typeface="楷体_GB2312" pitchFamily="49" charset="-122"/>
              </a:rPr>
              <a:t>5-8</a:t>
            </a:r>
            <a:r>
              <a:rPr lang="zh-CN" altLang="en-US" b="1" dirty="0">
                <a:latin typeface="楷体_GB2312" pitchFamily="49" charset="-122"/>
                <a:ea typeface="楷体_GB2312" pitchFamily="49" charset="-122"/>
              </a:rPr>
              <a:t>位</a:t>
            </a:r>
            <a:endParaRPr lang="zh-CN" altLang="en-US" b="1" dirty="0">
              <a:latin typeface="楷体_GB2312" pitchFamily="49" charset="-122"/>
              <a:ea typeface="楷体_GB2312" pitchFamily="49" charset="-122"/>
            </a:endParaRPr>
          </a:p>
          <a:p>
            <a:pPr lvl="1" eaLnBrk="1" hangingPunct="1">
              <a:spcBef>
                <a:spcPts val="1800"/>
              </a:spcBef>
            </a:pPr>
            <a:r>
              <a:rPr lang="zh-CN" altLang="en-US" b="1" dirty="0">
                <a:solidFill>
                  <a:srgbClr val="FF0000"/>
                </a:solidFill>
                <a:latin typeface="楷体_GB2312" pitchFamily="49" charset="-122"/>
                <a:ea typeface="楷体_GB2312" pitchFamily="49" charset="-122"/>
              </a:rPr>
              <a:t>采用散列变换实现快表按地址访问</a:t>
            </a:r>
            <a:br>
              <a:rPr lang="zh-CN" altLang="en-US" b="1" dirty="0">
                <a:solidFill>
                  <a:srgbClr val="FF0000"/>
                </a:solidFill>
                <a:latin typeface="楷体_GB2312" pitchFamily="49" charset="-122"/>
                <a:ea typeface="楷体_GB2312" pitchFamily="49" charset="-122"/>
              </a:rPr>
            </a:br>
            <a:r>
              <a:rPr lang="zh-CN" altLang="en-US" b="1" dirty="0">
                <a:latin typeface="楷体_GB2312" pitchFamily="49" charset="-122"/>
                <a:ea typeface="楷体_GB2312" pitchFamily="49" charset="-122"/>
              </a:rPr>
              <a:t>避免散列冲突：采用相等比较器</a:t>
            </a:r>
            <a:br>
              <a:rPr lang="zh-CN" altLang="en-US" b="1" dirty="0">
                <a:latin typeface="楷体_GB2312" pitchFamily="49" charset="-122"/>
                <a:ea typeface="楷体_GB2312" pitchFamily="49" charset="-122"/>
              </a:rPr>
            </a:br>
            <a:r>
              <a:rPr lang="zh-CN" altLang="en-US" b="1" dirty="0">
                <a:latin typeface="楷体_GB2312" pitchFamily="49" charset="-122"/>
                <a:ea typeface="楷体_GB2312" pitchFamily="49" charset="-122"/>
              </a:rPr>
              <a:t>地址变换过程：相等比较与访问存储器同时进行</a:t>
            </a:r>
            <a:endParaRPr lang="zh-CN" altLang="en-US" b="1" dirty="0">
              <a:latin typeface="楷体_GB2312" pitchFamily="49" charset="-122"/>
              <a:ea typeface="楷体_GB2312" pitchFamily="49"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页式虚拟存储器实现中的问题</a:t>
            </a:r>
            <a:endParaRPr lang="zh-CN" altLang="en-US" dirty="0">
              <a:latin typeface="Times New Roman" panose="02020603050405020304" pitchFamily="18" charset="0"/>
            </a:endParaRPr>
          </a:p>
        </p:txBody>
      </p:sp>
      <p:sp>
        <p:nvSpPr>
          <p:cNvPr id="175107" name="Rectangle 3"/>
          <p:cNvSpPr>
            <a:spLocks noGrp="1" noChangeArrowheads="1"/>
          </p:cNvSpPr>
          <p:nvPr>
            <p:ph idx="1" hasCustomPrompt="1"/>
          </p:nvPr>
        </p:nvSpPr>
        <p:spPr/>
        <p:txBody>
          <a:bodyPr vert="horz" wrap="square" lIns="91440" tIns="45720" rIns="91440" bIns="45720" numCol="1" anchor="t" anchorCtr="0" compatLnSpc="1"/>
          <a:lstStyle/>
          <a:p>
            <a:pPr marL="514350" marR="0" lvl="0" indent="-514350" algn="l" defTabSz="914400" rtl="0" eaLnBrk="1" fontAlgn="base" latinLnBrk="0" hangingPunct="1">
              <a:lnSpc>
                <a:spcPct val="90000"/>
              </a:lnSpc>
              <a:spcBef>
                <a:spcPct val="20000"/>
              </a:spcBef>
              <a:spcAft>
                <a:spcPct val="0"/>
              </a:spcAft>
              <a:buClr>
                <a:schemeClr val="tx1"/>
              </a:buClr>
              <a:buSzTx/>
              <a:buFont typeface="+mj-ea"/>
              <a:buAutoNum type="circleNumDbPlain" startAt="3"/>
              <a:defRPr/>
            </a:pPr>
            <a:r>
              <a:rPr kumimoji="0" lang="zh-CN" altLang="en-US" sz="2800" b="1" i="0" u="none" strike="noStrike" kern="1200" cap="none" spc="0" normalizeH="0" baseline="0" noProof="0" dirty="0">
                <a:ln>
                  <a:noFill/>
                </a:ln>
                <a:solidFill>
                  <a:schemeClr val="accent2">
                    <a:lumMod val="50000"/>
                  </a:schemeClr>
                </a:solidFill>
                <a:effectLst/>
                <a:uLnTx/>
                <a:uFillTx/>
                <a:latin typeface="+mn-lt"/>
                <a:ea typeface="+mn-ea"/>
                <a:cs typeface="+mn-cs"/>
              </a:rPr>
              <a:t>大容量快表</a:t>
            </a:r>
            <a:endParaRPr kumimoji="0" lang="en-US" altLang="zh-CN" sz="2800" b="1" i="0" u="none" strike="noStrike" kern="1200" cap="none" spc="0" normalizeH="0" baseline="0" noProof="0" dirty="0">
              <a:ln>
                <a:noFill/>
              </a:ln>
              <a:solidFill>
                <a:schemeClr val="accent2">
                  <a:lumMod val="50000"/>
                </a:schemeClr>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映像表中只将</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Nv</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对应的</a:t>
            </a:r>
            <a:r>
              <a:rPr kumimoji="0" lang="en-US" altLang="zh-CN" sz="2800" b="1" i="0" u="none" strike="noStrike" kern="1200" cap="none" spc="0" normalizeH="0" baseline="0" noProof="0" dirty="0" err="1">
                <a:ln>
                  <a:noFill/>
                </a:ln>
                <a:solidFill>
                  <a:srgbClr val="000000"/>
                </a:solidFill>
                <a:effectLst/>
                <a:uLnTx/>
                <a:uFillTx/>
                <a:latin typeface="+mn-lt"/>
                <a:ea typeface="+mn-ea"/>
                <a:cs typeface="+mn-cs"/>
              </a:rPr>
              <a:t>nv</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内容存入</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A=H</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Nv</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）对应的单元中；</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变换过程</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查找时，按</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Nv</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经过同样的散列函数变换成</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后，再按</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访问快表存储器，就可以找到</a:t>
            </a:r>
            <a:r>
              <a:rPr kumimoji="0" lang="en-US" altLang="zh-CN" sz="2800" b="1" i="0" u="none" strike="noStrike" kern="1200" cap="none" spc="0" normalizeH="0" baseline="0" noProof="0" dirty="0" err="1">
                <a:ln>
                  <a:noFill/>
                </a:ln>
                <a:solidFill>
                  <a:srgbClr val="000000"/>
                </a:solidFill>
                <a:effectLst/>
                <a:uLnTx/>
                <a:uFillTx/>
                <a:latin typeface="+mn-lt"/>
                <a:ea typeface="+mn-ea"/>
                <a:cs typeface="+mn-cs"/>
              </a:rPr>
              <a:t>n</a:t>
            </a:r>
            <a:r>
              <a:rPr kumimoji="0" lang="en-US" altLang="zh-CN" sz="2800" b="1" i="0" u="none" strike="noStrike" kern="1200" cap="none" spc="0" normalizeH="0" baseline="-25000" noProof="0" dirty="0" err="1">
                <a:ln>
                  <a:noFill/>
                </a:ln>
                <a:solidFill>
                  <a:srgbClr val="000000"/>
                </a:solidFill>
                <a:effectLst/>
                <a:uLnTx/>
                <a:uFillTx/>
                <a:latin typeface="+mn-lt"/>
                <a:ea typeface="+mn-ea"/>
                <a:cs typeface="+mn-cs"/>
              </a:rPr>
              <a:t>v</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为了防止多个</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Nv</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散列出一个</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，在快表中也需要存储对应的</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Nv</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，以做相联比较判断。若相等，则让</a:t>
            </a:r>
            <a:r>
              <a:rPr kumimoji="0" lang="en-US" altLang="zh-CN" sz="2800" b="1" i="0" u="none" strike="noStrike" kern="1200" cap="none" spc="0" normalizeH="0" baseline="0" noProof="0" dirty="0" err="1">
                <a:ln>
                  <a:noFill/>
                </a:ln>
                <a:solidFill>
                  <a:srgbClr val="000000"/>
                </a:solidFill>
                <a:effectLst/>
                <a:uLnTx/>
                <a:uFillTx/>
                <a:latin typeface="+mn-lt"/>
                <a:ea typeface="+mn-ea"/>
                <a:cs typeface="+mn-cs"/>
              </a:rPr>
              <a:t>n</a:t>
            </a:r>
            <a:r>
              <a:rPr kumimoji="0" lang="en-US" altLang="zh-CN" sz="2800" b="1" i="0" u="none" strike="noStrike" kern="1200" cap="none" spc="0" normalizeH="0" baseline="-25000" noProof="0" dirty="0" err="1">
                <a:ln>
                  <a:noFill/>
                </a:ln>
                <a:solidFill>
                  <a:srgbClr val="000000"/>
                </a:solidFill>
                <a:effectLst/>
                <a:uLnTx/>
                <a:uFillTx/>
                <a:latin typeface="+mn-lt"/>
                <a:ea typeface="+mn-ea"/>
                <a:cs typeface="+mn-cs"/>
              </a:rPr>
              <a:t>v</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形成主存地址继续访存；若不等，则出现散列冲突，</a:t>
            </a:r>
            <a:r>
              <a:rPr kumimoji="0" lang="en-US" altLang="zh-CN" sz="2800" b="1" i="0" u="none" strike="noStrike" kern="1200" cap="none" spc="0" normalizeH="0" baseline="0" noProof="0" dirty="0" err="1">
                <a:ln>
                  <a:noFill/>
                </a:ln>
                <a:solidFill>
                  <a:srgbClr val="000000"/>
                </a:solidFill>
                <a:effectLst/>
                <a:uLnTx/>
                <a:uFillTx/>
                <a:latin typeface="+mn-lt"/>
                <a:ea typeface="+mn-ea"/>
                <a:cs typeface="+mn-cs"/>
              </a:rPr>
              <a:t>n</a:t>
            </a:r>
            <a:r>
              <a:rPr kumimoji="0" lang="en-US" altLang="zh-CN" sz="2800" b="1" i="0" u="none" strike="noStrike" kern="1200" cap="none" spc="0" normalizeH="0" baseline="-25000" noProof="0" dirty="0" err="1">
                <a:ln>
                  <a:noFill/>
                </a:ln>
                <a:solidFill>
                  <a:srgbClr val="000000"/>
                </a:solidFill>
                <a:effectLst/>
                <a:uLnTx/>
                <a:uFillTx/>
                <a:latin typeface="+mn-lt"/>
                <a:ea typeface="+mn-ea"/>
                <a:cs typeface="+mn-cs"/>
              </a:rPr>
              <a:t>v</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访存中止，经过一个访存周期从慢表中读</a:t>
            </a:r>
            <a:r>
              <a:rPr kumimoji="0" lang="en-US" altLang="zh-CN" sz="2800" b="1" i="0" u="none" strike="noStrike" kern="1200" cap="none" spc="0" normalizeH="0" baseline="0" noProof="0" dirty="0" err="1">
                <a:ln>
                  <a:noFill/>
                </a:ln>
                <a:solidFill>
                  <a:srgbClr val="000000"/>
                </a:solidFill>
                <a:effectLst/>
                <a:uLnTx/>
                <a:uFillTx/>
                <a:latin typeface="+mn-lt"/>
                <a:ea typeface="+mn-ea"/>
                <a:cs typeface="+mn-cs"/>
              </a:rPr>
              <a:t>nv</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再去访存。</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提高了快表的命中率，查表速度快，而且判相等与访主存是同时并行的，缩短了地址变换所需的时间。</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889000" y="4387850"/>
              <a:ext cx="241300" cy="360"/>
            </p14:xfrm>
          </p:contentPart>
        </mc:Choice>
        <mc:Fallback xmlns="">
          <p:pic>
            <p:nvPicPr>
              <p:cNvPr id="4" name="墨迹 3"/>
            </p:nvPicPr>
            <p:blipFill>
              <a:blip r:embed="rId2"/>
            </p:blipFill>
            <p:spPr>
              <a:xfrm>
                <a:off x="889000" y="4387850"/>
                <a:ext cx="241300" cy="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1" name="墨迹 10"/>
              <p14:cNvContentPartPr/>
              <p14:nvPr/>
            </p14:nvContentPartPr>
            <p14:xfrm>
              <a:off x="3321050" y="5924550"/>
              <a:ext cx="711200" cy="57150"/>
            </p14:xfrm>
          </p:contentPart>
        </mc:Choice>
        <mc:Fallback xmlns="">
          <p:pic>
            <p:nvPicPr>
              <p:cNvPr id="11" name="墨迹 10"/>
            </p:nvPicPr>
            <p:blipFill>
              <a:blip r:embed="rId4"/>
            </p:blipFill>
            <p:spPr>
              <a:xfrm>
                <a:off x="3321050" y="5924550"/>
                <a:ext cx="711200" cy="57150"/>
              </a:xfrm>
              <a:prstGeom prst="rect"/>
            </p:spPr>
          </p:pic>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Rectangle 2"/>
          <p:cNvSpPr>
            <a:spLocks noGrp="1"/>
          </p:cNvSpPr>
          <p:nvPr>
            <p:ph type="title"/>
          </p:nvPr>
        </p:nvSpPr>
        <p:spPr>
          <a:ln/>
        </p:spPr>
        <p:txBody>
          <a:bodyPr vert="horz" wrap="square" lIns="91440" tIns="45720" rIns="91440" bIns="45720" anchor="ctr" anchorCtr="0"/>
          <a:p>
            <a:pPr eaLnBrk="1" hangingPunct="1"/>
            <a:r>
              <a:rPr lang="zh-CN" altLang="en-US" sz="3200" dirty="0">
                <a:latin typeface="Times New Roman" panose="02020603050405020304" pitchFamily="18" charset="0"/>
              </a:rPr>
              <a:t>页式虚拟存储器实现中的问题</a:t>
            </a:r>
            <a:endParaRPr lang="zh-CN" altLang="en-US" sz="3200" dirty="0">
              <a:latin typeface="Times New Roman" panose="02020603050405020304" pitchFamily="18" charset="0"/>
            </a:endParaRPr>
          </a:p>
        </p:txBody>
      </p:sp>
      <p:sp>
        <p:nvSpPr>
          <p:cNvPr id="184323" name="Rectangle 3"/>
          <p:cNvSpPr>
            <a:spLocks noGrp="1" noChangeArrowheads="1"/>
          </p:cNvSpPr>
          <p:nvPr>
            <p:ph idx="1" hasCustomPrompt="1"/>
          </p:nvPr>
        </p:nvSpPr>
        <p:spPr/>
        <p:txBody>
          <a:bodyPr vert="horz" wrap="square" lIns="91440" tIns="45720" rIns="91440" bIns="45720" numCol="1" anchor="t" anchorCtr="0" compatLnSpc="1"/>
          <a:lstStyle/>
          <a:p>
            <a:pPr marL="514350" marR="0" lvl="0" indent="-514350" algn="l" defTabSz="914400" rtl="0" eaLnBrk="1" fontAlgn="base" latinLnBrk="0" hangingPunct="1">
              <a:lnSpc>
                <a:spcPct val="90000"/>
              </a:lnSpc>
              <a:spcBef>
                <a:spcPct val="20000"/>
              </a:spcBef>
              <a:spcAft>
                <a:spcPct val="0"/>
              </a:spcAft>
              <a:buClr>
                <a:schemeClr val="tx1"/>
              </a:buClr>
              <a:buSzTx/>
              <a:buFont typeface="+mj-ea"/>
              <a:buAutoNum type="circleNumDbPlain" startAt="3"/>
              <a:defRPr/>
            </a:pPr>
            <a:r>
              <a:rPr kumimoji="0" lang="zh-CN" altLang="en-US" sz="2800" b="1" i="0" u="none" strike="noStrike" kern="1200" cap="none" spc="0" normalizeH="0" baseline="0" noProof="0" dirty="0">
                <a:ln>
                  <a:noFill/>
                </a:ln>
                <a:solidFill>
                  <a:schemeClr val="accent2">
                    <a:lumMod val="50000"/>
                  </a:schemeClr>
                </a:solidFill>
                <a:effectLst/>
                <a:uLnTx/>
                <a:uFillTx/>
                <a:latin typeface="+mn-lt"/>
                <a:ea typeface="+mn-ea"/>
                <a:cs typeface="+mn-cs"/>
              </a:rPr>
              <a:t>大容量快表（</a:t>
            </a:r>
            <a:r>
              <a:rPr kumimoji="0" lang="en-US" altLang="zh-CN" sz="2800" b="1" i="0" u="none" strike="noStrike" kern="1200" cap="none" spc="0" normalizeH="0" baseline="0" noProof="0" dirty="0">
                <a:ln>
                  <a:noFill/>
                </a:ln>
                <a:solidFill>
                  <a:schemeClr val="accent2">
                    <a:lumMod val="50000"/>
                  </a:schemeClr>
                </a:solidFill>
                <a:effectLst/>
                <a:uLnTx/>
                <a:uFillTx/>
                <a:latin typeface="+mn-lt"/>
                <a:ea typeface="+mn-ea"/>
                <a:cs typeface="+mn-cs"/>
              </a:rPr>
              <a:t>64-128</a:t>
            </a:r>
            <a:r>
              <a:rPr kumimoji="0" lang="zh-CN" altLang="en-US" sz="2800" b="1" i="0" u="none" strike="noStrike" kern="1200" cap="none" spc="0" normalizeH="0" baseline="0" noProof="0" dirty="0">
                <a:ln>
                  <a:noFill/>
                </a:ln>
                <a:solidFill>
                  <a:schemeClr val="accent2">
                    <a:lumMod val="50000"/>
                  </a:schemeClr>
                </a:solidFill>
                <a:effectLst/>
                <a:uLnTx/>
                <a:uFillTx/>
                <a:latin typeface="+mn-lt"/>
                <a:ea typeface="+mn-ea"/>
                <a:cs typeface="+mn-cs"/>
              </a:rPr>
              <a:t>行）</a:t>
            </a:r>
            <a:endParaRPr kumimoji="0" lang="en-US" altLang="zh-CN" sz="2800" b="1" i="0" u="none" strike="noStrike" kern="1200" cap="none" spc="0" normalizeH="0" baseline="0" noProof="0" dirty="0">
              <a:ln>
                <a:noFill/>
              </a:ln>
              <a:solidFill>
                <a:schemeClr val="accent2">
                  <a:lumMod val="50000"/>
                </a:schemeClr>
              </a:solidFill>
              <a:effectLst/>
              <a:uLnTx/>
              <a:uFillTx/>
              <a:latin typeface="Arial" panose="020B0604020202020204" pitchFamily="34" charset="0"/>
              <a:ea typeface="+mn-ea"/>
              <a:cs typeface="+mn-cs"/>
            </a:endParaRPr>
          </a:p>
        </p:txBody>
      </p:sp>
      <p:grpSp>
        <p:nvGrpSpPr>
          <p:cNvPr id="189444" name="组合 2"/>
          <p:cNvGrpSpPr/>
          <p:nvPr/>
        </p:nvGrpSpPr>
        <p:grpSpPr>
          <a:xfrm>
            <a:off x="673100" y="1574800"/>
            <a:ext cx="7593013" cy="4000500"/>
            <a:chOff x="673100" y="1574800"/>
            <a:chExt cx="8259763" cy="4449763"/>
          </a:xfrm>
        </p:grpSpPr>
        <p:pic>
          <p:nvPicPr>
            <p:cNvPr id="189446" name="Picture 8"/>
            <p:cNvPicPr>
              <a:picLocks noChangeAspect="1"/>
            </p:cNvPicPr>
            <p:nvPr/>
          </p:nvPicPr>
          <p:blipFill>
            <a:blip r:embed="rId1"/>
            <a:stretch>
              <a:fillRect/>
            </a:stretch>
          </p:blipFill>
          <p:spPr>
            <a:xfrm>
              <a:off x="673100" y="1574800"/>
              <a:ext cx="8259763" cy="4449763"/>
            </a:xfrm>
            <a:prstGeom prst="rect">
              <a:avLst/>
            </a:prstGeom>
            <a:noFill/>
            <a:ln w="38100">
              <a:noFill/>
            </a:ln>
          </p:spPr>
        </p:pic>
        <p:sp>
          <p:nvSpPr>
            <p:cNvPr id="189447" name="文本框 1"/>
            <p:cNvSpPr txBox="1"/>
            <p:nvPr/>
          </p:nvSpPr>
          <p:spPr>
            <a:xfrm>
              <a:off x="1971945" y="4958650"/>
              <a:ext cx="543739" cy="523220"/>
            </a:xfrm>
            <a:prstGeom prst="rect">
              <a:avLst/>
            </a:prstGeom>
            <a:noFill/>
            <a:ln w="9525">
              <a:noFill/>
            </a:ln>
          </p:spPr>
          <p:txBody>
            <a:bodyPr wrap="none">
              <a:spAutoFit/>
            </a:bodyPr>
            <a:p>
              <a:r>
                <a:rPr lang="zh-CN" altLang="en-US" dirty="0">
                  <a:latin typeface="Times New Roman" panose="02020603050405020304" pitchFamily="18" charset="0"/>
                </a:rPr>
                <a:t>①</a:t>
              </a:r>
              <a:endParaRPr lang="zh-CN" altLang="en-US" dirty="0">
                <a:latin typeface="Times New Roman" panose="02020603050405020304" pitchFamily="18" charset="0"/>
              </a:endParaRPr>
            </a:p>
          </p:txBody>
        </p:sp>
        <p:sp>
          <p:nvSpPr>
            <p:cNvPr id="189448" name="文本框 5"/>
            <p:cNvSpPr txBox="1"/>
            <p:nvPr/>
          </p:nvSpPr>
          <p:spPr>
            <a:xfrm>
              <a:off x="5767076" y="3906719"/>
              <a:ext cx="543739" cy="523220"/>
            </a:xfrm>
            <a:prstGeom prst="rect">
              <a:avLst/>
            </a:prstGeom>
            <a:noFill/>
            <a:ln w="9525">
              <a:noFill/>
            </a:ln>
          </p:spPr>
          <p:txBody>
            <a:bodyPr wrap="none">
              <a:spAutoFit/>
            </a:bodyPr>
            <a:p>
              <a:r>
                <a:rPr lang="zh-CN" altLang="en-US" dirty="0">
                  <a:latin typeface="Times New Roman" panose="02020603050405020304" pitchFamily="18" charset="0"/>
                </a:rPr>
                <a:t>④</a:t>
              </a:r>
              <a:endParaRPr lang="zh-CN" altLang="en-US" dirty="0">
                <a:latin typeface="Times New Roman" panose="02020603050405020304" pitchFamily="18" charset="0"/>
              </a:endParaRPr>
            </a:p>
          </p:txBody>
        </p:sp>
        <p:sp>
          <p:nvSpPr>
            <p:cNvPr id="189449" name="文本框 6"/>
            <p:cNvSpPr txBox="1"/>
            <p:nvPr/>
          </p:nvSpPr>
          <p:spPr>
            <a:xfrm>
              <a:off x="3971111" y="5121275"/>
              <a:ext cx="543739" cy="523220"/>
            </a:xfrm>
            <a:prstGeom prst="rect">
              <a:avLst/>
            </a:prstGeom>
            <a:noFill/>
            <a:ln w="9525">
              <a:noFill/>
            </a:ln>
          </p:spPr>
          <p:txBody>
            <a:bodyPr wrap="none">
              <a:spAutoFit/>
            </a:bodyPr>
            <a:p>
              <a:r>
                <a:rPr lang="zh-CN" altLang="en-US" dirty="0">
                  <a:latin typeface="Times New Roman" panose="02020603050405020304" pitchFamily="18" charset="0"/>
                </a:rPr>
                <a:t>②</a:t>
              </a:r>
              <a:endParaRPr lang="zh-CN" altLang="en-US" dirty="0">
                <a:latin typeface="Times New Roman" panose="02020603050405020304" pitchFamily="18" charset="0"/>
              </a:endParaRPr>
            </a:p>
          </p:txBody>
        </p:sp>
        <p:sp>
          <p:nvSpPr>
            <p:cNvPr id="189450" name="文本框 7"/>
            <p:cNvSpPr txBox="1"/>
            <p:nvPr/>
          </p:nvSpPr>
          <p:spPr>
            <a:xfrm>
              <a:off x="4088274" y="3823917"/>
              <a:ext cx="543739" cy="523220"/>
            </a:xfrm>
            <a:prstGeom prst="rect">
              <a:avLst/>
            </a:prstGeom>
            <a:noFill/>
            <a:ln w="9525">
              <a:noFill/>
            </a:ln>
          </p:spPr>
          <p:txBody>
            <a:bodyPr wrap="none">
              <a:spAutoFit/>
            </a:bodyPr>
            <a:p>
              <a:r>
                <a:rPr lang="zh-CN" altLang="en-US" dirty="0">
                  <a:latin typeface="Times New Roman" panose="02020603050405020304" pitchFamily="18" charset="0"/>
                </a:rPr>
                <a:t>③</a:t>
              </a:r>
              <a:endParaRPr lang="zh-CN" altLang="en-US" dirty="0">
                <a:latin typeface="Times New Roman" panose="02020603050405020304" pitchFamily="18" charset="0"/>
              </a:endParaRPr>
            </a:p>
          </p:txBody>
        </p:sp>
      </p:grpSp>
      <p:sp>
        <p:nvSpPr>
          <p:cNvPr id="184325" name="Rectangle 7"/>
          <p:cNvSpPr>
            <a:spLocks noChangeArrowheads="1"/>
          </p:cNvSpPr>
          <p:nvPr/>
        </p:nvSpPr>
        <p:spPr bwMode="auto">
          <a:xfrm>
            <a:off x="285750" y="5480050"/>
            <a:ext cx="8531225" cy="1476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ea typeface="隶书" panose="02010509060101010101" pitchFamily="49" charset="-122"/>
              </a:defRPr>
            </a:lvl9pPr>
          </a:lstStyle>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①将现行的</a:t>
            </a:r>
            <a:r>
              <a:rPr kumimoji="0" lang="en-US" altLang="zh-CN"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rPr>
              <a:t>N</a:t>
            </a:r>
            <a:r>
              <a:rPr kumimoji="0" lang="en-US" altLang="zh-CN" sz="1800" b="1" i="0" u="none" strike="noStrike" kern="1200" cap="none" spc="0" normalizeH="0" baseline="-25000" noProof="0" dirty="0">
                <a:ln>
                  <a:noFill/>
                </a:ln>
                <a:solidFill>
                  <a:srgbClr val="FF0000"/>
                </a:solidFill>
                <a:effectLst/>
                <a:uLnTx/>
                <a:uFillTx/>
                <a:latin typeface="+mj-ea"/>
                <a:ea typeface="+mj-ea"/>
                <a:cs typeface="Times New Roman" panose="02020603050405020304" pitchFamily="18" charset="0"/>
              </a:rPr>
              <a:t>v</a:t>
            </a: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经由散列函数变换成</a:t>
            </a:r>
            <a:r>
              <a:rPr kumimoji="0" lang="en-US" altLang="zh-CN"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rPr>
              <a:t>A</a:t>
            </a:r>
            <a:endParaRPr kumimoji="0" lang="zh-CN" altLang="en-US"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②从</a:t>
            </a:r>
            <a:r>
              <a:rPr kumimoji="0" lang="zh-CN" altLang="en-US"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rPr>
              <a:t>快表</a:t>
            </a: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中读出</a:t>
            </a:r>
            <a:r>
              <a:rPr kumimoji="0" lang="en-US" altLang="zh-CN"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rPr>
              <a:t>N</a:t>
            </a:r>
            <a:r>
              <a:rPr kumimoji="0" lang="en-US" altLang="zh-CN" sz="1800" b="1" i="0" u="none" strike="noStrike" kern="1200" cap="none" spc="0" normalizeH="0" baseline="-25000" noProof="0" dirty="0">
                <a:ln>
                  <a:noFill/>
                </a:ln>
                <a:solidFill>
                  <a:srgbClr val="FF0000"/>
                </a:solidFill>
                <a:effectLst/>
                <a:uLnTx/>
                <a:uFillTx/>
                <a:latin typeface="+mj-ea"/>
                <a:ea typeface="+mj-ea"/>
                <a:cs typeface="Times New Roman" panose="02020603050405020304" pitchFamily="18" charset="0"/>
              </a:rPr>
              <a:t>v</a:t>
            </a:r>
            <a:r>
              <a:rPr kumimoji="0" lang="zh-CN" altLang="en-US"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rPr>
              <a:t>和</a:t>
            </a:r>
            <a:r>
              <a:rPr kumimoji="0" lang="en-US" altLang="zh-CN" sz="1800" b="1" i="0" u="none" strike="noStrike" kern="1200" cap="none" spc="0" normalizeH="0" baseline="0" noProof="0" dirty="0" err="1">
                <a:ln>
                  <a:noFill/>
                </a:ln>
                <a:solidFill>
                  <a:srgbClr val="FF0000"/>
                </a:solidFill>
                <a:effectLst/>
                <a:uLnTx/>
                <a:uFillTx/>
                <a:latin typeface="+mj-ea"/>
                <a:ea typeface="+mj-ea"/>
                <a:cs typeface="Times New Roman" panose="02020603050405020304" pitchFamily="18" charset="0"/>
              </a:rPr>
              <a:t>n</a:t>
            </a:r>
            <a:r>
              <a:rPr kumimoji="0" lang="en-US" altLang="zh-CN" sz="1800" b="1" i="0" u="none" strike="noStrike" kern="1200" cap="none" spc="0" normalizeH="0" baseline="-25000" noProof="0" dirty="0" err="1">
                <a:ln>
                  <a:noFill/>
                </a:ln>
                <a:solidFill>
                  <a:srgbClr val="FF0000"/>
                </a:solidFill>
                <a:effectLst/>
                <a:uLnTx/>
                <a:uFillTx/>
                <a:latin typeface="+mj-ea"/>
                <a:ea typeface="+mj-ea"/>
                <a:cs typeface="Times New Roman" panose="02020603050405020304" pitchFamily="18" charset="0"/>
              </a:rPr>
              <a:t>v</a:t>
            </a:r>
            <a:r>
              <a:rPr kumimoji="0" lang="zh-CN" altLang="en-US"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rPr>
              <a:t>，并访问主存</a:t>
            </a:r>
            <a:endParaRPr kumimoji="0" lang="zh-CN" altLang="en-US"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③把</a:t>
            </a:r>
            <a:r>
              <a:rPr kumimoji="0" lang="zh-CN" altLang="en-US"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rPr>
              <a:t>现行</a:t>
            </a:r>
            <a:r>
              <a:rPr kumimoji="0" lang="en-US" altLang="zh-CN"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rPr>
              <a:t>N</a:t>
            </a:r>
            <a:r>
              <a:rPr kumimoji="0" lang="en-US" altLang="zh-CN" sz="1800" b="1" i="0" u="none" strike="noStrike" kern="1200" cap="none" spc="0" normalizeH="0" baseline="-25000" noProof="0" dirty="0">
                <a:ln>
                  <a:noFill/>
                </a:ln>
                <a:solidFill>
                  <a:srgbClr val="FF0000"/>
                </a:solidFill>
                <a:effectLst/>
                <a:uLnTx/>
                <a:uFillTx/>
                <a:latin typeface="+mj-ea"/>
                <a:ea typeface="+mj-ea"/>
                <a:cs typeface="Times New Roman" panose="02020603050405020304" pitchFamily="18" charset="0"/>
              </a:rPr>
              <a:t>v</a:t>
            </a: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与快表中原有</a:t>
            </a:r>
            <a:r>
              <a:rPr kumimoji="0" lang="en-US" altLang="zh-CN"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rPr>
              <a:t>N</a:t>
            </a:r>
            <a:r>
              <a:rPr kumimoji="0" lang="en-US" altLang="zh-CN" sz="1800" b="1" i="0" u="none" strike="noStrike" kern="1200" cap="none" spc="0" normalizeH="0" baseline="-25000" noProof="0" dirty="0">
                <a:ln>
                  <a:noFill/>
                </a:ln>
                <a:solidFill>
                  <a:srgbClr val="FF0000"/>
                </a:solidFill>
                <a:effectLst/>
                <a:uLnTx/>
                <a:uFillTx/>
                <a:latin typeface="+mj-ea"/>
                <a:ea typeface="+mj-ea"/>
                <a:cs typeface="Times New Roman" panose="02020603050405020304" pitchFamily="18" charset="0"/>
              </a:rPr>
              <a:t>v</a:t>
            </a: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对比（防止散列冲突）</a:t>
            </a:r>
            <a:endParaRPr kumimoji="0" lang="zh-CN" altLang="en-US" sz="1800" b="1" i="0" u="none" strike="noStrike" kern="1200" cap="none" spc="0" normalizeH="0" baseline="0" noProof="0" dirty="0">
              <a:ln>
                <a:noFill/>
              </a:ln>
              <a:solidFill>
                <a:srgbClr val="FF0000"/>
              </a:solidFill>
              <a:effectLst/>
              <a:uLnTx/>
              <a:uFillTx/>
              <a:latin typeface="+mj-ea"/>
              <a:ea typeface="+mj-ea"/>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 typeface="Wingdings" panose="05000000000000000000" pitchFamily="2" charset="2"/>
              <a:buNone/>
              <a:defRPr/>
            </a:pP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④若相等用</a:t>
            </a:r>
            <a:r>
              <a:rPr kumimoji="0" lang="en-US" altLang="zh-CN" sz="1800" b="1" i="0" u="none" strike="noStrike" kern="1200" cap="none" spc="0" normalizeH="0" baseline="0" noProof="0" dirty="0" err="1">
                <a:ln>
                  <a:noFill/>
                </a:ln>
                <a:solidFill>
                  <a:srgbClr val="FF0000"/>
                </a:solidFill>
                <a:effectLst/>
                <a:uLnTx/>
                <a:uFillTx/>
                <a:latin typeface="+mj-ea"/>
                <a:ea typeface="+mj-ea"/>
                <a:cs typeface="Times New Roman" panose="02020603050405020304" pitchFamily="18" charset="0"/>
              </a:rPr>
              <a:t>n</a:t>
            </a:r>
            <a:r>
              <a:rPr kumimoji="0" lang="en-US" altLang="zh-CN" sz="1800" b="1" i="0" u="none" strike="noStrike" kern="1200" cap="none" spc="0" normalizeH="0" baseline="-25000" noProof="0" dirty="0" err="1">
                <a:ln>
                  <a:noFill/>
                </a:ln>
                <a:solidFill>
                  <a:srgbClr val="FF0000"/>
                </a:solidFill>
                <a:effectLst/>
                <a:uLnTx/>
                <a:uFillTx/>
                <a:latin typeface="+mj-ea"/>
                <a:ea typeface="+mj-ea"/>
                <a:cs typeface="Times New Roman" panose="02020603050405020304" pitchFamily="18" charset="0"/>
              </a:rPr>
              <a:t>v</a:t>
            </a: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计算主存实地址</a:t>
            </a:r>
            <a:r>
              <a:rPr kumimoji="0" lang="en-US" altLang="zh-CN"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n</a:t>
            </a:r>
            <a:r>
              <a:rPr kumimoji="0" lang="en-US" altLang="zh-CN" sz="1800" b="0" i="0" u="none" strike="noStrike" kern="1200" cap="none" spc="0" normalizeH="0" baseline="-25000" noProof="0" dirty="0">
                <a:ln>
                  <a:noFill/>
                </a:ln>
                <a:solidFill>
                  <a:schemeClr val="hlink"/>
                </a:solidFill>
                <a:effectLst/>
                <a:uLnTx/>
                <a:uFillTx/>
                <a:latin typeface="+mj-ea"/>
                <a:ea typeface="+mj-ea"/>
                <a:cs typeface="Times New Roman" panose="02020603050405020304" pitchFamily="18" charset="0"/>
              </a:rPr>
              <a:t>p</a:t>
            </a:r>
            <a:r>
              <a:rPr kumimoji="0" lang="zh-CN" altLang="en-US" sz="1800" b="0" i="0" u="none" strike="noStrike" kern="1200" cap="none" spc="0" normalizeH="0" baseline="-25000" noProof="0" dirty="0">
                <a:ln>
                  <a:noFill/>
                </a:ln>
                <a:solidFill>
                  <a:schemeClr val="hlink"/>
                </a:solidFill>
                <a:effectLst/>
                <a:uLnTx/>
                <a:uFillTx/>
                <a:latin typeface="+mj-ea"/>
                <a:ea typeface="+mj-ea"/>
                <a:cs typeface="Times New Roman" panose="02020603050405020304" pitchFamily="18" charset="0"/>
              </a:rPr>
              <a:t>；</a:t>
            </a: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若不等，出现散列冲突，</a:t>
            </a:r>
            <a:r>
              <a:rPr kumimoji="0" lang="en-US" altLang="zh-CN"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A</a:t>
            </a: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地址中的</a:t>
            </a:r>
            <a:r>
              <a:rPr kumimoji="0" lang="en-US" altLang="zh-CN" sz="1800" b="0" i="0" u="none" strike="noStrike" kern="1200" cap="none" spc="0" normalizeH="0" baseline="0" noProof="0" dirty="0" err="1">
                <a:ln>
                  <a:noFill/>
                </a:ln>
                <a:solidFill>
                  <a:schemeClr val="hlink"/>
                </a:solidFill>
                <a:effectLst/>
                <a:uLnTx/>
                <a:uFillTx/>
                <a:latin typeface="+mj-ea"/>
                <a:ea typeface="+mj-ea"/>
                <a:cs typeface="Times New Roman" panose="02020603050405020304" pitchFamily="18" charset="0"/>
              </a:rPr>
              <a:t>nv</a:t>
            </a:r>
            <a:r>
              <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rPr>
              <a:t>不是现行虚地址对应的实页号，访存终止。</a:t>
            </a:r>
            <a:endParaRPr kumimoji="0" lang="zh-CN" altLang="en-US" sz="1800" b="0" i="0" u="none" strike="noStrike" kern="1200" cap="none" spc="0" normalizeH="0" baseline="0" noProof="0" dirty="0">
              <a:ln>
                <a:noFill/>
              </a:ln>
              <a:solidFill>
                <a:schemeClr val="hlink"/>
              </a:solidFill>
              <a:effectLst/>
              <a:uLnTx/>
              <a:uFillTx/>
              <a:latin typeface="+mj-ea"/>
              <a:ea typeface="+mj-ea"/>
              <a:cs typeface="Times New Roman" panose="02020603050405020304" pitchFamily="18"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190467" name="Rectangle 2"/>
          <p:cNvSpPr>
            <a:spLocks noGrp="1"/>
          </p:cNvSpPr>
          <p:nvPr>
            <p:ph type="title"/>
          </p:nvPr>
        </p:nvSpPr>
        <p:spPr>
          <a:ln/>
        </p:spPr>
        <p:txBody>
          <a:bodyPr vert="horz" wrap="square" lIns="91440" tIns="45720" rIns="91440" bIns="45720" anchor="ctr" anchorCtr="0"/>
          <a:p>
            <a:pPr eaLnBrk="1" hangingPunct="1"/>
            <a:r>
              <a:rPr lang="zh-CN" altLang="en-US" sz="3200" dirty="0">
                <a:latin typeface="Times New Roman" panose="02020603050405020304" pitchFamily="18" charset="0"/>
              </a:rPr>
              <a:t>页式虚拟存储器实现中的问题</a:t>
            </a:r>
            <a:endParaRPr lang="zh-CN" altLang="en-US" sz="3200" dirty="0">
              <a:latin typeface="Times New Roman" panose="02020603050405020304" pitchFamily="18" charset="0"/>
            </a:endParaRPr>
          </a:p>
        </p:txBody>
      </p:sp>
      <p:sp>
        <p:nvSpPr>
          <p:cNvPr id="180228" name="Rectangle 3"/>
          <p:cNvSpPr>
            <a:spLocks noGrp="1" noChangeArrowheads="1"/>
          </p:cNvSpPr>
          <p:nvPr>
            <p:ph idx="1" hasCustomPrompt="1"/>
          </p:nvPr>
        </p:nvSpPr>
        <p:spPr/>
        <p:txBody>
          <a:bodyPr vert="horz" wrap="square" lIns="91440" tIns="45720" rIns="91440" bIns="45720" numCol="1" anchor="t" anchorCtr="0" compatLnSpc="1"/>
          <a:lstStyle/>
          <a:p>
            <a:pPr marL="514350" marR="0" lvl="0" indent="-514350" algn="l" defTabSz="914400" rtl="0" eaLnBrk="1" fontAlgn="base" latinLnBrk="0" hangingPunct="1">
              <a:lnSpc>
                <a:spcPct val="100000"/>
              </a:lnSpc>
              <a:spcBef>
                <a:spcPct val="20000"/>
              </a:spcBef>
              <a:spcAft>
                <a:spcPct val="0"/>
              </a:spcAft>
              <a:buClr>
                <a:schemeClr val="tx1"/>
              </a:buClr>
              <a:buSzTx/>
              <a:buFont typeface="黑体" panose="02010609060101010101" pitchFamily="49" charset="-122"/>
              <a:buAutoNum type="circleNumDbPlain" startAt="4"/>
              <a:defRPr/>
            </a:pPr>
            <a:r>
              <a:rPr kumimoji="0" lang="zh-CN" altLang="en-US" sz="2800" b="1" i="0" u="none" strike="noStrike" kern="1200" cap="none" spc="0" normalizeH="0" baseline="0" noProof="0" dirty="0">
                <a:ln>
                  <a:noFill/>
                </a:ln>
                <a:solidFill>
                  <a:schemeClr val="accent2">
                    <a:lumMod val="50000"/>
                  </a:schemeClr>
                </a:solidFill>
                <a:effectLst/>
                <a:uLnTx/>
                <a:uFillTx/>
                <a:latin typeface="+mn-lt"/>
                <a:ea typeface="+mn-ea"/>
                <a:cs typeface="+mn-cs"/>
              </a:rPr>
              <a:t>大容量快表的变异</a:t>
            </a:r>
            <a:endParaRPr kumimoji="0" lang="zh-CN" altLang="en-US" sz="2800" b="1" i="0" u="none" strike="noStrike" kern="1200" cap="none" spc="0" normalizeH="0" baseline="0" noProof="0" dirty="0">
              <a:ln>
                <a:noFill/>
              </a:ln>
              <a:solidFill>
                <a:schemeClr val="accent2">
                  <a:lumMod val="50000"/>
                </a:schemeClr>
              </a:solidFill>
              <a:effectLst/>
              <a:uLnTx/>
              <a:uFillTx/>
              <a:latin typeface="+mn-lt"/>
              <a:ea typeface="+mn-ea"/>
              <a:cs typeface="+mn-cs"/>
            </a:endParaRPr>
          </a:p>
        </p:txBody>
      </p:sp>
      <p:pic>
        <p:nvPicPr>
          <p:cNvPr id="190469" name="Picture 7"/>
          <p:cNvPicPr>
            <a:picLocks noChangeAspect="1"/>
          </p:cNvPicPr>
          <p:nvPr/>
        </p:nvPicPr>
        <p:blipFill>
          <a:blip r:embed="rId1"/>
          <a:stretch>
            <a:fillRect/>
          </a:stretch>
        </p:blipFill>
        <p:spPr>
          <a:xfrm>
            <a:off x="2971800" y="1482725"/>
            <a:ext cx="5611813" cy="5375275"/>
          </a:xfrm>
          <a:prstGeom prst="rect">
            <a:avLst/>
          </a:prstGeom>
          <a:noFill/>
          <a:ln w="38100">
            <a:noFill/>
          </a:ln>
        </p:spPr>
      </p:pic>
      <p:sp>
        <p:nvSpPr>
          <p:cNvPr id="190470" name="文本框 1"/>
          <p:cNvSpPr txBox="1"/>
          <p:nvPr/>
        </p:nvSpPr>
        <p:spPr>
          <a:xfrm>
            <a:off x="639763" y="2103438"/>
            <a:ext cx="2074862" cy="3968750"/>
          </a:xfrm>
          <a:prstGeom prst="rect">
            <a:avLst/>
          </a:prstGeom>
          <a:noFill/>
          <a:ln w="9525">
            <a:noFill/>
          </a:ln>
        </p:spPr>
        <p:txBody>
          <a:bodyPr>
            <a:spAutoFit/>
          </a:bodyPr>
          <a:p>
            <a:r>
              <a:rPr lang="zh-CN" altLang="en-US" dirty="0">
                <a:latin typeface="Times New Roman" panose="02020603050405020304" pitchFamily="18" charset="0"/>
              </a:rPr>
              <a:t>快表的每个</a:t>
            </a:r>
            <a:r>
              <a:rPr lang="en-US" altLang="zh-CN" dirty="0">
                <a:latin typeface="Times New Roman" panose="02020603050405020304" pitchFamily="18" charset="0"/>
              </a:rPr>
              <a:t>A</a:t>
            </a:r>
            <a:r>
              <a:rPr lang="zh-CN" altLang="en-US" dirty="0">
                <a:latin typeface="Times New Roman" panose="02020603050405020304" pitchFamily="18" charset="0"/>
              </a:rPr>
              <a:t>单元中存放多对虚页号与实页号的映射关系，进一步降低散列冲突引起的不命中率。</a:t>
            </a:r>
            <a:endParaRPr lang="zh-CN" altLang="en-US" dirty="0">
              <a:latin typeface="Times New Roman" panose="02020603050405020304" pitchFamily="18"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Rectangle 2"/>
          <p:cNvSpPr>
            <a:spLocks noGrp="1"/>
          </p:cNvSpPr>
          <p:nvPr>
            <p:ph type="title"/>
          </p:nvPr>
        </p:nvSpPr>
        <p:spPr>
          <a:ln/>
        </p:spPr>
        <p:txBody>
          <a:bodyPr vert="horz" wrap="square" lIns="91440" tIns="45720" rIns="91440" bIns="45720" anchor="ctr" anchorCtr="0"/>
          <a:p>
            <a:pPr eaLnBrk="1" hangingPunct="1"/>
            <a:r>
              <a:rPr lang="zh-CN" altLang="en-US" dirty="0"/>
              <a:t>虚拟存储器举例</a:t>
            </a:r>
            <a:endParaRPr lang="zh-CN" altLang="en-US" dirty="0"/>
          </a:p>
        </p:txBody>
      </p:sp>
      <p:pic>
        <p:nvPicPr>
          <p:cNvPr id="191491" name="图片 2"/>
          <p:cNvPicPr>
            <a:picLocks noChangeAspect="1"/>
          </p:cNvPicPr>
          <p:nvPr/>
        </p:nvPicPr>
        <p:blipFill>
          <a:blip r:embed="rId1"/>
          <a:stretch>
            <a:fillRect/>
          </a:stretch>
        </p:blipFill>
        <p:spPr>
          <a:xfrm>
            <a:off x="0" y="876300"/>
            <a:ext cx="9144000" cy="4670425"/>
          </a:xfrm>
          <a:prstGeom prst="rect">
            <a:avLst/>
          </a:prstGeom>
          <a:noFill/>
          <a:ln w="9525">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Rectangle 2"/>
          <p:cNvSpPr>
            <a:spLocks noGrp="1"/>
          </p:cNvSpPr>
          <p:nvPr>
            <p:ph type="title"/>
          </p:nvPr>
        </p:nvSpPr>
        <p:spPr>
          <a:ln/>
        </p:spPr>
        <p:txBody>
          <a:bodyPr vert="horz" wrap="square" lIns="91440" tIns="45720" rIns="91440" bIns="45720" anchor="ctr" anchorCtr="0"/>
          <a:p>
            <a:pPr eaLnBrk="1" hangingPunct="1">
              <a:lnSpc>
                <a:spcPct val="90000"/>
              </a:lnSpc>
            </a:pPr>
            <a:r>
              <a:rPr lang="en-US" altLang="zh-CN" dirty="0">
                <a:latin typeface="Times New Roman" panose="02020603050405020304" pitchFamily="18" charset="0"/>
              </a:rPr>
              <a:t>3 </a:t>
            </a:r>
            <a:r>
              <a:rPr lang="zh-CN" altLang="en-US" dirty="0">
                <a:latin typeface="Times New Roman" panose="02020603050405020304" pitchFamily="18" charset="0"/>
              </a:rPr>
              <a:t>影响主存命中率</a:t>
            </a:r>
            <a:r>
              <a:rPr lang="en-US" altLang="zh-CN" dirty="0"/>
              <a:t>CPU</a:t>
            </a:r>
            <a:r>
              <a:rPr lang="zh-CN" altLang="en-US" dirty="0">
                <a:latin typeface="Times New Roman" panose="02020603050405020304" pitchFamily="18" charset="0"/>
              </a:rPr>
              <a:t>效率的某些因素</a:t>
            </a:r>
            <a:endParaRPr lang="zh-CN" altLang="en-US" dirty="0">
              <a:latin typeface="Times New Roman" panose="02020603050405020304" pitchFamily="18" charset="0"/>
            </a:endParaRPr>
          </a:p>
        </p:txBody>
      </p:sp>
      <p:sp>
        <p:nvSpPr>
          <p:cNvPr id="193539" name="Rectangle 3"/>
          <p:cNvSpPr>
            <a:spLocks noGrp="1"/>
          </p:cNvSpPr>
          <p:nvPr>
            <p:ph idx="1" hasCustomPrompt="1"/>
          </p:nvPr>
        </p:nvSpPr>
        <p:spPr>
          <a:xfrm>
            <a:off x="469900" y="1022350"/>
            <a:ext cx="8229600" cy="1606550"/>
          </a:xfrm>
          <a:ln/>
        </p:spPr>
        <p:txBody>
          <a:bodyPr vert="horz" wrap="square" lIns="91440" tIns="45720" rIns="91440" bIns="45720" anchor="t" anchorCtr="0"/>
          <a:p>
            <a:pPr eaLnBrk="1" hangingPunct="1">
              <a:lnSpc>
                <a:spcPct val="90000"/>
              </a:lnSpc>
              <a:spcBef>
                <a:spcPts val="1800"/>
              </a:spcBef>
            </a:pPr>
            <a:r>
              <a:rPr lang="zh-CN" altLang="en-US" sz="2400" dirty="0"/>
              <a:t>程序地址流、替换算法、实页数、页面调度策略</a:t>
            </a:r>
            <a:endParaRPr lang="zh-CN" altLang="en-US" sz="2400" dirty="0"/>
          </a:p>
          <a:p>
            <a:pPr eaLnBrk="1" hangingPunct="1">
              <a:lnSpc>
                <a:spcPct val="90000"/>
              </a:lnSpc>
              <a:spcBef>
                <a:spcPts val="1800"/>
              </a:spcBef>
            </a:pPr>
            <a:r>
              <a:rPr lang="zh-CN" altLang="en-US" sz="2400" dirty="0"/>
              <a:t>页面大小通常为</a:t>
            </a:r>
            <a:r>
              <a:rPr lang="en-US" altLang="zh-CN" sz="2400" dirty="0"/>
              <a:t>1KB</a:t>
            </a:r>
            <a:r>
              <a:rPr lang="zh-CN" altLang="en-US" sz="2400" dirty="0"/>
              <a:t>到</a:t>
            </a:r>
            <a:r>
              <a:rPr lang="en-US" altLang="zh-CN" sz="2400" dirty="0"/>
              <a:t>4KB</a:t>
            </a:r>
            <a:r>
              <a:rPr lang="zh-CN" altLang="en-US" sz="2400" dirty="0"/>
              <a:t> </a:t>
            </a:r>
            <a:endParaRPr lang="zh-CN" altLang="en-US" sz="2400" dirty="0"/>
          </a:p>
          <a:p>
            <a:pPr eaLnBrk="1" hangingPunct="1">
              <a:lnSpc>
                <a:spcPct val="90000"/>
              </a:lnSpc>
            </a:pPr>
            <a:endParaRPr lang="zh-CN" altLang="en-US" sz="2400" dirty="0"/>
          </a:p>
        </p:txBody>
      </p:sp>
      <p:sp>
        <p:nvSpPr>
          <p:cNvPr id="193540" name="Line 4"/>
          <p:cNvSpPr/>
          <p:nvPr/>
        </p:nvSpPr>
        <p:spPr>
          <a:xfrm>
            <a:off x="5181600" y="5124450"/>
            <a:ext cx="3429000" cy="0"/>
          </a:xfrm>
          <a:prstGeom prst="line">
            <a:avLst/>
          </a:prstGeom>
          <a:ln w="9525" cap="flat" cmpd="sng">
            <a:solidFill>
              <a:schemeClr val="tx1"/>
            </a:solidFill>
            <a:prstDash val="solid"/>
            <a:miter/>
            <a:headEnd type="none" w="med" len="med"/>
            <a:tailEnd type="triangle" w="med" len="med"/>
          </a:ln>
        </p:spPr>
      </p:sp>
      <p:sp>
        <p:nvSpPr>
          <p:cNvPr id="193541" name="Line 5"/>
          <p:cNvSpPr/>
          <p:nvPr/>
        </p:nvSpPr>
        <p:spPr>
          <a:xfrm flipV="1">
            <a:off x="5181600" y="2381250"/>
            <a:ext cx="0" cy="2743200"/>
          </a:xfrm>
          <a:prstGeom prst="line">
            <a:avLst/>
          </a:prstGeom>
          <a:ln w="9525" cap="flat" cmpd="sng">
            <a:solidFill>
              <a:schemeClr val="tx1"/>
            </a:solidFill>
            <a:prstDash val="solid"/>
            <a:miter/>
            <a:headEnd type="none" w="med" len="med"/>
            <a:tailEnd type="triangle" w="med" len="med"/>
          </a:ln>
        </p:spPr>
      </p:sp>
      <p:sp>
        <p:nvSpPr>
          <p:cNvPr id="193542" name="Freeform 6"/>
          <p:cNvSpPr/>
          <p:nvPr/>
        </p:nvSpPr>
        <p:spPr>
          <a:xfrm>
            <a:off x="5753100" y="3143250"/>
            <a:ext cx="2019300" cy="1117600"/>
          </a:xfrm>
          <a:custGeom>
            <a:avLst/>
            <a:gdLst/>
            <a:ahLst/>
            <a:cxnLst>
              <a:cxn ang="0">
                <a:pos x="38100" y="431800"/>
              </a:cxn>
              <a:cxn ang="0">
                <a:pos x="114300" y="355600"/>
              </a:cxn>
              <a:cxn ang="0">
                <a:pos x="723900" y="127000"/>
              </a:cxn>
              <a:cxn ang="0">
                <a:pos x="2019300" y="1117600"/>
              </a:cxn>
            </a:cxnLst>
            <a:pathLst>
              <a:path w="1272" h="704">
                <a:moveTo>
                  <a:pt x="24" y="272"/>
                </a:moveTo>
                <a:cubicBezTo>
                  <a:pt x="12" y="264"/>
                  <a:pt x="0" y="256"/>
                  <a:pt x="72" y="224"/>
                </a:cubicBezTo>
                <a:cubicBezTo>
                  <a:pt x="144" y="192"/>
                  <a:pt x="256" y="0"/>
                  <a:pt x="456" y="80"/>
                </a:cubicBezTo>
                <a:cubicBezTo>
                  <a:pt x="656" y="160"/>
                  <a:pt x="964" y="432"/>
                  <a:pt x="1272" y="704"/>
                </a:cubicBezTo>
              </a:path>
            </a:pathLst>
          </a:custGeom>
          <a:noFill/>
          <a:ln w="31750" cap="flat" cmpd="sng">
            <a:solidFill>
              <a:schemeClr val="tx1">
                <a:alpha val="100000"/>
              </a:schemeClr>
            </a:solidFill>
            <a:prstDash val="solid"/>
            <a:miter lim="800000"/>
            <a:headEnd type="none" w="med" len="med"/>
            <a:tailEnd type="none" w="med" len="med"/>
          </a:ln>
        </p:spPr>
        <p:txBody>
          <a:bodyPr/>
          <a:p>
            <a:endParaRPr lang="zh-CN" altLang="en-US"/>
          </a:p>
        </p:txBody>
      </p:sp>
      <p:sp>
        <p:nvSpPr>
          <p:cNvPr id="193543" name="Freeform 7"/>
          <p:cNvSpPr/>
          <p:nvPr/>
        </p:nvSpPr>
        <p:spPr>
          <a:xfrm>
            <a:off x="5638800" y="2889250"/>
            <a:ext cx="2514600" cy="914400"/>
          </a:xfrm>
          <a:custGeom>
            <a:avLst/>
            <a:gdLst/>
            <a:ahLst/>
            <a:cxnLst>
              <a:cxn ang="0">
                <a:pos x="0" y="304800"/>
              </a:cxn>
              <a:cxn ang="0">
                <a:pos x="533400" y="0"/>
              </a:cxn>
              <a:cxn ang="0">
                <a:pos x="1600200" y="304800"/>
              </a:cxn>
              <a:cxn ang="0">
                <a:pos x="2514600" y="914400"/>
              </a:cxn>
            </a:cxnLst>
            <a:pathLst>
              <a:path w="1584" h="576">
                <a:moveTo>
                  <a:pt x="0" y="192"/>
                </a:moveTo>
                <a:cubicBezTo>
                  <a:pt x="84" y="96"/>
                  <a:pt x="168" y="0"/>
                  <a:pt x="336" y="0"/>
                </a:cubicBezTo>
                <a:cubicBezTo>
                  <a:pt x="504" y="0"/>
                  <a:pt x="800" y="96"/>
                  <a:pt x="1008" y="192"/>
                </a:cubicBezTo>
                <a:cubicBezTo>
                  <a:pt x="1216" y="288"/>
                  <a:pt x="1400" y="432"/>
                  <a:pt x="1584" y="576"/>
                </a:cubicBezTo>
              </a:path>
            </a:pathLst>
          </a:custGeom>
          <a:noFill/>
          <a:ln w="31750" cap="flat" cmpd="sng">
            <a:solidFill>
              <a:schemeClr val="tx1">
                <a:alpha val="100000"/>
              </a:schemeClr>
            </a:solidFill>
            <a:prstDash val="solid"/>
            <a:miter lim="800000"/>
            <a:headEnd type="none" w="med" len="med"/>
            <a:tailEnd type="none" w="med" len="med"/>
          </a:ln>
        </p:spPr>
        <p:txBody>
          <a:bodyPr/>
          <a:p>
            <a:endParaRPr lang="zh-CN" altLang="en-US"/>
          </a:p>
        </p:txBody>
      </p:sp>
      <p:sp>
        <p:nvSpPr>
          <p:cNvPr id="193544" name="Text Box 8"/>
          <p:cNvSpPr txBox="1"/>
          <p:nvPr/>
        </p:nvSpPr>
        <p:spPr>
          <a:xfrm>
            <a:off x="4251325" y="2333625"/>
            <a:ext cx="869950" cy="641350"/>
          </a:xfrm>
          <a:prstGeom prst="rect">
            <a:avLst/>
          </a:prstGeom>
          <a:noFill/>
          <a:ln w="9525">
            <a:noFill/>
          </a:ln>
        </p:spPr>
        <p:txBody>
          <a:bodyPr wrap="none">
            <a:spAutoFit/>
          </a:bodyPr>
          <a:p>
            <a:pPr algn="ctr" eaLnBrk="1" fontAlgn="ctr" hangingPunct="1"/>
            <a:r>
              <a:rPr lang="zh-CN" altLang="en-US" sz="1800" dirty="0">
                <a:solidFill>
                  <a:srgbClr val="000000"/>
                </a:solidFill>
                <a:latin typeface="Tahoma" panose="020B0604030504040204" pitchFamily="34" charset="0"/>
                <a:ea typeface="宋体" panose="02010600030101010101" pitchFamily="2" charset="-122"/>
              </a:rPr>
              <a:t>命中率</a:t>
            </a:r>
            <a:endParaRPr lang="zh-CN" altLang="en-US" sz="1800" dirty="0">
              <a:solidFill>
                <a:srgbClr val="000000"/>
              </a:solidFill>
              <a:latin typeface="Tahoma" panose="020B0604030504040204" pitchFamily="34" charset="0"/>
              <a:ea typeface="宋体" panose="02010600030101010101" pitchFamily="2" charset="-122"/>
            </a:endParaRPr>
          </a:p>
          <a:p>
            <a:pPr algn="ctr" eaLnBrk="1" fontAlgn="ctr" hangingPunct="1"/>
            <a:r>
              <a:rPr lang="en-US" altLang="zh-CN" sz="1800" dirty="0">
                <a:solidFill>
                  <a:srgbClr val="000000"/>
                </a:solidFill>
                <a:latin typeface="Tahoma" panose="020B0604030504040204" pitchFamily="34" charset="0"/>
                <a:ea typeface="宋体" panose="02010600030101010101" pitchFamily="2" charset="-122"/>
              </a:rPr>
              <a:t>H</a:t>
            </a:r>
            <a:endParaRPr lang="en-US" altLang="zh-CN" sz="1800" dirty="0">
              <a:solidFill>
                <a:srgbClr val="000000"/>
              </a:solidFill>
              <a:latin typeface="Tahoma" panose="020B0604030504040204" pitchFamily="34" charset="0"/>
              <a:ea typeface="宋体" panose="02010600030101010101" pitchFamily="2" charset="-122"/>
            </a:endParaRPr>
          </a:p>
        </p:txBody>
      </p:sp>
      <p:sp>
        <p:nvSpPr>
          <p:cNvPr id="193545" name="Text Box 9"/>
          <p:cNvSpPr txBox="1"/>
          <p:nvPr/>
        </p:nvSpPr>
        <p:spPr>
          <a:xfrm>
            <a:off x="7772400" y="5276850"/>
            <a:ext cx="1309688" cy="366713"/>
          </a:xfrm>
          <a:prstGeom prst="rect">
            <a:avLst/>
          </a:prstGeom>
          <a:noFill/>
          <a:ln w="9525">
            <a:noFill/>
          </a:ln>
        </p:spPr>
        <p:txBody>
          <a:bodyPr wrap="none">
            <a:spAutoFit/>
          </a:bodyPr>
          <a:p>
            <a:pPr algn="ctr" eaLnBrk="1" fontAlgn="ctr" hangingPunct="1"/>
            <a:r>
              <a:rPr lang="zh-CN" altLang="en-US" sz="1800" dirty="0">
                <a:solidFill>
                  <a:srgbClr val="000000"/>
                </a:solidFill>
                <a:latin typeface="Tahoma" panose="020B0604030504040204" pitchFamily="34" charset="0"/>
                <a:ea typeface="宋体" panose="02010600030101010101" pitchFamily="2" charset="-122"/>
              </a:rPr>
              <a:t>页面大小</a:t>
            </a:r>
            <a:r>
              <a:rPr lang="en-US" altLang="zh-CN" sz="1800" dirty="0">
                <a:solidFill>
                  <a:srgbClr val="000000"/>
                </a:solidFill>
                <a:latin typeface="Tahoma" panose="020B0604030504040204" pitchFamily="34" charset="0"/>
                <a:ea typeface="宋体" panose="02010600030101010101" pitchFamily="2" charset="-122"/>
              </a:rPr>
              <a:t>S</a:t>
            </a:r>
            <a:r>
              <a:rPr lang="en-US" altLang="zh-CN" sz="1800" baseline="-25000" dirty="0">
                <a:solidFill>
                  <a:srgbClr val="000000"/>
                </a:solidFill>
                <a:latin typeface="Tahoma" panose="020B0604030504040204" pitchFamily="34" charset="0"/>
                <a:ea typeface="宋体" panose="02010600030101010101" pitchFamily="2" charset="-122"/>
              </a:rPr>
              <a:t>p</a:t>
            </a:r>
            <a:endParaRPr lang="en-US" altLang="zh-CN" sz="1800" baseline="-25000" dirty="0">
              <a:solidFill>
                <a:srgbClr val="000000"/>
              </a:solidFill>
              <a:latin typeface="Tahoma" panose="020B0604030504040204" pitchFamily="34" charset="0"/>
              <a:ea typeface="宋体" panose="02010600030101010101" pitchFamily="2" charset="-122"/>
            </a:endParaRPr>
          </a:p>
        </p:txBody>
      </p:sp>
      <p:sp>
        <p:nvSpPr>
          <p:cNvPr id="193546" name="Text Box 10"/>
          <p:cNvSpPr txBox="1"/>
          <p:nvPr/>
        </p:nvSpPr>
        <p:spPr>
          <a:xfrm>
            <a:off x="6629400" y="3676650"/>
            <a:ext cx="465138" cy="457200"/>
          </a:xfrm>
          <a:prstGeom prst="rect">
            <a:avLst/>
          </a:prstGeom>
          <a:noFill/>
          <a:ln w="9525">
            <a:noFill/>
          </a:ln>
        </p:spPr>
        <p:txBody>
          <a:bodyPr wrap="none">
            <a:spAutoFit/>
          </a:bodyPr>
          <a:p>
            <a:pPr eaLnBrk="1" fontAlgn="ctr" hangingPunct="1"/>
            <a:r>
              <a:rPr lang="en-US" altLang="zh-CN" sz="2400" dirty="0">
                <a:solidFill>
                  <a:srgbClr val="000000"/>
                </a:solidFill>
                <a:latin typeface="Tahoma" panose="020B0604030504040204" pitchFamily="34" charset="0"/>
                <a:ea typeface="宋体" panose="02010600030101010101" pitchFamily="2" charset="-122"/>
              </a:rPr>
              <a:t>S</a:t>
            </a:r>
            <a:r>
              <a:rPr lang="en-US" altLang="zh-CN" sz="2400" baseline="-25000" dirty="0">
                <a:solidFill>
                  <a:srgbClr val="000000"/>
                </a:solidFill>
                <a:latin typeface="Tahoma" panose="020B0604030504040204" pitchFamily="34" charset="0"/>
                <a:ea typeface="宋体" panose="02010600030101010101" pitchFamily="2" charset="-122"/>
              </a:rPr>
              <a:t>1</a:t>
            </a:r>
            <a:endParaRPr lang="en-US" altLang="zh-CN" sz="2400" baseline="-25000" dirty="0">
              <a:solidFill>
                <a:srgbClr val="000000"/>
              </a:solidFill>
              <a:latin typeface="Tahoma" panose="020B0604030504040204" pitchFamily="34" charset="0"/>
              <a:ea typeface="宋体" panose="02010600030101010101" pitchFamily="2" charset="-122"/>
            </a:endParaRPr>
          </a:p>
        </p:txBody>
      </p:sp>
      <p:sp>
        <p:nvSpPr>
          <p:cNvPr id="193547" name="Text Box 11"/>
          <p:cNvSpPr txBox="1"/>
          <p:nvPr/>
        </p:nvSpPr>
        <p:spPr>
          <a:xfrm>
            <a:off x="7543800" y="2762250"/>
            <a:ext cx="631825" cy="457200"/>
          </a:xfrm>
          <a:prstGeom prst="rect">
            <a:avLst/>
          </a:prstGeom>
          <a:noFill/>
          <a:ln w="9525">
            <a:noFill/>
          </a:ln>
        </p:spPr>
        <p:txBody>
          <a:bodyPr wrap="none">
            <a:spAutoFit/>
          </a:bodyPr>
          <a:p>
            <a:pPr eaLnBrk="1" fontAlgn="ctr" hangingPunct="1"/>
            <a:r>
              <a:rPr lang="en-US" altLang="zh-CN" sz="2400" dirty="0">
                <a:solidFill>
                  <a:srgbClr val="000000"/>
                </a:solidFill>
                <a:latin typeface="Tahoma" panose="020B0604030504040204" pitchFamily="34" charset="0"/>
                <a:ea typeface="宋体" panose="02010600030101010101" pitchFamily="2" charset="-122"/>
              </a:rPr>
              <a:t>2S</a:t>
            </a:r>
            <a:r>
              <a:rPr lang="en-US" altLang="zh-CN" sz="2400" baseline="-25000" dirty="0">
                <a:solidFill>
                  <a:srgbClr val="000000"/>
                </a:solidFill>
                <a:latin typeface="Tahoma" panose="020B0604030504040204" pitchFamily="34" charset="0"/>
                <a:ea typeface="宋体" panose="02010600030101010101" pitchFamily="2" charset="-122"/>
              </a:rPr>
              <a:t>1</a:t>
            </a:r>
            <a:endParaRPr lang="en-US" altLang="zh-CN" sz="2400" baseline="-25000" dirty="0">
              <a:solidFill>
                <a:srgbClr val="000000"/>
              </a:solidFill>
              <a:latin typeface="Tahoma" panose="020B0604030504040204" pitchFamily="34" charset="0"/>
              <a:ea typeface="宋体" panose="02010600030101010101" pitchFamily="2" charset="-122"/>
            </a:endParaRPr>
          </a:p>
        </p:txBody>
      </p:sp>
      <p:sp>
        <p:nvSpPr>
          <p:cNvPr id="193548" name="Text Box 12"/>
          <p:cNvSpPr txBox="1"/>
          <p:nvPr/>
        </p:nvSpPr>
        <p:spPr>
          <a:xfrm>
            <a:off x="685800" y="2533650"/>
            <a:ext cx="3810000" cy="3632200"/>
          </a:xfrm>
          <a:prstGeom prst="rect">
            <a:avLst/>
          </a:prstGeom>
          <a:noFill/>
          <a:ln w="9525">
            <a:noFill/>
          </a:ln>
        </p:spPr>
        <p:txBody>
          <a:bodyPr>
            <a:spAutoFit/>
          </a:bodyPr>
          <a:p>
            <a:pPr eaLnBrk="1" fontAlgn="ctr" hangingPunct="1">
              <a:spcBef>
                <a:spcPct val="50000"/>
              </a:spcBef>
            </a:pPr>
            <a:r>
              <a:rPr lang="en-US" altLang="zh-CN" sz="2000" dirty="0">
                <a:solidFill>
                  <a:srgbClr val="000000"/>
                </a:solidFill>
                <a:latin typeface="Arial" panose="020B0604020202020204" pitchFamily="34" charset="0"/>
                <a:ea typeface="楷体_GB2312" pitchFamily="49" charset="-122"/>
              </a:rPr>
              <a:t>S</a:t>
            </a:r>
            <a:r>
              <a:rPr lang="en-US" altLang="zh-CN" sz="2000" baseline="-25000" dirty="0">
                <a:solidFill>
                  <a:srgbClr val="000000"/>
                </a:solidFill>
                <a:latin typeface="Arial" panose="020B0604020202020204" pitchFamily="34" charset="0"/>
                <a:ea typeface="楷体_GB2312" pitchFamily="49" charset="-122"/>
              </a:rPr>
              <a:t>1</a:t>
            </a:r>
            <a:r>
              <a:rPr lang="zh-CN" altLang="en-US" sz="2000" dirty="0">
                <a:solidFill>
                  <a:srgbClr val="000000"/>
                </a:solidFill>
                <a:latin typeface="Arial" panose="020B0604020202020204" pitchFamily="34" charset="0"/>
                <a:ea typeface="楷体_GB2312" pitchFamily="49" charset="-122"/>
              </a:rPr>
              <a:t>：某道程序的主存容量</a:t>
            </a:r>
            <a:endParaRPr lang="zh-CN" altLang="en-US" sz="2000" dirty="0">
              <a:solidFill>
                <a:srgbClr val="000000"/>
              </a:solidFill>
              <a:latin typeface="Arial" panose="020B0604020202020204" pitchFamily="34" charset="0"/>
              <a:ea typeface="楷体_GB2312" pitchFamily="49" charset="-122"/>
            </a:endParaRPr>
          </a:p>
          <a:p>
            <a:pPr eaLnBrk="1" fontAlgn="ctr" hangingPunct="1">
              <a:spcBef>
                <a:spcPct val="50000"/>
              </a:spcBef>
            </a:pPr>
            <a:r>
              <a:rPr lang="en-US" altLang="zh-CN" sz="2000" dirty="0">
                <a:solidFill>
                  <a:srgbClr val="000000"/>
                </a:solidFill>
                <a:latin typeface="Arial" panose="020B0604020202020204" pitchFamily="34" charset="0"/>
                <a:ea typeface="楷体_GB2312" pitchFamily="49" charset="-122"/>
              </a:rPr>
              <a:t>S</a:t>
            </a:r>
            <a:r>
              <a:rPr lang="en-US" altLang="zh-CN" sz="2000" baseline="-25000" dirty="0">
                <a:solidFill>
                  <a:srgbClr val="000000"/>
                </a:solidFill>
                <a:latin typeface="Arial" panose="020B0604020202020204" pitchFamily="34" charset="0"/>
                <a:ea typeface="楷体_GB2312" pitchFamily="49" charset="-122"/>
              </a:rPr>
              <a:t>p</a:t>
            </a:r>
            <a:r>
              <a:rPr lang="zh-CN" altLang="en-US" sz="2000" dirty="0">
                <a:solidFill>
                  <a:srgbClr val="000000"/>
                </a:solidFill>
                <a:latin typeface="Arial" panose="020B0604020202020204" pitchFamily="34" charset="0"/>
                <a:ea typeface="楷体_GB2312" pitchFamily="49" charset="-122"/>
              </a:rPr>
              <a:t>：页面大小</a:t>
            </a:r>
            <a:endParaRPr lang="zh-CN" altLang="en-US" sz="2000" dirty="0">
              <a:solidFill>
                <a:srgbClr val="000000"/>
              </a:solidFill>
              <a:latin typeface="Arial" panose="020B0604020202020204" pitchFamily="34" charset="0"/>
              <a:ea typeface="楷体_GB2312" pitchFamily="49" charset="-122"/>
            </a:endParaRPr>
          </a:p>
          <a:p>
            <a:pPr eaLnBrk="1" fontAlgn="ctr" hangingPunct="1">
              <a:spcBef>
                <a:spcPct val="50000"/>
              </a:spcBef>
            </a:pPr>
            <a:r>
              <a:rPr lang="en-US" altLang="zh-CN" sz="2000" dirty="0">
                <a:solidFill>
                  <a:srgbClr val="000000"/>
                </a:solidFill>
                <a:latin typeface="Arial" panose="020B0604020202020204" pitchFamily="34" charset="0"/>
                <a:ea typeface="楷体_GB2312" pitchFamily="49" charset="-122"/>
              </a:rPr>
              <a:t>S</a:t>
            </a:r>
            <a:r>
              <a:rPr lang="en-US" altLang="zh-CN" sz="2000" baseline="-25000" dirty="0">
                <a:solidFill>
                  <a:srgbClr val="000000"/>
                </a:solidFill>
                <a:latin typeface="Arial" panose="020B0604020202020204" pitchFamily="34" charset="0"/>
                <a:ea typeface="楷体_GB2312" pitchFamily="49" charset="-122"/>
              </a:rPr>
              <a:t>1</a:t>
            </a:r>
            <a:r>
              <a:rPr lang="zh-CN" altLang="en-US" sz="2000" dirty="0">
                <a:solidFill>
                  <a:srgbClr val="000000"/>
                </a:solidFill>
                <a:latin typeface="Arial" panose="020B0604020202020204" pitchFamily="34" charset="0"/>
                <a:ea typeface="楷体_GB2312" pitchFamily="49" charset="-122"/>
              </a:rPr>
              <a:t>一定时：</a:t>
            </a:r>
            <a:endParaRPr lang="zh-CN" altLang="en-US" sz="2000" dirty="0">
              <a:solidFill>
                <a:srgbClr val="000000"/>
              </a:solidFill>
              <a:latin typeface="Arial" panose="020B0604020202020204" pitchFamily="34" charset="0"/>
              <a:ea typeface="楷体_GB2312" pitchFamily="49" charset="-122"/>
            </a:endParaRPr>
          </a:p>
          <a:p>
            <a:pPr eaLnBrk="1" fontAlgn="ctr" hangingPunct="1">
              <a:spcBef>
                <a:spcPct val="50000"/>
              </a:spcBef>
            </a:pPr>
            <a:r>
              <a:rPr lang="en-US" altLang="zh-CN" sz="2000" dirty="0">
                <a:solidFill>
                  <a:srgbClr val="000000"/>
                </a:solidFill>
                <a:latin typeface="Arial" panose="020B0604020202020204" pitchFamily="34" charset="0"/>
                <a:ea typeface="楷体_GB2312" pitchFamily="49" charset="-122"/>
              </a:rPr>
              <a:t>S</a:t>
            </a:r>
            <a:r>
              <a:rPr lang="en-US" altLang="zh-CN" sz="2000" baseline="-25000" dirty="0">
                <a:solidFill>
                  <a:srgbClr val="000000"/>
                </a:solidFill>
                <a:latin typeface="Arial" panose="020B0604020202020204" pitchFamily="34" charset="0"/>
                <a:ea typeface="楷体_GB2312" pitchFamily="49" charset="-122"/>
              </a:rPr>
              <a:t>p</a:t>
            </a:r>
            <a:r>
              <a:rPr lang="zh-CN" altLang="en-US" sz="2000" dirty="0">
                <a:solidFill>
                  <a:srgbClr val="000000"/>
                </a:solidFill>
                <a:latin typeface="Arial" panose="020B0604020202020204" pitchFamily="34" charset="0"/>
                <a:ea typeface="楷体_GB2312" pitchFamily="49" charset="-122"/>
              </a:rPr>
              <a:t>由小增大，</a:t>
            </a:r>
            <a:r>
              <a:rPr lang="en-US" altLang="zh-CN" sz="2000" dirty="0">
                <a:solidFill>
                  <a:srgbClr val="000000"/>
                </a:solidFill>
                <a:latin typeface="Arial" panose="020B0604020202020204" pitchFamily="34" charset="0"/>
                <a:ea typeface="楷体_GB2312" pitchFamily="49" charset="-122"/>
              </a:rPr>
              <a:t>H</a:t>
            </a:r>
            <a:r>
              <a:rPr lang="zh-CN" altLang="en-US" sz="2000" dirty="0">
                <a:solidFill>
                  <a:srgbClr val="000000"/>
                </a:solidFill>
                <a:latin typeface="Arial" panose="020B0604020202020204" pitchFamily="34" charset="0"/>
                <a:ea typeface="楷体_GB2312" pitchFamily="49" charset="-122"/>
              </a:rPr>
              <a:t>逐渐增大</a:t>
            </a:r>
            <a:endParaRPr lang="zh-CN" altLang="en-US" sz="2000" dirty="0">
              <a:solidFill>
                <a:srgbClr val="000000"/>
              </a:solidFill>
              <a:latin typeface="Arial" panose="020B0604020202020204" pitchFamily="34" charset="0"/>
              <a:ea typeface="楷体_GB2312" pitchFamily="49" charset="-122"/>
            </a:endParaRPr>
          </a:p>
          <a:p>
            <a:pPr eaLnBrk="1" fontAlgn="ctr" hangingPunct="1">
              <a:spcBef>
                <a:spcPct val="50000"/>
              </a:spcBef>
            </a:pPr>
            <a:r>
              <a:rPr lang="zh-CN" altLang="en-US" sz="2000" dirty="0">
                <a:solidFill>
                  <a:srgbClr val="000000"/>
                </a:solidFill>
                <a:latin typeface="Arial" panose="020B0604020202020204" pitchFamily="34" charset="0"/>
                <a:ea typeface="楷体_GB2312" pitchFamily="49" charset="-122"/>
              </a:rPr>
              <a:t>    增达到最大值，下降。</a:t>
            </a:r>
            <a:endParaRPr lang="zh-CN" altLang="en-US" sz="2000" dirty="0">
              <a:solidFill>
                <a:srgbClr val="000000"/>
              </a:solidFill>
              <a:latin typeface="Arial" panose="020B0604020202020204" pitchFamily="34" charset="0"/>
              <a:ea typeface="楷体_GB2312" pitchFamily="49" charset="-122"/>
            </a:endParaRPr>
          </a:p>
          <a:p>
            <a:pPr eaLnBrk="1" fontAlgn="ctr" hangingPunct="1">
              <a:spcBef>
                <a:spcPct val="50000"/>
              </a:spcBef>
            </a:pPr>
            <a:r>
              <a:rPr lang="zh-CN" altLang="en-US" sz="2000" dirty="0">
                <a:solidFill>
                  <a:srgbClr val="000000"/>
                </a:solidFill>
                <a:latin typeface="Arial" panose="020B0604020202020204" pitchFamily="34" charset="0"/>
                <a:ea typeface="楷体_GB2312" pitchFamily="49" charset="-122"/>
              </a:rPr>
              <a:t>增大</a:t>
            </a:r>
            <a:r>
              <a:rPr lang="en-US" altLang="zh-CN" sz="2000" dirty="0">
                <a:solidFill>
                  <a:srgbClr val="000000"/>
                </a:solidFill>
                <a:latin typeface="Arial" panose="020B0604020202020204" pitchFamily="34" charset="0"/>
                <a:ea typeface="楷体_GB2312" pitchFamily="49" charset="-122"/>
              </a:rPr>
              <a:t>S</a:t>
            </a:r>
            <a:r>
              <a:rPr lang="en-US" altLang="zh-CN" sz="2000" baseline="-25000" dirty="0">
                <a:solidFill>
                  <a:srgbClr val="000000"/>
                </a:solidFill>
                <a:latin typeface="Arial" panose="020B0604020202020204" pitchFamily="34" charset="0"/>
                <a:ea typeface="楷体_GB2312" pitchFamily="49" charset="-122"/>
              </a:rPr>
              <a:t>1</a:t>
            </a:r>
            <a:r>
              <a:rPr lang="zh-CN" altLang="en-US" sz="2000" baseline="-25000" dirty="0">
                <a:solidFill>
                  <a:srgbClr val="000000"/>
                </a:solidFill>
                <a:latin typeface="Arial" panose="020B0604020202020204" pitchFamily="34" charset="0"/>
                <a:ea typeface="楷体_GB2312" pitchFamily="49" charset="-122"/>
              </a:rPr>
              <a:t>，</a:t>
            </a:r>
            <a:r>
              <a:rPr lang="zh-CN" altLang="en-US" sz="2000" dirty="0">
                <a:solidFill>
                  <a:srgbClr val="000000"/>
                </a:solidFill>
                <a:latin typeface="Arial" panose="020B0604020202020204" pitchFamily="34" charset="0"/>
                <a:ea typeface="楷体_GB2312" pitchFamily="49" charset="-122"/>
              </a:rPr>
              <a:t>可普遍提高命中率，达到最高命中率时的页面大小</a:t>
            </a:r>
            <a:r>
              <a:rPr lang="en-US" altLang="zh-CN" sz="2000" dirty="0">
                <a:solidFill>
                  <a:srgbClr val="000000"/>
                </a:solidFill>
                <a:latin typeface="Arial" panose="020B0604020202020204" pitchFamily="34" charset="0"/>
                <a:ea typeface="楷体_GB2312" pitchFamily="49" charset="-122"/>
              </a:rPr>
              <a:t>S</a:t>
            </a:r>
            <a:r>
              <a:rPr lang="en-US" altLang="zh-CN" sz="2000" baseline="-25000" dirty="0">
                <a:solidFill>
                  <a:srgbClr val="000000"/>
                </a:solidFill>
                <a:latin typeface="Arial" panose="020B0604020202020204" pitchFamily="34" charset="0"/>
                <a:ea typeface="楷体_GB2312" pitchFamily="49" charset="-122"/>
              </a:rPr>
              <a:t>p</a:t>
            </a:r>
            <a:r>
              <a:rPr lang="zh-CN" altLang="en-US" sz="2000" dirty="0">
                <a:solidFill>
                  <a:srgbClr val="000000"/>
                </a:solidFill>
                <a:latin typeface="Arial" panose="020B0604020202020204" pitchFamily="34" charset="0"/>
                <a:ea typeface="楷体_GB2312" pitchFamily="49" charset="-122"/>
              </a:rPr>
              <a:t>也可以增大一些</a:t>
            </a:r>
            <a:r>
              <a:rPr lang="zh-CN" altLang="en-US" sz="2000" baseline="-25000" dirty="0">
                <a:solidFill>
                  <a:srgbClr val="000000"/>
                </a:solidFill>
                <a:latin typeface="Arial" panose="020B0604020202020204" pitchFamily="34" charset="0"/>
                <a:ea typeface="楷体_GB2312" pitchFamily="49" charset="-122"/>
              </a:rPr>
              <a:t>。</a:t>
            </a:r>
            <a:endParaRPr lang="zh-CN" altLang="en-US" sz="2000" baseline="-25000" dirty="0">
              <a:solidFill>
                <a:srgbClr val="000000"/>
              </a:solidFill>
              <a:latin typeface="Arial" panose="020B0604020202020204" pitchFamily="34" charset="0"/>
              <a:ea typeface="楷体_GB2312" pitchFamily="49" charset="-122"/>
            </a:endParaRPr>
          </a:p>
          <a:p>
            <a:pPr eaLnBrk="1" fontAlgn="ctr" hangingPunct="1">
              <a:spcBef>
                <a:spcPct val="50000"/>
              </a:spcBef>
            </a:pPr>
            <a:endParaRPr lang="zh-CN" altLang="en-US" sz="2000" baseline="-25000" dirty="0">
              <a:solidFill>
                <a:srgbClr val="000000"/>
              </a:solidFill>
              <a:latin typeface="Arial" panose="020B0604020202020204" pitchFamily="34" charset="0"/>
              <a:ea typeface="楷体_GB2312"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title"/>
          </p:nvPr>
        </p:nvSpPr>
        <p:spPr>
          <a:xfrm>
            <a:off x="261938" y="127000"/>
            <a:ext cx="8620125" cy="609600"/>
          </a:xfrm>
          <a:ln/>
        </p:spPr>
        <p:txBody>
          <a:bodyPr vert="horz" wrap="square" lIns="91440" tIns="45720" rIns="91440" bIns="45720" anchor="ctr" anchorCtr="0"/>
          <a:p>
            <a:pPr eaLnBrk="1" hangingPunct="1"/>
            <a:r>
              <a:rPr lang="zh-CN" altLang="en-US" sz="3200" dirty="0">
                <a:latin typeface="Times New Roman" panose="02020603050405020304" pitchFamily="18" charset="0"/>
              </a:rPr>
              <a:t>“</a:t>
            </a:r>
            <a:r>
              <a:rPr lang="en-US" altLang="zh-CN" sz="3200" dirty="0">
                <a:latin typeface="Times New Roman" panose="02020603050405020304" pitchFamily="18" charset="0"/>
              </a:rPr>
              <a:t>Cache</a:t>
            </a:r>
            <a:r>
              <a:rPr lang="zh-CN" altLang="en-US" sz="3200" dirty="0">
                <a:latin typeface="Times New Roman" panose="02020603050405020304" pitchFamily="18" charset="0"/>
              </a:rPr>
              <a:t>－主存”与“主存－辅存”层次的区别</a:t>
            </a:r>
            <a:endParaRPr lang="zh-CN" altLang="en-US" sz="3200" dirty="0">
              <a:latin typeface="Times New Roman" panose="02020603050405020304" pitchFamily="18" charset="0"/>
              <a:ea typeface="Times New Roman" panose="02020603050405020304" pitchFamily="18" charset="0"/>
            </a:endParaRPr>
          </a:p>
        </p:txBody>
      </p:sp>
      <p:grpSp>
        <p:nvGrpSpPr>
          <p:cNvPr id="33795" name="Group 3"/>
          <p:cNvGrpSpPr/>
          <p:nvPr/>
        </p:nvGrpSpPr>
        <p:grpSpPr>
          <a:xfrm>
            <a:off x="704850" y="1498600"/>
            <a:ext cx="7905750" cy="4419600"/>
            <a:chOff x="384" y="1200"/>
            <a:chExt cx="4980" cy="2784"/>
          </a:xfrm>
        </p:grpSpPr>
        <p:sp>
          <p:nvSpPr>
            <p:cNvPr id="33796" name="Rectangle 4"/>
            <p:cNvSpPr/>
            <p:nvPr/>
          </p:nvSpPr>
          <p:spPr>
            <a:xfrm>
              <a:off x="420" y="1680"/>
              <a:ext cx="4752" cy="2304"/>
            </a:xfrm>
            <a:prstGeom prst="rect">
              <a:avLst/>
            </a:prstGeom>
            <a:solidFill>
              <a:schemeClr val="bg1"/>
            </a:solidFill>
            <a:ln w="9525">
              <a:noFill/>
            </a:ln>
          </p:spPr>
          <p:txBody>
            <a:bodyPr wrap="none" anchor="ctr" anchorCtr="0"/>
            <a:p>
              <a:pPr algn="ctr" eaLnBrk="1" hangingPunct="1"/>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33797" name="Rectangle 5"/>
            <p:cNvSpPr/>
            <p:nvPr/>
          </p:nvSpPr>
          <p:spPr>
            <a:xfrm>
              <a:off x="408" y="1680"/>
              <a:ext cx="1356" cy="2304"/>
            </a:xfrm>
            <a:prstGeom prst="rect">
              <a:avLst/>
            </a:prstGeom>
            <a:solidFill>
              <a:srgbClr val="FEF3C2"/>
            </a:solidFill>
            <a:ln w="9525" cap="flat" cmpd="sng">
              <a:solidFill>
                <a:schemeClr val="tx1"/>
              </a:solidFill>
              <a:prstDash val="solid"/>
              <a:miter/>
              <a:headEnd type="none" w="med" len="med"/>
              <a:tailEnd type="none" w="med" len="med"/>
            </a:ln>
          </p:spPr>
          <p:txBody>
            <a:bodyPr wrap="none" anchor="ctr" anchorCtr="0"/>
            <a:p>
              <a:pPr algn="ctr" eaLnBrk="1" hangingPunct="1"/>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33798" name="Rectangle 6"/>
            <p:cNvSpPr/>
            <p:nvPr/>
          </p:nvSpPr>
          <p:spPr>
            <a:xfrm>
              <a:off x="420" y="1200"/>
              <a:ext cx="4752" cy="480"/>
            </a:xfrm>
            <a:prstGeom prst="rect">
              <a:avLst/>
            </a:prstGeom>
            <a:solidFill>
              <a:srgbClr val="FEF3C2"/>
            </a:solidFill>
            <a:ln w="9525">
              <a:noFill/>
            </a:ln>
          </p:spPr>
          <p:txBody>
            <a:bodyPr wrap="none" anchor="ctr" anchorCtr="0"/>
            <a:p>
              <a:pPr algn="ctr" eaLnBrk="1" hangingPunct="1"/>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33799" name="Line 7"/>
            <p:cNvSpPr/>
            <p:nvPr/>
          </p:nvSpPr>
          <p:spPr>
            <a:xfrm>
              <a:off x="420" y="1200"/>
              <a:ext cx="4752" cy="0"/>
            </a:xfrm>
            <a:prstGeom prst="line">
              <a:avLst/>
            </a:prstGeom>
            <a:ln w="9525" cap="flat" cmpd="sng">
              <a:solidFill>
                <a:schemeClr val="tx1"/>
              </a:solidFill>
              <a:prstDash val="solid"/>
              <a:headEnd type="none" w="med" len="med"/>
              <a:tailEnd type="none" w="med" len="med"/>
            </a:ln>
          </p:spPr>
        </p:sp>
        <p:sp>
          <p:nvSpPr>
            <p:cNvPr id="33800" name="Line 8"/>
            <p:cNvSpPr/>
            <p:nvPr/>
          </p:nvSpPr>
          <p:spPr>
            <a:xfrm>
              <a:off x="420" y="1680"/>
              <a:ext cx="4752" cy="0"/>
            </a:xfrm>
            <a:prstGeom prst="line">
              <a:avLst/>
            </a:prstGeom>
            <a:ln w="19050" cap="flat" cmpd="sng">
              <a:solidFill>
                <a:schemeClr val="tx1"/>
              </a:solidFill>
              <a:prstDash val="solid"/>
              <a:headEnd type="none" w="med" len="med"/>
              <a:tailEnd type="none" w="med" len="med"/>
            </a:ln>
          </p:spPr>
        </p:sp>
        <p:sp>
          <p:nvSpPr>
            <p:cNvPr id="33801" name="Line 9"/>
            <p:cNvSpPr/>
            <p:nvPr/>
          </p:nvSpPr>
          <p:spPr>
            <a:xfrm>
              <a:off x="420" y="2016"/>
              <a:ext cx="4752" cy="0"/>
            </a:xfrm>
            <a:prstGeom prst="line">
              <a:avLst/>
            </a:prstGeom>
            <a:ln w="9525" cap="flat" cmpd="sng">
              <a:solidFill>
                <a:schemeClr val="tx1"/>
              </a:solidFill>
              <a:prstDash val="solid"/>
              <a:headEnd type="none" w="med" len="med"/>
              <a:tailEnd type="none" w="med" len="med"/>
            </a:ln>
          </p:spPr>
        </p:sp>
        <p:sp>
          <p:nvSpPr>
            <p:cNvPr id="33802" name="Line 10"/>
            <p:cNvSpPr/>
            <p:nvPr/>
          </p:nvSpPr>
          <p:spPr>
            <a:xfrm>
              <a:off x="420" y="2352"/>
              <a:ext cx="4752" cy="0"/>
            </a:xfrm>
            <a:prstGeom prst="line">
              <a:avLst/>
            </a:prstGeom>
            <a:ln w="9525" cap="flat" cmpd="sng">
              <a:solidFill>
                <a:schemeClr val="tx1"/>
              </a:solidFill>
              <a:prstDash val="solid"/>
              <a:headEnd type="none" w="med" len="med"/>
              <a:tailEnd type="none" w="med" len="med"/>
            </a:ln>
          </p:spPr>
        </p:sp>
        <p:sp>
          <p:nvSpPr>
            <p:cNvPr id="33803" name="Line 11"/>
            <p:cNvSpPr/>
            <p:nvPr/>
          </p:nvSpPr>
          <p:spPr>
            <a:xfrm>
              <a:off x="420" y="2928"/>
              <a:ext cx="4752" cy="0"/>
            </a:xfrm>
            <a:prstGeom prst="line">
              <a:avLst/>
            </a:prstGeom>
            <a:ln w="9525" cap="flat" cmpd="sng">
              <a:solidFill>
                <a:schemeClr val="tx1"/>
              </a:solidFill>
              <a:prstDash val="solid"/>
              <a:headEnd type="none" w="med" len="med"/>
              <a:tailEnd type="none" w="med" len="med"/>
            </a:ln>
          </p:spPr>
        </p:sp>
        <p:sp>
          <p:nvSpPr>
            <p:cNvPr id="33804" name="Line 12"/>
            <p:cNvSpPr/>
            <p:nvPr/>
          </p:nvSpPr>
          <p:spPr>
            <a:xfrm>
              <a:off x="420" y="3264"/>
              <a:ext cx="4752" cy="0"/>
            </a:xfrm>
            <a:prstGeom prst="line">
              <a:avLst/>
            </a:prstGeom>
            <a:ln w="9525" cap="flat" cmpd="sng">
              <a:solidFill>
                <a:schemeClr val="tx1"/>
              </a:solidFill>
              <a:prstDash val="solid"/>
              <a:headEnd type="none" w="med" len="med"/>
              <a:tailEnd type="none" w="med" len="med"/>
            </a:ln>
          </p:spPr>
        </p:sp>
        <p:sp>
          <p:nvSpPr>
            <p:cNvPr id="33805" name="Line 13"/>
            <p:cNvSpPr/>
            <p:nvPr/>
          </p:nvSpPr>
          <p:spPr>
            <a:xfrm>
              <a:off x="420" y="3672"/>
              <a:ext cx="4752" cy="0"/>
            </a:xfrm>
            <a:prstGeom prst="line">
              <a:avLst/>
            </a:prstGeom>
            <a:ln w="9525" cap="flat" cmpd="sng">
              <a:solidFill>
                <a:schemeClr val="tx1"/>
              </a:solidFill>
              <a:prstDash val="solid"/>
              <a:headEnd type="none" w="med" len="med"/>
              <a:tailEnd type="none" w="med" len="med"/>
            </a:ln>
          </p:spPr>
        </p:sp>
        <p:sp>
          <p:nvSpPr>
            <p:cNvPr id="33806" name="Line 14"/>
            <p:cNvSpPr/>
            <p:nvPr/>
          </p:nvSpPr>
          <p:spPr>
            <a:xfrm>
              <a:off x="420" y="3984"/>
              <a:ext cx="4752" cy="0"/>
            </a:xfrm>
            <a:prstGeom prst="line">
              <a:avLst/>
            </a:prstGeom>
            <a:ln w="9525" cap="flat" cmpd="sng">
              <a:solidFill>
                <a:schemeClr val="tx1"/>
              </a:solidFill>
              <a:prstDash val="solid"/>
              <a:headEnd type="none" w="med" len="med"/>
              <a:tailEnd type="none" w="med" len="med"/>
            </a:ln>
          </p:spPr>
        </p:sp>
        <p:sp>
          <p:nvSpPr>
            <p:cNvPr id="33807" name="Text Box 15"/>
            <p:cNvSpPr txBox="1"/>
            <p:nvPr/>
          </p:nvSpPr>
          <p:spPr>
            <a:xfrm>
              <a:off x="1044" y="1209"/>
              <a:ext cx="744"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宋体" panose="02010600030101010101" pitchFamily="2" charset="-122"/>
                </a:rPr>
                <a:t>存储层次</a:t>
              </a:r>
              <a:endParaRPr lang="zh-CN" altLang="en-US" sz="1800" b="1" dirty="0">
                <a:solidFill>
                  <a:srgbClr val="000000"/>
                </a:solidFill>
                <a:latin typeface="Times New Roman" panose="02020603050405020304" pitchFamily="18" charset="0"/>
                <a:ea typeface="宋体" panose="02010600030101010101" pitchFamily="2" charset="-122"/>
              </a:endParaRPr>
            </a:p>
          </p:txBody>
        </p:sp>
        <p:sp>
          <p:nvSpPr>
            <p:cNvPr id="33808" name="Text Box 16"/>
            <p:cNvSpPr txBox="1"/>
            <p:nvPr/>
          </p:nvSpPr>
          <p:spPr>
            <a:xfrm>
              <a:off x="480" y="3264"/>
              <a:ext cx="1200" cy="404"/>
            </a:xfrm>
            <a:prstGeom prst="rect">
              <a:avLst/>
            </a:prstGeom>
            <a:noFill/>
            <a:ln w="9525">
              <a:noFill/>
            </a:ln>
          </p:spPr>
          <p:txBody>
            <a:bodyPr>
              <a:spAutoFit/>
            </a:bodyPr>
            <a:p>
              <a:pPr eaLnBrk="1" hangingPunct="1">
                <a:spcBef>
                  <a:spcPct val="50000"/>
                </a:spcBef>
              </a:pPr>
              <a:r>
                <a:rPr lang="en-US" altLang="zh-CN" sz="1800" b="1" dirty="0">
                  <a:solidFill>
                    <a:srgbClr val="000000"/>
                  </a:solidFill>
                  <a:latin typeface="Times New Roman" panose="02020603050405020304" pitchFamily="18" charset="0"/>
                  <a:ea typeface="宋体" panose="02010600030101010101" pitchFamily="2" charset="-122"/>
                </a:rPr>
                <a:t>CPU</a:t>
              </a:r>
              <a:r>
                <a:rPr lang="zh-CN" altLang="zh-CN" sz="1800" b="1" dirty="0">
                  <a:solidFill>
                    <a:srgbClr val="000000"/>
                  </a:solidFill>
                  <a:latin typeface="Times New Roman" panose="02020603050405020304" pitchFamily="18" charset="0"/>
                  <a:ea typeface="宋体" panose="02010600030101010101" pitchFamily="2" charset="-122"/>
                </a:rPr>
                <a:t>对第二级的</a:t>
              </a:r>
              <a:br>
                <a:rPr lang="zh-CN" altLang="zh-CN" sz="1800" b="1" dirty="0">
                  <a:solidFill>
                    <a:srgbClr val="000000"/>
                  </a:solidFill>
                  <a:latin typeface="Times New Roman" panose="02020603050405020304" pitchFamily="18" charset="0"/>
                  <a:ea typeface="宋体" panose="02010600030101010101" pitchFamily="2" charset="-122"/>
                </a:rPr>
              </a:br>
              <a:r>
                <a:rPr lang="zh-CN" altLang="zh-CN" sz="1800" b="1" dirty="0">
                  <a:solidFill>
                    <a:srgbClr val="000000"/>
                  </a:solidFill>
                  <a:latin typeface="Times New Roman" panose="02020603050405020304" pitchFamily="18" charset="0"/>
                  <a:ea typeface="宋体" panose="02010600030101010101" pitchFamily="2" charset="-122"/>
                </a:rPr>
                <a:t>访问方式</a:t>
              </a:r>
              <a:endParaRPr lang="zh-CN" altLang="en-US" sz="1800" b="1" dirty="0">
                <a:solidFill>
                  <a:srgbClr val="000000"/>
                </a:solidFill>
                <a:latin typeface="Times New Roman" panose="02020603050405020304" pitchFamily="18" charset="0"/>
                <a:ea typeface="宋体" panose="02010600030101010101" pitchFamily="2" charset="-122"/>
              </a:endParaRPr>
            </a:p>
          </p:txBody>
        </p:sp>
        <p:sp>
          <p:nvSpPr>
            <p:cNvPr id="33809" name="Line 17"/>
            <p:cNvSpPr/>
            <p:nvPr/>
          </p:nvSpPr>
          <p:spPr>
            <a:xfrm>
              <a:off x="1764" y="1200"/>
              <a:ext cx="0" cy="2784"/>
            </a:xfrm>
            <a:prstGeom prst="line">
              <a:avLst/>
            </a:prstGeom>
            <a:ln w="19050" cap="flat" cmpd="sng">
              <a:solidFill>
                <a:schemeClr val="tx1"/>
              </a:solidFill>
              <a:prstDash val="solid"/>
              <a:headEnd type="none" w="med" len="med"/>
              <a:tailEnd type="none" w="med" len="med"/>
            </a:ln>
          </p:spPr>
        </p:sp>
        <p:sp>
          <p:nvSpPr>
            <p:cNvPr id="33810" name="Text Box 18"/>
            <p:cNvSpPr txBox="1"/>
            <p:nvPr/>
          </p:nvSpPr>
          <p:spPr>
            <a:xfrm>
              <a:off x="408" y="1440"/>
              <a:ext cx="780"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宋体" panose="02010600030101010101" pitchFamily="2" charset="-122"/>
                </a:rPr>
                <a:t>比较项目</a:t>
              </a:r>
              <a:endParaRPr lang="zh-CN" altLang="en-US" sz="1800" b="1" dirty="0">
                <a:solidFill>
                  <a:srgbClr val="000000"/>
                </a:solidFill>
                <a:latin typeface="Times New Roman" panose="02020603050405020304" pitchFamily="18" charset="0"/>
                <a:ea typeface="宋体" panose="02010600030101010101" pitchFamily="2" charset="-122"/>
              </a:endParaRPr>
            </a:p>
          </p:txBody>
        </p:sp>
        <p:sp>
          <p:nvSpPr>
            <p:cNvPr id="33811" name="Line 19"/>
            <p:cNvSpPr/>
            <p:nvPr/>
          </p:nvSpPr>
          <p:spPr>
            <a:xfrm>
              <a:off x="420" y="1200"/>
              <a:ext cx="1344" cy="480"/>
            </a:xfrm>
            <a:prstGeom prst="line">
              <a:avLst/>
            </a:prstGeom>
            <a:ln w="9525" cap="flat" cmpd="sng">
              <a:solidFill>
                <a:schemeClr val="tx1"/>
              </a:solidFill>
              <a:prstDash val="solid"/>
              <a:headEnd type="none" w="med" len="med"/>
              <a:tailEnd type="none" w="med" len="med"/>
            </a:ln>
          </p:spPr>
        </p:sp>
        <p:sp>
          <p:nvSpPr>
            <p:cNvPr id="33812" name="Text Box 20"/>
            <p:cNvSpPr txBox="1"/>
            <p:nvPr/>
          </p:nvSpPr>
          <p:spPr>
            <a:xfrm>
              <a:off x="708" y="1737"/>
              <a:ext cx="1056"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宋体" panose="02010600030101010101" pitchFamily="2" charset="-122"/>
                </a:rPr>
                <a:t>目　　的</a:t>
              </a:r>
              <a:endParaRPr lang="zh-CN" altLang="en-US" sz="1800" b="1" dirty="0">
                <a:solidFill>
                  <a:srgbClr val="000000"/>
                </a:solidFill>
                <a:latin typeface="Times New Roman" panose="02020603050405020304" pitchFamily="18" charset="0"/>
                <a:ea typeface="宋体" panose="02010600030101010101" pitchFamily="2" charset="-122"/>
              </a:endParaRPr>
            </a:p>
          </p:txBody>
        </p:sp>
        <p:sp>
          <p:nvSpPr>
            <p:cNvPr id="33813" name="Text Box 21"/>
            <p:cNvSpPr txBox="1"/>
            <p:nvPr/>
          </p:nvSpPr>
          <p:spPr>
            <a:xfrm>
              <a:off x="564" y="2073"/>
              <a:ext cx="1056"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宋体" panose="02010600030101010101" pitchFamily="2" charset="-122"/>
                </a:rPr>
                <a:t>存储管理实现</a:t>
              </a:r>
              <a:endParaRPr lang="zh-CN" altLang="en-US" sz="1800" b="1" dirty="0">
                <a:solidFill>
                  <a:srgbClr val="000000"/>
                </a:solidFill>
                <a:latin typeface="Times New Roman" panose="02020603050405020304" pitchFamily="18" charset="0"/>
                <a:ea typeface="宋体" panose="02010600030101010101" pitchFamily="2" charset="-122"/>
              </a:endParaRPr>
            </a:p>
          </p:txBody>
        </p:sp>
        <p:sp>
          <p:nvSpPr>
            <p:cNvPr id="33814" name="Text Box 22"/>
            <p:cNvSpPr txBox="1"/>
            <p:nvPr/>
          </p:nvSpPr>
          <p:spPr>
            <a:xfrm>
              <a:off x="468" y="2476"/>
              <a:ext cx="1296" cy="404"/>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宋体" panose="02010600030101010101" pitchFamily="2" charset="-122"/>
                </a:rPr>
                <a:t> 访问速度的比值</a:t>
              </a:r>
              <a:br>
                <a:rPr lang="zh-CN" altLang="en-US" sz="1800" b="1" dirty="0">
                  <a:solidFill>
                    <a:srgbClr val="000000"/>
                  </a:solidFill>
                  <a:latin typeface="Times New Roman" panose="02020603050405020304" pitchFamily="18" charset="0"/>
                  <a:ea typeface="宋体" panose="02010600030101010101" pitchFamily="2" charset="-122"/>
                </a:rPr>
              </a:br>
              <a:r>
                <a:rPr lang="en-US" altLang="zh-CN" sz="1800" b="1" dirty="0">
                  <a:solidFill>
                    <a:srgbClr val="000000"/>
                  </a:solidFill>
                  <a:latin typeface="Times New Roman" panose="02020603050405020304" pitchFamily="18" charset="0"/>
                  <a:ea typeface="宋体" panose="02010600030101010101" pitchFamily="2" charset="-122"/>
                </a:rPr>
                <a:t>(</a:t>
              </a:r>
              <a:r>
                <a:rPr lang="zh-CN" altLang="en-US" sz="1800" b="1" dirty="0">
                  <a:solidFill>
                    <a:srgbClr val="000000"/>
                  </a:solidFill>
                  <a:latin typeface="Times New Roman" panose="02020603050405020304" pitchFamily="18" charset="0"/>
                  <a:ea typeface="宋体" panose="02010600030101010101" pitchFamily="2" charset="-122"/>
                </a:rPr>
                <a:t>第一级和第二级</a:t>
              </a:r>
              <a:r>
                <a:rPr lang="en-US" altLang="zh-CN" sz="1800" b="1" dirty="0">
                  <a:solidFill>
                    <a:srgbClr val="000000"/>
                  </a:solidFill>
                  <a:latin typeface="Times New Roman" panose="02020603050405020304" pitchFamily="18" charset="0"/>
                  <a:ea typeface="宋体" panose="02010600030101010101" pitchFamily="2" charset="-122"/>
                </a:rPr>
                <a:t>)</a:t>
              </a:r>
              <a:endParaRPr lang="en-US" altLang="zh-CN" sz="1800" b="1" dirty="0">
                <a:solidFill>
                  <a:srgbClr val="000000"/>
                </a:solidFill>
                <a:latin typeface="Times New Roman" panose="02020603050405020304" pitchFamily="18" charset="0"/>
                <a:ea typeface="宋体" panose="02010600030101010101" pitchFamily="2" charset="-122"/>
              </a:endParaRPr>
            </a:p>
          </p:txBody>
        </p:sp>
        <p:sp>
          <p:nvSpPr>
            <p:cNvPr id="33815" name="Text Box 23"/>
            <p:cNvSpPr txBox="1"/>
            <p:nvPr/>
          </p:nvSpPr>
          <p:spPr>
            <a:xfrm>
              <a:off x="468" y="2988"/>
              <a:ext cx="1296"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宋体" panose="02010600030101010101" pitchFamily="2" charset="-122"/>
                </a:rPr>
                <a:t>典型的块</a:t>
              </a:r>
              <a:r>
                <a:rPr lang="en-US" altLang="zh-CN" sz="1800" b="1" dirty="0">
                  <a:solidFill>
                    <a:srgbClr val="000000"/>
                  </a:solidFill>
                  <a:latin typeface="Times New Roman" panose="02020603050405020304" pitchFamily="18" charset="0"/>
                  <a:ea typeface="宋体" panose="02010600030101010101" pitchFamily="2" charset="-122"/>
                </a:rPr>
                <a:t>(</a:t>
              </a:r>
              <a:r>
                <a:rPr lang="zh-CN" altLang="en-US" sz="1800" b="1" dirty="0">
                  <a:solidFill>
                    <a:srgbClr val="000000"/>
                  </a:solidFill>
                  <a:latin typeface="Times New Roman" panose="02020603050405020304" pitchFamily="18" charset="0"/>
                  <a:ea typeface="宋体" panose="02010600030101010101" pitchFamily="2" charset="-122"/>
                </a:rPr>
                <a:t>页</a:t>
              </a:r>
              <a:r>
                <a:rPr lang="en-US" altLang="zh-CN" sz="1800" b="1" dirty="0">
                  <a:solidFill>
                    <a:srgbClr val="000000"/>
                  </a:solidFill>
                  <a:latin typeface="Times New Roman" panose="02020603050405020304" pitchFamily="18" charset="0"/>
                  <a:ea typeface="宋体" panose="02010600030101010101" pitchFamily="2" charset="-122"/>
                </a:rPr>
                <a:t>)</a:t>
              </a:r>
              <a:r>
                <a:rPr lang="zh-CN" altLang="en-US" sz="1800" b="1" dirty="0">
                  <a:solidFill>
                    <a:srgbClr val="000000"/>
                  </a:solidFill>
                  <a:latin typeface="Times New Roman" panose="02020603050405020304" pitchFamily="18" charset="0"/>
                  <a:ea typeface="宋体" panose="02010600030101010101" pitchFamily="2" charset="-122"/>
                </a:rPr>
                <a:t>大小</a:t>
              </a:r>
              <a:endParaRPr lang="zh-CN" altLang="en-US" sz="1800" b="1" dirty="0">
                <a:solidFill>
                  <a:srgbClr val="000000"/>
                </a:solidFill>
                <a:latin typeface="Times New Roman" panose="02020603050405020304" pitchFamily="18" charset="0"/>
                <a:ea typeface="宋体" panose="02010600030101010101" pitchFamily="2" charset="-122"/>
              </a:endParaRPr>
            </a:p>
          </p:txBody>
        </p:sp>
        <p:sp>
          <p:nvSpPr>
            <p:cNvPr id="33816" name="Text Box 24"/>
            <p:cNvSpPr txBox="1"/>
            <p:nvPr/>
          </p:nvSpPr>
          <p:spPr>
            <a:xfrm>
              <a:off x="384" y="3720"/>
              <a:ext cx="1440"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宋体" panose="02010600030101010101" pitchFamily="2" charset="-122"/>
                </a:rPr>
                <a:t>失效时</a:t>
              </a:r>
              <a:r>
                <a:rPr lang="en-US" altLang="zh-CN" sz="1800" b="1" dirty="0">
                  <a:solidFill>
                    <a:srgbClr val="000000"/>
                  </a:solidFill>
                  <a:latin typeface="Times New Roman" panose="02020603050405020304" pitchFamily="18" charset="0"/>
                  <a:ea typeface="宋体" panose="02010600030101010101" pitchFamily="2" charset="-122"/>
                </a:rPr>
                <a:t>CPU</a:t>
              </a:r>
              <a:r>
                <a:rPr lang="zh-CN" altLang="en-US" sz="1800" b="1" dirty="0">
                  <a:solidFill>
                    <a:srgbClr val="000000"/>
                  </a:solidFill>
                  <a:latin typeface="Times New Roman" panose="02020603050405020304" pitchFamily="18" charset="0"/>
                  <a:ea typeface="宋体" panose="02010600030101010101" pitchFamily="2" charset="-122"/>
                </a:rPr>
                <a:t>是否切换</a:t>
              </a:r>
              <a:endParaRPr lang="zh-CN" altLang="en-US" sz="1800" b="1" dirty="0">
                <a:solidFill>
                  <a:srgbClr val="000000"/>
                </a:solidFill>
                <a:latin typeface="Times New Roman" panose="02020603050405020304" pitchFamily="18" charset="0"/>
                <a:ea typeface="宋体" panose="02010600030101010101" pitchFamily="2" charset="-122"/>
              </a:endParaRPr>
            </a:p>
          </p:txBody>
        </p:sp>
        <p:sp>
          <p:nvSpPr>
            <p:cNvPr id="33817" name="Text Box 25"/>
            <p:cNvSpPr txBox="1"/>
            <p:nvPr/>
          </p:nvSpPr>
          <p:spPr>
            <a:xfrm>
              <a:off x="1824" y="1344"/>
              <a:ext cx="1668"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宋体" panose="02010600030101010101" pitchFamily="2" charset="-122"/>
                </a:rPr>
                <a:t>“</a:t>
              </a:r>
              <a:r>
                <a:rPr lang="en-US" altLang="zh-CN" sz="1800" b="1" dirty="0">
                  <a:solidFill>
                    <a:srgbClr val="000000"/>
                  </a:solidFill>
                  <a:latin typeface="Times New Roman" panose="02020603050405020304" pitchFamily="18" charset="0"/>
                  <a:ea typeface="宋体" panose="02010600030101010101" pitchFamily="2" charset="-122"/>
                </a:rPr>
                <a:t>Cache </a:t>
              </a:r>
              <a:r>
                <a:rPr lang="zh-CN" altLang="en-US" sz="1800" b="1" dirty="0">
                  <a:solidFill>
                    <a:srgbClr val="000000"/>
                  </a:solidFill>
                  <a:latin typeface="Times New Roman" panose="02020603050405020304" pitchFamily="18" charset="0"/>
                  <a:ea typeface="宋体" panose="02010600030101010101" pitchFamily="2" charset="-122"/>
                </a:rPr>
                <a:t>－主存”层次</a:t>
              </a:r>
              <a:endParaRPr lang="zh-CN" altLang="en-US" sz="1800" b="1" dirty="0">
                <a:solidFill>
                  <a:srgbClr val="000000"/>
                </a:solidFill>
                <a:latin typeface="Times New Roman" panose="02020603050405020304" pitchFamily="18" charset="0"/>
                <a:ea typeface="宋体" panose="02010600030101010101" pitchFamily="2" charset="-122"/>
              </a:endParaRPr>
            </a:p>
          </p:txBody>
        </p:sp>
        <p:sp>
          <p:nvSpPr>
            <p:cNvPr id="33818" name="Text Box 26"/>
            <p:cNvSpPr txBox="1"/>
            <p:nvPr/>
          </p:nvSpPr>
          <p:spPr>
            <a:xfrm>
              <a:off x="3552" y="1329"/>
              <a:ext cx="1440"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宋体" panose="02010600030101010101" pitchFamily="2" charset="-122"/>
                </a:rPr>
                <a:t>“主存－辅存”层次</a:t>
              </a:r>
              <a:endParaRPr lang="zh-CN" altLang="en-US" sz="1800" b="1" dirty="0">
                <a:solidFill>
                  <a:srgbClr val="000000"/>
                </a:solidFill>
                <a:latin typeface="Times New Roman" panose="02020603050405020304" pitchFamily="18" charset="0"/>
                <a:ea typeface="宋体" panose="02010600030101010101" pitchFamily="2" charset="-122"/>
              </a:endParaRPr>
            </a:p>
          </p:txBody>
        </p:sp>
        <p:sp>
          <p:nvSpPr>
            <p:cNvPr id="33819" name="Line 27"/>
            <p:cNvSpPr/>
            <p:nvPr/>
          </p:nvSpPr>
          <p:spPr>
            <a:xfrm>
              <a:off x="3480" y="1200"/>
              <a:ext cx="0" cy="2784"/>
            </a:xfrm>
            <a:prstGeom prst="line">
              <a:avLst/>
            </a:prstGeom>
            <a:ln w="9525" cap="flat" cmpd="sng">
              <a:solidFill>
                <a:schemeClr val="tx1"/>
              </a:solidFill>
              <a:prstDash val="solid"/>
              <a:headEnd type="none" w="med" len="med"/>
              <a:tailEnd type="none" w="med" len="med"/>
            </a:ln>
          </p:spPr>
        </p:sp>
        <p:sp>
          <p:nvSpPr>
            <p:cNvPr id="33820" name="Text Box 28"/>
            <p:cNvSpPr txBox="1"/>
            <p:nvPr/>
          </p:nvSpPr>
          <p:spPr>
            <a:xfrm>
              <a:off x="1776" y="1740"/>
              <a:ext cx="1776"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为了弥补</a:t>
              </a:r>
              <a:r>
                <a:rPr lang="zh-CN" altLang="en-US" sz="1800" b="1" dirty="0">
                  <a:latin typeface="Times New Roman" panose="02020603050405020304" pitchFamily="18" charset="0"/>
                  <a:ea typeface="楷体_GB2312" pitchFamily="49" charset="-122"/>
                </a:rPr>
                <a:t>主存速度</a:t>
              </a:r>
              <a:r>
                <a:rPr lang="zh-CN" altLang="en-US" sz="1800" b="1" dirty="0">
                  <a:solidFill>
                    <a:srgbClr val="000000"/>
                  </a:solidFill>
                  <a:latin typeface="Times New Roman" panose="02020603050405020304" pitchFamily="18" charset="0"/>
                  <a:ea typeface="楷体_GB2312" pitchFamily="49" charset="-122"/>
                </a:rPr>
                <a:t>的不足</a:t>
              </a:r>
              <a:endParaRPr lang="zh-CN" altLang="en-US" sz="1800" dirty="0">
                <a:solidFill>
                  <a:srgbClr val="000000"/>
                </a:solidFill>
                <a:latin typeface="Times New Roman" panose="02020603050405020304" pitchFamily="18" charset="0"/>
                <a:ea typeface="宋体" panose="02010600030101010101" pitchFamily="2" charset="-122"/>
              </a:endParaRPr>
            </a:p>
          </p:txBody>
        </p:sp>
        <p:sp>
          <p:nvSpPr>
            <p:cNvPr id="33821" name="Text Box 29"/>
            <p:cNvSpPr txBox="1"/>
            <p:nvPr/>
          </p:nvSpPr>
          <p:spPr>
            <a:xfrm>
              <a:off x="3480" y="1728"/>
              <a:ext cx="1728"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为了弥补</a:t>
              </a:r>
              <a:r>
                <a:rPr lang="zh-CN" altLang="en-US" sz="1800" b="1" dirty="0">
                  <a:solidFill>
                    <a:srgbClr val="0000CC"/>
                  </a:solidFill>
                  <a:latin typeface="Times New Roman" panose="02020603050405020304" pitchFamily="18" charset="0"/>
                  <a:ea typeface="楷体_GB2312" pitchFamily="49" charset="-122"/>
                </a:rPr>
                <a:t>主存容量</a:t>
              </a:r>
              <a:r>
                <a:rPr lang="zh-CN" altLang="en-US" sz="1800" b="1" dirty="0">
                  <a:solidFill>
                    <a:srgbClr val="000000"/>
                  </a:solidFill>
                  <a:latin typeface="Times New Roman" panose="02020603050405020304" pitchFamily="18" charset="0"/>
                  <a:ea typeface="楷体_GB2312" pitchFamily="49" charset="-122"/>
                </a:rPr>
                <a:t>的不足</a:t>
              </a:r>
              <a:endParaRPr lang="zh-CN" altLang="en-US" sz="1800" b="1" dirty="0">
                <a:solidFill>
                  <a:srgbClr val="000000"/>
                </a:solidFill>
                <a:latin typeface="Times New Roman" panose="02020603050405020304" pitchFamily="18" charset="0"/>
                <a:ea typeface="Times New Roman" panose="02020603050405020304" pitchFamily="18" charset="0"/>
              </a:endParaRPr>
            </a:p>
          </p:txBody>
        </p:sp>
        <p:sp>
          <p:nvSpPr>
            <p:cNvPr id="33822" name="Text Box 30"/>
            <p:cNvSpPr txBox="1"/>
            <p:nvPr/>
          </p:nvSpPr>
          <p:spPr>
            <a:xfrm>
              <a:off x="1896" y="2064"/>
              <a:ext cx="1536"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主要由专用硬件实现</a:t>
              </a:r>
              <a:endParaRPr lang="zh-CN" altLang="en-US" sz="1800" b="1" dirty="0">
                <a:solidFill>
                  <a:srgbClr val="000000"/>
                </a:solidFill>
                <a:latin typeface="Times New Roman" panose="02020603050405020304" pitchFamily="18" charset="0"/>
                <a:ea typeface="Times New Roman" panose="02020603050405020304" pitchFamily="18" charset="0"/>
              </a:endParaRPr>
            </a:p>
          </p:txBody>
        </p:sp>
        <p:sp>
          <p:nvSpPr>
            <p:cNvPr id="33823" name="Text Box 31"/>
            <p:cNvSpPr txBox="1"/>
            <p:nvPr/>
          </p:nvSpPr>
          <p:spPr>
            <a:xfrm>
              <a:off x="2352" y="2532"/>
              <a:ext cx="720"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几比一</a:t>
              </a:r>
              <a:endParaRPr lang="zh-CN" altLang="en-US" sz="1800" b="1" dirty="0">
                <a:solidFill>
                  <a:srgbClr val="000000"/>
                </a:solidFill>
                <a:latin typeface="Times New Roman" panose="02020603050405020304" pitchFamily="18" charset="0"/>
                <a:ea typeface="Times New Roman" panose="02020603050405020304" pitchFamily="18" charset="0"/>
              </a:endParaRPr>
            </a:p>
          </p:txBody>
        </p:sp>
        <p:sp>
          <p:nvSpPr>
            <p:cNvPr id="33824" name="Text Box 32"/>
            <p:cNvSpPr txBox="1"/>
            <p:nvPr/>
          </p:nvSpPr>
          <p:spPr>
            <a:xfrm>
              <a:off x="4020" y="2529"/>
              <a:ext cx="720"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几百比一</a:t>
              </a:r>
              <a:endParaRPr lang="zh-CN" altLang="en-US" sz="1800" b="1" dirty="0">
                <a:solidFill>
                  <a:srgbClr val="000000"/>
                </a:solidFill>
                <a:latin typeface="Times New Roman" panose="02020603050405020304" pitchFamily="18" charset="0"/>
                <a:ea typeface="Times New Roman" panose="02020603050405020304" pitchFamily="18" charset="0"/>
              </a:endParaRPr>
            </a:p>
          </p:txBody>
        </p:sp>
        <p:sp>
          <p:nvSpPr>
            <p:cNvPr id="33825" name="Text Box 33"/>
            <p:cNvSpPr txBox="1"/>
            <p:nvPr/>
          </p:nvSpPr>
          <p:spPr>
            <a:xfrm>
              <a:off x="2244" y="2976"/>
              <a:ext cx="1008"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几十个字节</a:t>
              </a:r>
              <a:endParaRPr lang="zh-CN" altLang="en-US" sz="1800" b="1" dirty="0">
                <a:solidFill>
                  <a:srgbClr val="000000"/>
                </a:solidFill>
                <a:latin typeface="Times New Roman" panose="02020603050405020304" pitchFamily="18" charset="0"/>
                <a:ea typeface="Times New Roman" panose="02020603050405020304" pitchFamily="18" charset="0"/>
              </a:endParaRPr>
            </a:p>
          </p:txBody>
        </p:sp>
        <p:sp>
          <p:nvSpPr>
            <p:cNvPr id="33826" name="Text Box 34"/>
            <p:cNvSpPr txBox="1"/>
            <p:nvPr/>
          </p:nvSpPr>
          <p:spPr>
            <a:xfrm>
              <a:off x="3720" y="2976"/>
              <a:ext cx="1536"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几百到几千个字节</a:t>
              </a:r>
              <a:endParaRPr lang="zh-CN" altLang="en-US" sz="1800" b="1" dirty="0">
                <a:solidFill>
                  <a:srgbClr val="000000"/>
                </a:solidFill>
                <a:latin typeface="Times New Roman" panose="02020603050405020304" pitchFamily="18" charset="0"/>
                <a:ea typeface="Times New Roman" panose="02020603050405020304" pitchFamily="18" charset="0"/>
              </a:endParaRPr>
            </a:p>
          </p:txBody>
        </p:sp>
        <p:sp>
          <p:nvSpPr>
            <p:cNvPr id="33827" name="Text Box 35"/>
            <p:cNvSpPr txBox="1"/>
            <p:nvPr/>
          </p:nvSpPr>
          <p:spPr>
            <a:xfrm>
              <a:off x="2244" y="3348"/>
              <a:ext cx="912"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可直接访问</a:t>
              </a:r>
              <a:endParaRPr lang="zh-CN" altLang="en-US" sz="1800" b="1" dirty="0">
                <a:solidFill>
                  <a:srgbClr val="000000"/>
                </a:solidFill>
                <a:latin typeface="Times New Roman" panose="02020603050405020304" pitchFamily="18" charset="0"/>
                <a:ea typeface="Times New Roman" panose="02020603050405020304" pitchFamily="18" charset="0"/>
              </a:endParaRPr>
            </a:p>
          </p:txBody>
        </p:sp>
        <p:sp>
          <p:nvSpPr>
            <p:cNvPr id="33828" name="Text Box 36"/>
            <p:cNvSpPr txBox="1"/>
            <p:nvPr/>
          </p:nvSpPr>
          <p:spPr>
            <a:xfrm>
              <a:off x="3876" y="3360"/>
              <a:ext cx="1200"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均通过第一级</a:t>
              </a:r>
              <a:endParaRPr lang="zh-CN" altLang="en-US" sz="1800" b="1" dirty="0">
                <a:solidFill>
                  <a:srgbClr val="000000"/>
                </a:solidFill>
                <a:latin typeface="Times New Roman" panose="02020603050405020304" pitchFamily="18" charset="0"/>
                <a:ea typeface="Times New Roman" panose="02020603050405020304" pitchFamily="18" charset="0"/>
              </a:endParaRPr>
            </a:p>
          </p:txBody>
        </p:sp>
        <p:sp>
          <p:nvSpPr>
            <p:cNvPr id="33829" name="Text Box 37"/>
            <p:cNvSpPr txBox="1"/>
            <p:nvPr/>
          </p:nvSpPr>
          <p:spPr>
            <a:xfrm>
              <a:off x="2340" y="3705"/>
              <a:ext cx="816"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不切换</a:t>
              </a:r>
              <a:endParaRPr lang="zh-CN" altLang="en-US" sz="1800" b="1" dirty="0">
                <a:solidFill>
                  <a:srgbClr val="000000"/>
                </a:solidFill>
                <a:latin typeface="Times New Roman" panose="02020603050405020304" pitchFamily="18" charset="0"/>
                <a:ea typeface="Times New Roman" panose="02020603050405020304" pitchFamily="18" charset="0"/>
              </a:endParaRPr>
            </a:p>
          </p:txBody>
        </p:sp>
        <p:sp>
          <p:nvSpPr>
            <p:cNvPr id="33830" name="Text Box 38"/>
            <p:cNvSpPr txBox="1"/>
            <p:nvPr/>
          </p:nvSpPr>
          <p:spPr>
            <a:xfrm>
              <a:off x="3780" y="3708"/>
              <a:ext cx="1536"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切换到其他进程</a:t>
              </a:r>
              <a:endParaRPr lang="zh-CN" altLang="en-US" sz="1800" b="1" dirty="0">
                <a:solidFill>
                  <a:srgbClr val="000000"/>
                </a:solidFill>
                <a:latin typeface="Times New Roman" panose="02020603050405020304" pitchFamily="18" charset="0"/>
                <a:ea typeface="Times New Roman" panose="02020603050405020304" pitchFamily="18" charset="0"/>
              </a:endParaRPr>
            </a:p>
          </p:txBody>
        </p:sp>
        <p:sp>
          <p:nvSpPr>
            <p:cNvPr id="33831" name="Text Box 39"/>
            <p:cNvSpPr txBox="1"/>
            <p:nvPr/>
          </p:nvSpPr>
          <p:spPr>
            <a:xfrm>
              <a:off x="3828" y="2064"/>
              <a:ext cx="1536" cy="231"/>
            </a:xfrm>
            <a:prstGeom prst="rect">
              <a:avLst/>
            </a:prstGeom>
            <a:noFill/>
            <a:ln w="9525">
              <a:noFill/>
            </a:ln>
          </p:spPr>
          <p:txBody>
            <a:bodyPr>
              <a:spAutoFit/>
            </a:bodyPr>
            <a:p>
              <a:pPr eaLnBrk="1" hangingPunct="1">
                <a:spcBef>
                  <a:spcPct val="50000"/>
                </a:spcBef>
              </a:pPr>
              <a:r>
                <a:rPr lang="zh-CN" altLang="en-US" sz="1800" b="1" dirty="0">
                  <a:solidFill>
                    <a:srgbClr val="000000"/>
                  </a:solidFill>
                  <a:latin typeface="Times New Roman" panose="02020603050405020304" pitchFamily="18" charset="0"/>
                  <a:ea typeface="楷体_GB2312" pitchFamily="49" charset="-122"/>
                </a:rPr>
                <a:t>主要由软件实现</a:t>
              </a:r>
              <a:endParaRPr lang="zh-CN" altLang="en-US" sz="1800" b="1" dirty="0">
                <a:solidFill>
                  <a:srgbClr val="000000"/>
                </a:solidFill>
                <a:latin typeface="Times New Roman" panose="02020603050405020304" pitchFamily="18" charset="0"/>
                <a:ea typeface="Times New Roman" panose="02020603050405020304" pitchFamily="18" charset="0"/>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Rectangle 2"/>
          <p:cNvSpPr>
            <a:spLocks noGrp="1"/>
          </p:cNvSpPr>
          <p:nvPr>
            <p:ph type="title"/>
          </p:nvPr>
        </p:nvSpPr>
        <p:spPr>
          <a:ln/>
        </p:spPr>
        <p:txBody>
          <a:bodyPr vert="horz" wrap="square" lIns="91440" tIns="45720" rIns="91440" bIns="45720" anchor="ctr" anchorCtr="0"/>
          <a:p>
            <a:pPr eaLnBrk="1" hangingPunct="1"/>
            <a:r>
              <a:rPr lang="zh-CN" altLang="en-US" dirty="0"/>
              <a:t>主要内容</a:t>
            </a:r>
            <a:endParaRPr lang="zh-CN" altLang="en-US" dirty="0"/>
          </a:p>
        </p:txBody>
      </p:sp>
      <p:sp>
        <p:nvSpPr>
          <p:cNvPr id="195587" name="Rectangle 3"/>
          <p:cNvSpPr>
            <a:spLocks noGrp="1"/>
          </p:cNvSpPr>
          <p:nvPr>
            <p:ph idx="1" hasCustomPrompt="1"/>
          </p:nvPr>
        </p:nvSpPr>
        <p:spPr>
          <a:ln/>
        </p:spPr>
        <p:txBody>
          <a:bodyPr vert="horz" wrap="square" lIns="91440" tIns="45720" rIns="91440" bIns="45720" anchor="t" anchorCtr="0"/>
          <a:p>
            <a:pPr eaLnBrk="1" hangingPunct="1"/>
            <a:r>
              <a:rPr lang="en-US" altLang="zh-CN" sz="3600" dirty="0">
                <a:latin typeface="Times New Roman" panose="02020603050405020304" pitchFamily="18" charset="0"/>
              </a:rPr>
              <a:t>4.1 </a:t>
            </a:r>
            <a:r>
              <a:rPr lang="zh-CN" altLang="en-US" sz="3600" dirty="0">
                <a:latin typeface="Times New Roman" panose="02020603050405020304" pitchFamily="18" charset="0"/>
              </a:rPr>
              <a:t>存储体系的概念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4.2 </a:t>
            </a:r>
            <a:r>
              <a:rPr lang="zh-CN" altLang="en-US" sz="3600" dirty="0">
                <a:latin typeface="Times New Roman" panose="02020603050405020304" pitchFamily="18" charset="0"/>
              </a:rPr>
              <a:t>虚拟存储器 </a:t>
            </a:r>
            <a:endParaRPr lang="zh-CN" altLang="en-US" sz="3600" dirty="0">
              <a:latin typeface="Times New Roman" panose="02020603050405020304" pitchFamily="18" charset="0"/>
            </a:endParaRPr>
          </a:p>
          <a:p>
            <a:pPr eaLnBrk="1" hangingPunct="1"/>
            <a:r>
              <a:rPr lang="en-US" altLang="zh-CN" sz="3600" dirty="0">
                <a:solidFill>
                  <a:srgbClr val="FF0000"/>
                </a:solidFill>
                <a:latin typeface="Times New Roman" panose="02020603050405020304" pitchFamily="18" charset="0"/>
              </a:rPr>
              <a:t>4.3 </a:t>
            </a:r>
            <a:r>
              <a:rPr lang="zh-CN" altLang="en-US" sz="3600" dirty="0">
                <a:solidFill>
                  <a:srgbClr val="FF0000"/>
                </a:solidFill>
                <a:latin typeface="Times New Roman" panose="02020603050405020304" pitchFamily="18" charset="0"/>
              </a:rPr>
              <a:t>高速缓冲存储器</a:t>
            </a:r>
            <a:endParaRPr lang="en-US" altLang="zh-CN" sz="3600" dirty="0">
              <a:solidFill>
                <a:srgbClr val="FF0000"/>
              </a:solidFill>
              <a:latin typeface="Times New Roman" panose="02020603050405020304" pitchFamily="18" charset="0"/>
            </a:endParaRPr>
          </a:p>
          <a:p>
            <a:pPr lvl="1" eaLnBrk="1" hangingPunct="1"/>
            <a:r>
              <a:rPr lang="en-US" altLang="zh-CN" sz="2800" dirty="0">
                <a:solidFill>
                  <a:srgbClr val="FF0000"/>
                </a:solidFill>
                <a:latin typeface="Times New Roman" panose="02020603050405020304" pitchFamily="18" charset="0"/>
              </a:rPr>
              <a:t>4.3.1 </a:t>
            </a:r>
            <a:r>
              <a:rPr lang="zh-CN" altLang="en-US" sz="2800" dirty="0">
                <a:solidFill>
                  <a:srgbClr val="FF0000"/>
                </a:solidFill>
                <a:latin typeface="Times New Roman" panose="02020603050405020304" pitchFamily="18" charset="0"/>
              </a:rPr>
              <a:t>工作原理和基本结构</a:t>
            </a:r>
            <a:endParaRPr lang="en-US" altLang="zh-CN" sz="2800" dirty="0">
              <a:solidFill>
                <a:srgbClr val="FF0000"/>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4.3.2 </a:t>
            </a:r>
            <a:r>
              <a:rPr lang="zh-CN" altLang="en-US" sz="2800" dirty="0">
                <a:solidFill>
                  <a:srgbClr val="0000CC"/>
                </a:solidFill>
                <a:latin typeface="Times New Roman" panose="02020603050405020304" pitchFamily="18" charset="0"/>
              </a:rPr>
              <a:t>地址的映像和变换</a:t>
            </a:r>
            <a:endParaRPr lang="en-US" altLang="zh-CN" sz="2800" dirty="0">
              <a:solidFill>
                <a:srgbClr val="0000CC"/>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4.3.3 Cache</a:t>
            </a:r>
            <a:r>
              <a:rPr lang="zh-CN" altLang="en-US" sz="2800" dirty="0">
                <a:solidFill>
                  <a:srgbClr val="0000CC"/>
                </a:solidFill>
                <a:latin typeface="Times New Roman" panose="02020603050405020304" pitchFamily="18" charset="0"/>
              </a:rPr>
              <a:t>存储器的</a:t>
            </a:r>
            <a:r>
              <a:rPr lang="en-US" altLang="zh-CN" sz="2800" dirty="0">
                <a:solidFill>
                  <a:srgbClr val="0000CC"/>
                </a:solidFill>
                <a:latin typeface="Times New Roman" panose="02020603050405020304" pitchFamily="18" charset="0"/>
              </a:rPr>
              <a:t>LRU</a:t>
            </a:r>
            <a:r>
              <a:rPr lang="zh-CN" altLang="en-US" sz="2800" dirty="0">
                <a:solidFill>
                  <a:srgbClr val="0000CC"/>
                </a:solidFill>
                <a:latin typeface="Times New Roman" panose="02020603050405020304" pitchFamily="18" charset="0"/>
              </a:rPr>
              <a:t>替换算法的硬件实现</a:t>
            </a:r>
            <a:endParaRPr lang="en-US" altLang="zh-CN" sz="2800" dirty="0">
              <a:solidFill>
                <a:srgbClr val="0000CC"/>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4.3.4 Cache</a:t>
            </a:r>
            <a:r>
              <a:rPr lang="zh-CN" altLang="en-US" sz="2800" dirty="0">
                <a:solidFill>
                  <a:srgbClr val="0000CC"/>
                </a:solidFill>
                <a:latin typeface="Times New Roman" panose="02020603050405020304" pitchFamily="18" charset="0"/>
              </a:rPr>
              <a:t>存储器的透明性及性能分析</a:t>
            </a:r>
            <a:endParaRPr lang="zh-CN" altLang="en-US" sz="2800" dirty="0">
              <a:solidFill>
                <a:srgbClr val="0000CC"/>
              </a:solidFill>
              <a:latin typeface="Times New Roman" panose="02020603050405020304" pitchFamily="18" charset="0"/>
            </a:endParaRPr>
          </a:p>
          <a:p>
            <a:pPr eaLnBrk="1" hangingPunct="1"/>
            <a:r>
              <a:rPr lang="en-US" altLang="zh-CN" sz="3600" dirty="0">
                <a:latin typeface="Times New Roman" panose="02020603050405020304" pitchFamily="18" charset="0"/>
              </a:rPr>
              <a:t>4.4 Cache-</a:t>
            </a:r>
            <a:r>
              <a:rPr lang="zh-CN" altLang="en-US" sz="3600" dirty="0">
                <a:latin typeface="Times New Roman" panose="02020603050405020304" pitchFamily="18" charset="0"/>
              </a:rPr>
              <a:t>主存</a:t>
            </a:r>
            <a:r>
              <a:rPr lang="en-US" altLang="zh-CN" sz="3600" dirty="0">
                <a:latin typeface="Times New Roman" panose="02020603050405020304" pitchFamily="18" charset="0"/>
              </a:rPr>
              <a:t>-</a:t>
            </a:r>
            <a:r>
              <a:rPr lang="zh-CN" altLang="en-US" sz="3600" dirty="0">
                <a:latin typeface="Times New Roman" panose="02020603050405020304" pitchFamily="18" charset="0"/>
              </a:rPr>
              <a:t>辅存三级层次</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4.5 </a:t>
            </a:r>
            <a:r>
              <a:rPr lang="zh-CN" altLang="en-US" sz="3600" dirty="0">
                <a:latin typeface="Times New Roman" panose="02020603050405020304" pitchFamily="18" charset="0"/>
              </a:rPr>
              <a:t>主存保护</a:t>
            </a:r>
            <a:endParaRPr lang="zh-CN" altLang="en-US" sz="3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Rectangle 2"/>
          <p:cNvSpPr>
            <a:spLocks noGrp="1"/>
          </p:cNvSpPr>
          <p:nvPr>
            <p:ph type="title"/>
          </p:nvPr>
        </p:nvSpPr>
        <p:spPr>
          <a:xfrm>
            <a:off x="304800" y="174625"/>
            <a:ext cx="7848600" cy="609600"/>
          </a:xfrm>
          <a:ln/>
        </p:spPr>
        <p:txBody>
          <a:bodyPr vert="horz" wrap="square" lIns="91440" tIns="45720" rIns="91440" bIns="45720" anchor="ctr" anchorCtr="0"/>
          <a:p>
            <a:pPr eaLnBrk="1" hangingPunct="1"/>
            <a:r>
              <a:rPr lang="en-US" altLang="zh-CN" sz="3200" dirty="0">
                <a:latin typeface="Times New Roman" panose="02020603050405020304" pitchFamily="18" charset="0"/>
              </a:rPr>
              <a:t>4.3  </a:t>
            </a:r>
            <a:r>
              <a:rPr lang="zh-CN" altLang="en-US" sz="3200" dirty="0">
                <a:latin typeface="Times New Roman" panose="02020603050405020304" pitchFamily="18" charset="0"/>
              </a:rPr>
              <a:t>高速缓冲存储器（</a:t>
            </a:r>
            <a:r>
              <a:rPr lang="en-US" altLang="zh-CN" sz="3200" dirty="0"/>
              <a:t>Cache</a:t>
            </a:r>
            <a:r>
              <a:rPr lang="zh-CN" altLang="en-US" sz="3200" dirty="0">
                <a:latin typeface="Times New Roman" panose="02020603050405020304" pitchFamily="18" charset="0"/>
              </a:rPr>
              <a:t>）</a:t>
            </a:r>
            <a:endParaRPr lang="zh-CN" altLang="en-US" sz="3200" dirty="0">
              <a:latin typeface="Times New Roman" panose="02020603050405020304" pitchFamily="18" charset="0"/>
            </a:endParaRPr>
          </a:p>
        </p:txBody>
      </p:sp>
      <p:sp>
        <p:nvSpPr>
          <p:cNvPr id="961539"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幼圆" panose="02010509060101010101" pitchFamily="49" charset="-122"/>
                <a:ea typeface="+mn-ea"/>
                <a:cs typeface="+mn-cs"/>
              </a:rPr>
              <a:t>从单级存储器到多级存储器</a:t>
            </a:r>
            <a:endParaRPr kumimoji="0" lang="zh-CN" altLang="en-US" sz="2800" b="1" i="0" u="none" strike="noStrike" kern="1200" cap="none" spc="0" normalizeH="0" baseline="0" noProof="0">
              <a:ln>
                <a:noFill/>
              </a:ln>
              <a:solidFill>
                <a:srgbClr val="000000"/>
              </a:solidFill>
              <a:effectLst>
                <a:outerShdw blurRad="38100" dist="38100" dir="2700000" algn="tl">
                  <a:srgbClr val="C0C0C0"/>
                </a:outerShdw>
              </a:effectLst>
              <a:uLnTx/>
              <a:uFillTx/>
              <a:latin typeface="幼圆" panose="02010509060101010101" pitchFamily="49" charset="-122"/>
              <a:ea typeface="+mn-ea"/>
              <a:cs typeface="+mn-cs"/>
            </a:endParaRPr>
          </a:p>
        </p:txBody>
      </p:sp>
      <p:pic>
        <p:nvPicPr>
          <p:cNvPr id="197636" name="Picture 4"/>
          <p:cNvPicPr>
            <a:picLocks noChangeAspect="1"/>
          </p:cNvPicPr>
          <p:nvPr/>
        </p:nvPicPr>
        <p:blipFill>
          <a:blip r:embed="rId1"/>
          <a:stretch>
            <a:fillRect/>
          </a:stretch>
        </p:blipFill>
        <p:spPr>
          <a:xfrm>
            <a:off x="844550" y="1935163"/>
            <a:ext cx="6953250" cy="3824287"/>
          </a:xfrm>
          <a:prstGeom prst="rect">
            <a:avLst/>
          </a:prstGeom>
          <a:noFill/>
          <a:ln w="9525">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Rectangle 2"/>
          <p:cNvSpPr>
            <a:spLocks noGrp="1"/>
          </p:cNvSpPr>
          <p:nvPr>
            <p:ph type="title"/>
          </p:nvPr>
        </p:nvSpPr>
        <p:spPr>
          <a:ln/>
        </p:spPr>
        <p:txBody>
          <a:bodyPr vert="horz" wrap="square" lIns="91440" tIns="45720" rIns="91440" bIns="45720" anchor="ctr" anchorCtr="0"/>
          <a:p>
            <a:pPr eaLnBrk="1" hangingPunct="1"/>
            <a:r>
              <a:rPr lang="en-US" altLang="zh-CN" dirty="0"/>
              <a:t>Cache</a:t>
            </a:r>
            <a:r>
              <a:rPr lang="zh-CN" altLang="en-US" dirty="0"/>
              <a:t>发展史</a:t>
            </a:r>
            <a:endParaRPr lang="zh-CN" altLang="en-US" dirty="0"/>
          </a:p>
        </p:txBody>
      </p:sp>
      <p:sp>
        <p:nvSpPr>
          <p:cNvPr id="198659" name="Rectangle 3"/>
          <p:cNvSpPr>
            <a:spLocks noGrp="1"/>
          </p:cNvSpPr>
          <p:nvPr>
            <p:ph idx="1" hasCustomPrompt="1"/>
          </p:nvPr>
        </p:nvSpPr>
        <p:spPr>
          <a:xfrm>
            <a:off x="469900" y="1022350"/>
            <a:ext cx="8229600" cy="5589588"/>
          </a:xfrm>
          <a:ln/>
        </p:spPr>
        <p:txBody>
          <a:bodyPr vert="horz" wrap="square" lIns="91440" tIns="45720" rIns="91440" bIns="45720" anchor="t" anchorCtr="0"/>
          <a:p>
            <a:pPr algn="just" eaLnBrk="1" hangingPunct="1">
              <a:lnSpc>
                <a:spcPct val="90000"/>
              </a:lnSpc>
            </a:pPr>
            <a:r>
              <a:rPr lang="en-US" altLang="zh-CN" dirty="0">
                <a:latin typeface="Times New Roman" panose="02020603050405020304" pitchFamily="18" charset="0"/>
              </a:rPr>
              <a:t>Cache</a:t>
            </a:r>
            <a:r>
              <a:rPr lang="zh-CN" altLang="en-US" dirty="0">
                <a:latin typeface="Times New Roman" panose="02020603050405020304" pitchFamily="18" charset="0"/>
              </a:rPr>
              <a:t>初次出现</a:t>
            </a:r>
            <a:endParaRPr lang="zh-CN" altLang="en-US" dirty="0">
              <a:latin typeface="Times New Roman" panose="02020603050405020304" pitchFamily="18" charset="0"/>
            </a:endParaRPr>
          </a:p>
          <a:p>
            <a:pPr lvl="1" algn="just" eaLnBrk="1" hangingPunct="1">
              <a:lnSpc>
                <a:spcPct val="90000"/>
              </a:lnSpc>
            </a:pPr>
            <a:r>
              <a:rPr lang="en-US" altLang="zh-CN" dirty="0">
                <a:solidFill>
                  <a:srgbClr val="000000"/>
                </a:solidFill>
                <a:latin typeface="Times New Roman" panose="02020603050405020304" pitchFamily="18" charset="0"/>
                <a:ea typeface="楷体_GB2312" pitchFamily="49" charset="-122"/>
              </a:rPr>
              <a:t>Cache</a:t>
            </a:r>
            <a:r>
              <a:rPr lang="zh-CN" altLang="en-US" dirty="0">
                <a:solidFill>
                  <a:srgbClr val="000000"/>
                </a:solidFill>
                <a:latin typeface="Times New Roman" panose="02020603050405020304" pitchFamily="18" charset="0"/>
                <a:ea typeface="楷体_GB2312" pitchFamily="49" charset="-122"/>
              </a:rPr>
              <a:t>并不是生来就有的，其实在</a:t>
            </a:r>
            <a:r>
              <a:rPr lang="en-US" altLang="zh-CN" dirty="0">
                <a:solidFill>
                  <a:srgbClr val="000000"/>
                </a:solidFill>
                <a:latin typeface="Times New Roman" panose="02020603050405020304" pitchFamily="18" charset="0"/>
                <a:ea typeface="楷体_GB2312" pitchFamily="49" charset="-122"/>
              </a:rPr>
              <a:t>286</a:t>
            </a:r>
            <a:r>
              <a:rPr lang="zh-CN" altLang="en-US" dirty="0">
                <a:solidFill>
                  <a:srgbClr val="000000"/>
                </a:solidFill>
                <a:latin typeface="Times New Roman" panose="02020603050405020304" pitchFamily="18" charset="0"/>
                <a:ea typeface="楷体_GB2312" pitchFamily="49" charset="-122"/>
              </a:rPr>
              <a:t>时代，计算机还没有</a:t>
            </a:r>
            <a:r>
              <a:rPr lang="en-US" altLang="zh-CN" dirty="0">
                <a:solidFill>
                  <a:srgbClr val="000000"/>
                </a:solidFill>
                <a:latin typeface="Times New Roman" panose="02020603050405020304" pitchFamily="18" charset="0"/>
                <a:ea typeface="楷体_GB2312" pitchFamily="49" charset="-122"/>
              </a:rPr>
              <a:t>Cache</a:t>
            </a:r>
            <a:r>
              <a:rPr lang="zh-CN" altLang="en-US" dirty="0">
                <a:solidFill>
                  <a:srgbClr val="000000"/>
                </a:solidFill>
                <a:latin typeface="Times New Roman" panose="02020603050405020304" pitchFamily="18" charset="0"/>
                <a:ea typeface="楷体_GB2312" pitchFamily="49" charset="-122"/>
              </a:rPr>
              <a:t>，这是因为当时的</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速度不快，内存的速度完全可以满足系统的需求</a:t>
            </a:r>
            <a:endParaRPr lang="zh-CN" altLang="en-US" dirty="0">
              <a:solidFill>
                <a:srgbClr val="000000"/>
              </a:solidFill>
              <a:latin typeface="Times New Roman" panose="02020603050405020304" pitchFamily="18" charset="0"/>
              <a:ea typeface="楷体_GB2312" pitchFamily="49" charset="-122"/>
            </a:endParaRPr>
          </a:p>
          <a:p>
            <a:pPr lvl="1" algn="just" eaLnBrk="1" hangingPunct="1">
              <a:lnSpc>
                <a:spcPct val="90000"/>
              </a:lnSpc>
              <a:spcBef>
                <a:spcPts val="1200"/>
              </a:spcBef>
            </a:pPr>
            <a:r>
              <a:rPr lang="zh-CN" altLang="en-US" dirty="0">
                <a:solidFill>
                  <a:srgbClr val="000000"/>
                </a:solidFill>
                <a:latin typeface="Times New Roman" panose="02020603050405020304" pitchFamily="18" charset="0"/>
                <a:ea typeface="楷体_GB2312" pitchFamily="49" charset="-122"/>
              </a:rPr>
              <a:t>直至</a:t>
            </a:r>
            <a:r>
              <a:rPr lang="en-US" altLang="zh-CN" dirty="0">
                <a:solidFill>
                  <a:srgbClr val="000000"/>
                </a:solidFill>
                <a:latin typeface="Times New Roman" panose="02020603050405020304" pitchFamily="18" charset="0"/>
                <a:ea typeface="楷体_GB2312" pitchFamily="49" charset="-122"/>
              </a:rPr>
              <a:t>386</a:t>
            </a:r>
            <a:r>
              <a:rPr lang="zh-CN" altLang="en-US" dirty="0">
                <a:solidFill>
                  <a:srgbClr val="000000"/>
                </a:solidFill>
                <a:latin typeface="Times New Roman" panose="02020603050405020304" pitchFamily="18" charset="0"/>
                <a:ea typeface="楷体_GB2312" pitchFamily="49" charset="-122"/>
              </a:rPr>
              <a:t>时代，当</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的速度不断进步，内存的速度却没有得到有效的提升，因此，</a:t>
            </a:r>
            <a:r>
              <a:rPr lang="zh-CN" altLang="en-US" dirty="0">
                <a:solidFill>
                  <a:srgbClr val="FF0000"/>
                </a:solidFill>
                <a:latin typeface="Times New Roman" panose="02020603050405020304" pitchFamily="18" charset="0"/>
                <a:ea typeface="楷体_GB2312" pitchFamily="49" charset="-122"/>
              </a:rPr>
              <a:t>内存便成为了系统传输的瓶颈</a:t>
            </a:r>
            <a:r>
              <a:rPr lang="zh-CN" altLang="en-US" dirty="0">
                <a:solidFill>
                  <a:srgbClr val="000000"/>
                </a:solidFill>
                <a:latin typeface="Times New Roman" panose="02020603050405020304" pitchFamily="18" charset="0"/>
                <a:ea typeface="楷体_GB2312" pitchFamily="49" charset="-122"/>
              </a:rPr>
              <a:t>，这样就算</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频率再上升，效能也不会增加。那么问题怎么解决呢？</a:t>
            </a:r>
            <a:endParaRPr lang="zh-CN" altLang="en-US" dirty="0">
              <a:solidFill>
                <a:srgbClr val="000000"/>
              </a:solidFill>
              <a:latin typeface="Times New Roman" panose="02020603050405020304" pitchFamily="18" charset="0"/>
              <a:ea typeface="楷体_GB2312" pitchFamily="49" charset="-122"/>
            </a:endParaRPr>
          </a:p>
          <a:p>
            <a:pPr lvl="1" algn="just" eaLnBrk="1" hangingPunct="1">
              <a:lnSpc>
                <a:spcPct val="90000"/>
              </a:lnSpc>
              <a:spcBef>
                <a:spcPts val="1200"/>
              </a:spcBef>
            </a:pPr>
            <a:r>
              <a:rPr lang="en-US" altLang="zh-CN" dirty="0">
                <a:solidFill>
                  <a:srgbClr val="000000"/>
                </a:solidFill>
                <a:latin typeface="Times New Roman" panose="02020603050405020304" pitchFamily="18" charset="0"/>
                <a:ea typeface="楷体_GB2312" pitchFamily="49" charset="-122"/>
              </a:rPr>
              <a:t>Cache</a:t>
            </a:r>
            <a:r>
              <a:rPr lang="zh-CN" altLang="en-US" dirty="0">
                <a:solidFill>
                  <a:srgbClr val="000000"/>
                </a:solidFill>
                <a:latin typeface="Times New Roman" panose="02020603050405020304" pitchFamily="18" charset="0"/>
                <a:ea typeface="楷体_GB2312" pitchFamily="49" charset="-122"/>
              </a:rPr>
              <a:t>便由此诞生，早期的解决方案是</a:t>
            </a:r>
            <a:r>
              <a:rPr lang="zh-CN" altLang="en-US" dirty="0">
                <a:solidFill>
                  <a:srgbClr val="0000CC"/>
                </a:solidFill>
                <a:latin typeface="Times New Roman" panose="02020603050405020304" pitchFamily="18" charset="0"/>
                <a:ea typeface="楷体_GB2312" pitchFamily="49" charset="-122"/>
              </a:rPr>
              <a:t>在主板上加入</a:t>
            </a:r>
            <a:r>
              <a:rPr lang="en-US" altLang="zh-CN" dirty="0">
                <a:solidFill>
                  <a:srgbClr val="0000CC"/>
                </a:solidFill>
                <a:latin typeface="Times New Roman" panose="02020603050405020304" pitchFamily="18" charset="0"/>
                <a:ea typeface="楷体_GB2312" pitchFamily="49" charset="-122"/>
              </a:rPr>
              <a:t>32</a:t>
            </a:r>
            <a:r>
              <a:rPr lang="zh-CN" altLang="en-US" dirty="0">
                <a:solidFill>
                  <a:srgbClr val="0000CC"/>
                </a:solidFill>
                <a:latin typeface="Times New Roman" panose="02020603050405020304" pitchFamily="18" charset="0"/>
                <a:ea typeface="楷体_GB2312" pitchFamily="49" charset="-122"/>
              </a:rPr>
              <a:t>至</a:t>
            </a:r>
            <a:r>
              <a:rPr lang="en-US" altLang="zh-CN" dirty="0">
                <a:solidFill>
                  <a:srgbClr val="0000CC"/>
                </a:solidFill>
                <a:latin typeface="Times New Roman" panose="02020603050405020304" pitchFamily="18" charset="0"/>
                <a:ea typeface="楷体_GB2312" pitchFamily="49" charset="-122"/>
              </a:rPr>
              <a:t>64KB</a:t>
            </a:r>
            <a:r>
              <a:rPr lang="zh-CN" altLang="en-US" dirty="0">
                <a:solidFill>
                  <a:srgbClr val="0000CC"/>
                </a:solidFill>
                <a:latin typeface="Times New Roman" panose="02020603050405020304" pitchFamily="18" charset="0"/>
                <a:ea typeface="楷体_GB2312" pitchFamily="49" charset="-122"/>
              </a:rPr>
              <a:t>的</a:t>
            </a:r>
            <a:r>
              <a:rPr lang="en-US" altLang="zh-CN" dirty="0">
                <a:solidFill>
                  <a:srgbClr val="0000CC"/>
                </a:solidFill>
                <a:latin typeface="Times New Roman" panose="02020603050405020304" pitchFamily="18" charset="0"/>
                <a:ea typeface="楷体_GB2312" pitchFamily="49" charset="-122"/>
              </a:rPr>
              <a:t>Cache</a:t>
            </a:r>
            <a:r>
              <a:rPr lang="zh-CN" altLang="en-US" dirty="0">
                <a:solidFill>
                  <a:srgbClr val="000000"/>
                </a:solidFill>
                <a:latin typeface="Times New Roman" panose="02020603050405020304" pitchFamily="18" charset="0"/>
                <a:ea typeface="楷体_GB2312" pitchFamily="49" charset="-122"/>
              </a:rPr>
              <a:t>，</a:t>
            </a:r>
            <a:r>
              <a:rPr lang="en-US" altLang="zh-CN" dirty="0">
                <a:solidFill>
                  <a:srgbClr val="000000"/>
                </a:solidFill>
                <a:latin typeface="Times New Roman" panose="02020603050405020304" pitchFamily="18" charset="0"/>
                <a:ea typeface="楷体_GB2312" pitchFamily="49" charset="-122"/>
              </a:rPr>
              <a:t>Cache</a:t>
            </a:r>
            <a:r>
              <a:rPr lang="zh-CN" altLang="en-US" dirty="0">
                <a:solidFill>
                  <a:srgbClr val="000000"/>
                </a:solidFill>
                <a:latin typeface="Times New Roman" panose="02020603050405020304" pitchFamily="18" charset="0"/>
                <a:ea typeface="楷体_GB2312" pitchFamily="49" charset="-122"/>
              </a:rPr>
              <a:t>的速度比主存储器快，作为</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和内存的缓冲区域。这样使得系统性能迅速提高，人们也初次品尝到</a:t>
            </a:r>
            <a:r>
              <a:rPr lang="en-US" altLang="zh-CN" dirty="0">
                <a:solidFill>
                  <a:srgbClr val="000000"/>
                </a:solidFill>
                <a:latin typeface="Times New Roman" panose="02020603050405020304" pitchFamily="18" charset="0"/>
                <a:ea typeface="楷体_GB2312" pitchFamily="49" charset="-122"/>
              </a:rPr>
              <a:t>Cache</a:t>
            </a:r>
            <a:r>
              <a:rPr lang="zh-CN" altLang="en-US" dirty="0">
                <a:solidFill>
                  <a:srgbClr val="000000"/>
                </a:solidFill>
                <a:latin typeface="Times New Roman" panose="02020603050405020304" pitchFamily="18" charset="0"/>
                <a:ea typeface="楷体_GB2312" pitchFamily="49" charset="-122"/>
              </a:rPr>
              <a:t>的好处</a:t>
            </a:r>
            <a:endParaRPr lang="zh-CN" altLang="en-US" dirty="0">
              <a:solidFill>
                <a:srgbClr val="000000"/>
              </a:solidFill>
              <a:latin typeface="Times New Roman" panose="02020603050405020304" pitchFamily="18" charset="0"/>
              <a:ea typeface="楷体_GB2312" pitchFamily="49" charset="-122"/>
            </a:endParaRPr>
          </a:p>
          <a:p>
            <a:pPr lvl="1" algn="just" eaLnBrk="1" hangingPunct="1">
              <a:lnSpc>
                <a:spcPct val="90000"/>
              </a:lnSpc>
              <a:spcBef>
                <a:spcPts val="1200"/>
              </a:spcBef>
            </a:pPr>
            <a:r>
              <a:rPr lang="zh-CN" altLang="en-US" dirty="0">
                <a:solidFill>
                  <a:srgbClr val="000000"/>
                </a:solidFill>
                <a:latin typeface="Times New Roman" panose="02020603050405020304" pitchFamily="18" charset="0"/>
                <a:ea typeface="楷体_GB2312" pitchFamily="49" charset="-122"/>
              </a:rPr>
              <a:t>其实</a:t>
            </a:r>
            <a:r>
              <a:rPr lang="en-US" altLang="zh-CN" dirty="0">
                <a:solidFill>
                  <a:srgbClr val="000000"/>
                </a:solidFill>
                <a:latin typeface="Times New Roman" panose="02020603050405020304" pitchFamily="18" charset="0"/>
                <a:ea typeface="楷体_GB2312" pitchFamily="49" charset="-122"/>
              </a:rPr>
              <a:t>Intel</a:t>
            </a:r>
            <a:r>
              <a:rPr lang="zh-CN" altLang="en-US" dirty="0">
                <a:solidFill>
                  <a:srgbClr val="000000"/>
                </a:solidFill>
                <a:latin typeface="Times New Roman" panose="02020603050405020304" pitchFamily="18" charset="0"/>
                <a:ea typeface="楷体_GB2312" pitchFamily="49" charset="-122"/>
              </a:rPr>
              <a:t>在</a:t>
            </a:r>
            <a:r>
              <a:rPr lang="en-US" altLang="zh-CN" dirty="0">
                <a:solidFill>
                  <a:srgbClr val="000000"/>
                </a:solidFill>
                <a:latin typeface="Times New Roman" panose="02020603050405020304" pitchFamily="18" charset="0"/>
                <a:ea typeface="楷体_GB2312" pitchFamily="49" charset="-122"/>
              </a:rPr>
              <a:t>386</a:t>
            </a:r>
            <a:r>
              <a:rPr lang="zh-CN" altLang="en-US" dirty="0">
                <a:solidFill>
                  <a:srgbClr val="000000"/>
                </a:solidFill>
                <a:latin typeface="Times New Roman" panose="02020603050405020304" pitchFamily="18" charset="0"/>
                <a:ea typeface="楷体_GB2312" pitchFamily="49" charset="-122"/>
              </a:rPr>
              <a:t>时也曾考虑过将</a:t>
            </a:r>
            <a:r>
              <a:rPr lang="en-US" altLang="zh-CN" dirty="0">
                <a:solidFill>
                  <a:srgbClr val="000000"/>
                </a:solidFill>
                <a:latin typeface="Times New Roman" panose="02020603050405020304" pitchFamily="18" charset="0"/>
                <a:ea typeface="楷体_GB2312" pitchFamily="49" charset="-122"/>
              </a:rPr>
              <a:t>Cache</a:t>
            </a:r>
            <a:r>
              <a:rPr lang="zh-CN" altLang="en-US" dirty="0">
                <a:solidFill>
                  <a:srgbClr val="000000"/>
                </a:solidFill>
                <a:latin typeface="Times New Roman" panose="02020603050405020304" pitchFamily="18" charset="0"/>
                <a:ea typeface="楷体_GB2312" pitchFamily="49" charset="-122"/>
              </a:rPr>
              <a:t>改进</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内，但由于技术原因，</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的成品率十分低，故此</a:t>
            </a:r>
            <a:r>
              <a:rPr lang="en-US" altLang="zh-CN" dirty="0">
                <a:solidFill>
                  <a:srgbClr val="000000"/>
                </a:solidFill>
                <a:latin typeface="Times New Roman" panose="02020603050405020304" pitchFamily="18" charset="0"/>
                <a:ea typeface="楷体_GB2312" pitchFamily="49" charset="-122"/>
              </a:rPr>
              <a:t>80386</a:t>
            </a:r>
            <a:r>
              <a:rPr lang="zh-CN" altLang="en-US" dirty="0">
                <a:solidFill>
                  <a:srgbClr val="000000"/>
                </a:solidFill>
                <a:latin typeface="Times New Roman" panose="02020603050405020304" pitchFamily="18" charset="0"/>
                <a:ea typeface="楷体_GB2312" pitchFamily="49" charset="-122"/>
              </a:rPr>
              <a:t>最后也没加上</a:t>
            </a:r>
            <a:r>
              <a:rPr lang="en-US" altLang="zh-CN" dirty="0">
                <a:solidFill>
                  <a:srgbClr val="000000"/>
                </a:solidFill>
                <a:latin typeface="Times New Roman" panose="02020603050405020304" pitchFamily="18" charset="0"/>
                <a:ea typeface="楷体_GB2312" pitchFamily="49" charset="-122"/>
              </a:rPr>
              <a:t>Cache</a:t>
            </a:r>
            <a:r>
              <a:rPr lang="zh-CN" altLang="en-US" dirty="0">
                <a:latin typeface="Times New Roman" panose="02020603050405020304" pitchFamily="18" charset="0"/>
              </a:rPr>
              <a:t> </a:t>
            </a:r>
            <a:endParaRPr lang="zh-CN" altLang="en-US"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Rectangle 2"/>
          <p:cNvSpPr>
            <a:spLocks noGrp="1"/>
          </p:cNvSpPr>
          <p:nvPr>
            <p:ph type="title"/>
          </p:nvPr>
        </p:nvSpPr>
        <p:spPr>
          <a:ln/>
        </p:spPr>
        <p:txBody>
          <a:bodyPr vert="horz" wrap="square" lIns="91440" tIns="45720" rIns="91440" bIns="45720" anchor="ctr" anchorCtr="0"/>
          <a:p>
            <a:pPr eaLnBrk="1" hangingPunct="1"/>
            <a:r>
              <a:rPr lang="en-US" altLang="zh-CN" sz="3200" dirty="0"/>
              <a:t>Cache</a:t>
            </a:r>
            <a:r>
              <a:rPr lang="zh-CN" altLang="en-US" sz="3200" dirty="0"/>
              <a:t>发展史</a:t>
            </a:r>
            <a:endParaRPr lang="zh-CN" altLang="en-US" sz="3200" dirty="0"/>
          </a:p>
        </p:txBody>
      </p:sp>
      <p:sp>
        <p:nvSpPr>
          <p:cNvPr id="199683" name="Rectangle 3"/>
          <p:cNvSpPr>
            <a:spLocks noGrp="1"/>
          </p:cNvSpPr>
          <p:nvPr>
            <p:ph idx="1" hasCustomPrompt="1"/>
          </p:nvPr>
        </p:nvSpPr>
        <p:spPr>
          <a:ln/>
        </p:spPr>
        <p:txBody>
          <a:bodyPr vert="horz" wrap="square" lIns="91440" tIns="45720" rIns="91440" bIns="45720" anchor="t" anchorCtr="0"/>
          <a:p>
            <a:pPr algn="just" eaLnBrk="1" hangingPunct="1"/>
            <a:r>
              <a:rPr lang="zh-CN" altLang="en-US" dirty="0">
                <a:latin typeface="Times New Roman" panose="02020603050405020304" pitchFamily="18" charset="0"/>
              </a:rPr>
              <a:t>新的发展</a:t>
            </a:r>
            <a:r>
              <a:rPr lang="en-US" altLang="zh-CN" dirty="0">
                <a:latin typeface="Times New Roman" panose="02020603050405020304" pitchFamily="18" charset="0"/>
                <a:ea typeface="Times New Roman" panose="02020603050405020304" pitchFamily="18" charset="0"/>
              </a:rPr>
              <a:t>——</a:t>
            </a:r>
            <a:r>
              <a:rPr lang="zh-CN" altLang="en-US" dirty="0">
                <a:latin typeface="Times New Roman" panose="02020603050405020304" pitchFamily="18" charset="0"/>
              </a:rPr>
              <a:t>处理器内置 </a:t>
            </a:r>
            <a:endParaRPr lang="zh-CN" altLang="en-US" dirty="0">
              <a:latin typeface="Times New Roman" panose="02020603050405020304" pitchFamily="18" charset="0"/>
            </a:endParaRPr>
          </a:p>
          <a:p>
            <a:pPr lvl="1" algn="just" eaLnBrk="1" hangingPunct="1">
              <a:spcBef>
                <a:spcPts val="1800"/>
              </a:spcBef>
            </a:pPr>
            <a:r>
              <a:rPr lang="zh-CN" altLang="en-US" dirty="0">
                <a:solidFill>
                  <a:srgbClr val="000000"/>
                </a:solidFill>
                <a:latin typeface="Times New Roman" panose="02020603050405020304" pitchFamily="18" charset="0"/>
                <a:ea typeface="楷体_GB2312" pitchFamily="49" charset="-122"/>
              </a:rPr>
              <a:t>由于</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的速度不断进步，而外置</a:t>
            </a:r>
            <a:r>
              <a:rPr lang="en-US" altLang="zh-CN" dirty="0">
                <a:solidFill>
                  <a:srgbClr val="000000"/>
                </a:solidFill>
                <a:latin typeface="Times New Roman" panose="02020603050405020304" pitchFamily="18" charset="0"/>
                <a:ea typeface="楷体_GB2312" pitchFamily="49" charset="-122"/>
              </a:rPr>
              <a:t>Cache</a:t>
            </a:r>
            <a:r>
              <a:rPr lang="zh-CN" altLang="en-US" dirty="0">
                <a:solidFill>
                  <a:srgbClr val="000000"/>
                </a:solidFill>
                <a:latin typeface="Times New Roman" panose="02020603050405020304" pitchFamily="18" charset="0"/>
                <a:ea typeface="楷体_GB2312" pitchFamily="49" charset="-122"/>
              </a:rPr>
              <a:t>受系统总线的影响已经不能完全满足</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发展的要求，到</a:t>
            </a:r>
            <a:r>
              <a:rPr lang="en-US" altLang="zh-CN" dirty="0">
                <a:solidFill>
                  <a:srgbClr val="000000"/>
                </a:solidFill>
                <a:latin typeface="Times New Roman" panose="02020603050405020304" pitchFamily="18" charset="0"/>
                <a:ea typeface="楷体_GB2312" pitchFamily="49" charset="-122"/>
              </a:rPr>
              <a:t>486</a:t>
            </a:r>
            <a:r>
              <a:rPr lang="zh-CN" altLang="en-US" dirty="0">
                <a:solidFill>
                  <a:srgbClr val="000000"/>
                </a:solidFill>
                <a:latin typeface="Times New Roman" panose="02020603050405020304" pitchFamily="18" charset="0"/>
                <a:ea typeface="楷体_GB2312" pitchFamily="49" charset="-122"/>
              </a:rPr>
              <a:t>时代，</a:t>
            </a:r>
            <a:r>
              <a:rPr lang="en-US" altLang="zh-CN" dirty="0">
                <a:solidFill>
                  <a:srgbClr val="000000"/>
                </a:solidFill>
                <a:latin typeface="Times New Roman" panose="02020603050405020304" pitchFamily="18" charset="0"/>
                <a:ea typeface="楷体_GB2312" pitchFamily="49" charset="-122"/>
              </a:rPr>
              <a:t>Intel</a:t>
            </a:r>
            <a:r>
              <a:rPr lang="zh-CN" altLang="en-US" dirty="0">
                <a:solidFill>
                  <a:srgbClr val="000000"/>
                </a:solidFill>
                <a:latin typeface="Times New Roman" panose="02020603050405020304" pitchFamily="18" charset="0"/>
                <a:ea typeface="楷体_GB2312" pitchFamily="49" charset="-122"/>
              </a:rPr>
              <a:t>终于把</a:t>
            </a:r>
            <a:r>
              <a:rPr lang="en-US" altLang="zh-CN" dirty="0">
                <a:solidFill>
                  <a:srgbClr val="0000CC"/>
                </a:solidFill>
                <a:latin typeface="Times New Roman" panose="02020603050405020304" pitchFamily="18" charset="0"/>
                <a:ea typeface="楷体_GB2312" pitchFamily="49" charset="-122"/>
              </a:rPr>
              <a:t>Cache</a:t>
            </a:r>
            <a:r>
              <a:rPr lang="zh-CN" altLang="en-US" dirty="0">
                <a:solidFill>
                  <a:srgbClr val="0000CC"/>
                </a:solidFill>
                <a:latin typeface="Times New Roman" panose="02020603050405020304" pitchFamily="18" charset="0"/>
                <a:ea typeface="楷体_GB2312" pitchFamily="49" charset="-122"/>
              </a:rPr>
              <a:t>放进</a:t>
            </a:r>
            <a:r>
              <a:rPr lang="en-US" altLang="zh-CN" dirty="0">
                <a:solidFill>
                  <a:srgbClr val="0000CC"/>
                </a:solidFill>
                <a:latin typeface="Times New Roman" panose="02020603050405020304" pitchFamily="18" charset="0"/>
                <a:ea typeface="楷体_GB2312" pitchFamily="49" charset="-122"/>
              </a:rPr>
              <a:t>CPU</a:t>
            </a:r>
            <a:r>
              <a:rPr lang="zh-CN" altLang="en-US" dirty="0">
                <a:solidFill>
                  <a:srgbClr val="0000CC"/>
                </a:solidFill>
                <a:latin typeface="Times New Roman" panose="02020603050405020304" pitchFamily="18" charset="0"/>
                <a:ea typeface="楷体_GB2312" pitchFamily="49" charset="-122"/>
              </a:rPr>
              <a:t>核心</a:t>
            </a:r>
            <a:r>
              <a:rPr lang="zh-CN" altLang="en-US" dirty="0">
                <a:solidFill>
                  <a:srgbClr val="000000"/>
                </a:solidFill>
                <a:latin typeface="Times New Roman" panose="02020603050405020304" pitchFamily="18" charset="0"/>
                <a:ea typeface="楷体_GB2312" pitchFamily="49" charset="-122"/>
              </a:rPr>
              <a:t>内</a:t>
            </a:r>
            <a:endParaRPr lang="zh-CN" altLang="en-US" dirty="0">
              <a:solidFill>
                <a:srgbClr val="000000"/>
              </a:solidFill>
              <a:latin typeface="Times New Roman" panose="02020603050405020304" pitchFamily="18" charset="0"/>
              <a:ea typeface="楷体_GB2312" pitchFamily="49" charset="-122"/>
            </a:endParaRPr>
          </a:p>
          <a:p>
            <a:pPr lvl="1" algn="just" eaLnBrk="1" hangingPunct="1">
              <a:spcBef>
                <a:spcPts val="2400"/>
              </a:spcBef>
            </a:pPr>
            <a:r>
              <a:rPr lang="en-US" altLang="zh-CN" dirty="0">
                <a:solidFill>
                  <a:srgbClr val="FF0000"/>
                </a:solidFill>
                <a:latin typeface="Times New Roman" panose="02020603050405020304" pitchFamily="18" charset="0"/>
                <a:ea typeface="楷体_GB2312" pitchFamily="49" charset="-122"/>
              </a:rPr>
              <a:t>80486</a:t>
            </a:r>
            <a:r>
              <a:rPr lang="zh-CN" altLang="en-US" dirty="0">
                <a:solidFill>
                  <a:srgbClr val="FF0000"/>
                </a:solidFill>
                <a:latin typeface="Times New Roman" panose="02020603050405020304" pitchFamily="18" charset="0"/>
                <a:ea typeface="楷体_GB2312" pitchFamily="49" charset="-122"/>
              </a:rPr>
              <a:t>内置了</a:t>
            </a:r>
            <a:r>
              <a:rPr lang="en-US" altLang="zh-CN" dirty="0">
                <a:solidFill>
                  <a:srgbClr val="FF0000"/>
                </a:solidFill>
                <a:latin typeface="Times New Roman" panose="02020603050405020304" pitchFamily="18" charset="0"/>
                <a:ea typeface="楷体_GB2312" pitchFamily="49" charset="-122"/>
              </a:rPr>
              <a:t>8KB Cache</a:t>
            </a:r>
            <a:r>
              <a:rPr lang="zh-CN" altLang="en-US" dirty="0">
                <a:solidFill>
                  <a:srgbClr val="000000"/>
                </a:solidFill>
                <a:latin typeface="Times New Roman" panose="02020603050405020304" pitchFamily="18" charset="0"/>
                <a:ea typeface="楷体_GB2312" pitchFamily="49" charset="-122"/>
              </a:rPr>
              <a:t>，由于处于</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内，指令传输速度更有效率，但由于片内的容量太少，故此当时还是有</a:t>
            </a:r>
            <a:r>
              <a:rPr lang="zh-CN" altLang="en-US" dirty="0"/>
              <a:t>板上集成缓存</a:t>
            </a:r>
            <a:r>
              <a:rPr lang="en-US" altLang="zh-CN" dirty="0"/>
              <a:t>(</a:t>
            </a:r>
            <a:r>
              <a:rPr lang="en-US" altLang="zh-CN" dirty="0">
                <a:solidFill>
                  <a:srgbClr val="000000"/>
                </a:solidFill>
                <a:latin typeface="Times New Roman" panose="02020603050405020304" pitchFamily="18" charset="0"/>
                <a:ea typeface="楷体_GB2312" pitchFamily="49" charset="-122"/>
              </a:rPr>
              <a:t>On Board Cache)</a:t>
            </a:r>
            <a:r>
              <a:rPr lang="zh-CN" altLang="en-US" dirty="0">
                <a:solidFill>
                  <a:srgbClr val="000000"/>
                </a:solidFill>
                <a:latin typeface="Times New Roman" panose="02020603050405020304" pitchFamily="18" charset="0"/>
                <a:ea typeface="楷体_GB2312" pitchFamily="49" charset="-122"/>
              </a:rPr>
              <a:t>，称为</a:t>
            </a:r>
            <a:r>
              <a:rPr lang="en-US" altLang="zh-CN" dirty="0">
                <a:solidFill>
                  <a:srgbClr val="0000CC"/>
                </a:solidFill>
                <a:latin typeface="Times New Roman" panose="02020603050405020304" pitchFamily="18" charset="0"/>
                <a:ea typeface="楷体_GB2312" pitchFamily="49" charset="-122"/>
              </a:rPr>
              <a:t>L2 Cache</a:t>
            </a:r>
            <a:r>
              <a:rPr lang="zh-CN" altLang="en-US" dirty="0">
                <a:solidFill>
                  <a:srgbClr val="000000"/>
                </a:solidFill>
                <a:latin typeface="Times New Roman" panose="02020603050405020304" pitchFamily="18" charset="0"/>
                <a:ea typeface="楷体_GB2312" pitchFamily="49" charset="-122"/>
              </a:rPr>
              <a:t>。而</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内的</a:t>
            </a:r>
            <a:r>
              <a:rPr lang="en-US" altLang="zh-CN" dirty="0">
                <a:solidFill>
                  <a:srgbClr val="000000"/>
                </a:solidFill>
                <a:latin typeface="Times New Roman" panose="02020603050405020304" pitchFamily="18" charset="0"/>
                <a:ea typeface="楷体_GB2312" pitchFamily="49" charset="-122"/>
              </a:rPr>
              <a:t>Cache</a:t>
            </a:r>
            <a:r>
              <a:rPr lang="zh-CN" altLang="en-US" dirty="0">
                <a:solidFill>
                  <a:srgbClr val="000000"/>
                </a:solidFill>
                <a:latin typeface="Times New Roman" panose="02020603050405020304" pitchFamily="18" charset="0"/>
                <a:ea typeface="楷体_GB2312" pitchFamily="49" charset="-122"/>
              </a:rPr>
              <a:t>称为</a:t>
            </a:r>
            <a:r>
              <a:rPr lang="en-US" altLang="zh-CN" dirty="0">
                <a:solidFill>
                  <a:srgbClr val="000000"/>
                </a:solidFill>
                <a:latin typeface="Times New Roman" panose="02020603050405020304" pitchFamily="18" charset="0"/>
                <a:ea typeface="楷体_GB2312" pitchFamily="49" charset="-122"/>
              </a:rPr>
              <a:t>L1 Cache</a:t>
            </a:r>
            <a:r>
              <a:rPr lang="zh-CN" altLang="en-US" dirty="0">
                <a:solidFill>
                  <a:srgbClr val="000000"/>
                </a:solidFill>
                <a:latin typeface="Times New Roman" panose="02020603050405020304" pitchFamily="18" charset="0"/>
                <a:ea typeface="楷体_GB2312" pitchFamily="49" charset="-122"/>
              </a:rPr>
              <a:t>。当时的</a:t>
            </a:r>
            <a:r>
              <a:rPr lang="en-US" altLang="zh-CN" dirty="0">
                <a:solidFill>
                  <a:srgbClr val="000000"/>
                </a:solidFill>
                <a:latin typeface="Times New Roman" panose="02020603050405020304" pitchFamily="18" charset="0"/>
                <a:ea typeface="楷体_GB2312" pitchFamily="49" charset="-122"/>
              </a:rPr>
              <a:t>L2 Cache</a:t>
            </a:r>
            <a:r>
              <a:rPr lang="zh-CN" altLang="en-US" dirty="0">
                <a:solidFill>
                  <a:srgbClr val="000000"/>
                </a:solidFill>
                <a:latin typeface="Times New Roman" panose="02020603050405020304" pitchFamily="18" charset="0"/>
                <a:ea typeface="楷体_GB2312" pitchFamily="49" charset="-122"/>
              </a:rPr>
              <a:t>就像今天内存一样，是可以插在主板上使用的，不过价格昂贵</a:t>
            </a:r>
            <a:endParaRPr lang="zh-CN" altLang="en-US" dirty="0">
              <a:solidFill>
                <a:srgbClr val="000000"/>
              </a:solidFill>
              <a:latin typeface="Times New Roman" panose="02020603050405020304" pitchFamily="18" charset="0"/>
              <a:ea typeface="楷体_GB2312" pitchFamily="49"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Rectangle 2"/>
          <p:cNvSpPr>
            <a:spLocks noGrp="1"/>
          </p:cNvSpPr>
          <p:nvPr>
            <p:ph type="title"/>
          </p:nvPr>
        </p:nvSpPr>
        <p:spPr>
          <a:ln/>
        </p:spPr>
        <p:txBody>
          <a:bodyPr vert="horz" wrap="square" lIns="91440" tIns="45720" rIns="91440" bIns="45720" anchor="ctr" anchorCtr="0"/>
          <a:p>
            <a:pPr eaLnBrk="1" hangingPunct="1"/>
            <a:r>
              <a:rPr lang="en-US" altLang="zh-CN" sz="3200" dirty="0"/>
              <a:t>Cache</a:t>
            </a:r>
            <a:r>
              <a:rPr lang="zh-CN" altLang="en-US" sz="3200" dirty="0"/>
              <a:t>发展史</a:t>
            </a:r>
            <a:endParaRPr lang="zh-CN" altLang="en-US" sz="3200" dirty="0"/>
          </a:p>
        </p:txBody>
      </p:sp>
      <p:sp>
        <p:nvSpPr>
          <p:cNvPr id="200707" name="Rectangle 3"/>
          <p:cNvSpPr>
            <a:spLocks noGrp="1"/>
          </p:cNvSpPr>
          <p:nvPr>
            <p:ph idx="1" hasCustomPrompt="1"/>
          </p:nvPr>
        </p:nvSpPr>
        <p:spPr>
          <a:ln/>
        </p:spPr>
        <p:txBody>
          <a:bodyPr vert="horz" wrap="square" lIns="91440" tIns="45720" rIns="91440" bIns="45720" anchor="t" anchorCtr="0"/>
          <a:p>
            <a:pPr eaLnBrk="1" hangingPunct="1"/>
            <a:r>
              <a:rPr lang="en-US" altLang="zh-CN" dirty="0"/>
              <a:t>Cache</a:t>
            </a:r>
            <a:r>
              <a:rPr lang="zh-CN" altLang="en-US" dirty="0"/>
              <a:t>的演进</a:t>
            </a:r>
            <a:endParaRPr lang="zh-CN" altLang="en-US" dirty="0"/>
          </a:p>
          <a:p>
            <a:pPr lvl="1" algn="just" eaLnBrk="1" hangingPunct="1"/>
            <a:r>
              <a:rPr lang="zh-CN" altLang="en-US" dirty="0">
                <a:solidFill>
                  <a:srgbClr val="000000"/>
                </a:solidFill>
                <a:latin typeface="Times New Roman" panose="02020603050405020304" pitchFamily="18" charset="0"/>
                <a:ea typeface="楷体_GB2312" pitchFamily="49" charset="-122"/>
              </a:rPr>
              <a:t>进入了</a:t>
            </a:r>
            <a:r>
              <a:rPr lang="en-US" altLang="zh-CN" dirty="0">
                <a:solidFill>
                  <a:srgbClr val="000000"/>
                </a:solidFill>
                <a:latin typeface="Times New Roman" panose="02020603050405020304" pitchFamily="18" charset="0"/>
                <a:ea typeface="楷体_GB2312" pitchFamily="49" charset="-122"/>
              </a:rPr>
              <a:t>Pentium</a:t>
            </a:r>
            <a:r>
              <a:rPr lang="zh-CN" altLang="en-US" dirty="0">
                <a:solidFill>
                  <a:srgbClr val="000000"/>
                </a:solidFill>
                <a:latin typeface="Times New Roman" panose="02020603050405020304" pitchFamily="18" charset="0"/>
                <a:ea typeface="楷体_GB2312" pitchFamily="49" charset="-122"/>
              </a:rPr>
              <a:t>时代，</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芯片商不断去增加</a:t>
            </a:r>
            <a:r>
              <a:rPr lang="en-US" altLang="zh-CN" dirty="0">
                <a:solidFill>
                  <a:srgbClr val="000000"/>
                </a:solidFill>
                <a:latin typeface="Times New Roman" panose="02020603050405020304" pitchFamily="18" charset="0"/>
                <a:ea typeface="楷体_GB2312" pitchFamily="49" charset="-122"/>
              </a:rPr>
              <a:t>Cache</a:t>
            </a:r>
            <a:r>
              <a:rPr lang="zh-CN" altLang="en-US" dirty="0">
                <a:solidFill>
                  <a:srgbClr val="000000"/>
                </a:solidFill>
                <a:latin typeface="Times New Roman" panose="02020603050405020304" pitchFamily="18" charset="0"/>
                <a:ea typeface="楷体_GB2312" pitchFamily="49" charset="-122"/>
              </a:rPr>
              <a:t>的容量去加强效能，当</a:t>
            </a:r>
            <a:r>
              <a:rPr lang="en-US" altLang="zh-CN" dirty="0">
                <a:solidFill>
                  <a:srgbClr val="000000"/>
                </a:solidFill>
                <a:latin typeface="Times New Roman" panose="02020603050405020304" pitchFamily="18" charset="0"/>
                <a:ea typeface="楷体_GB2312" pitchFamily="49" charset="-122"/>
              </a:rPr>
              <a:t>Pentium</a:t>
            </a:r>
            <a:r>
              <a:rPr lang="zh-CN" altLang="en-US" dirty="0">
                <a:solidFill>
                  <a:srgbClr val="000000"/>
                </a:solidFill>
                <a:latin typeface="Times New Roman" panose="02020603050405020304" pitchFamily="18" charset="0"/>
                <a:ea typeface="楷体_GB2312" pitchFamily="49" charset="-122"/>
              </a:rPr>
              <a:t>有</a:t>
            </a:r>
            <a:r>
              <a:rPr lang="en-US" altLang="zh-CN" dirty="0">
                <a:solidFill>
                  <a:srgbClr val="000000"/>
                </a:solidFill>
                <a:latin typeface="Times New Roman" panose="02020603050405020304" pitchFamily="18" charset="0"/>
                <a:ea typeface="楷体_GB2312" pitchFamily="49" charset="-122"/>
              </a:rPr>
              <a:t>16KB</a:t>
            </a:r>
            <a:r>
              <a:rPr lang="zh-CN" altLang="en-US" dirty="0">
                <a:solidFill>
                  <a:srgbClr val="000000"/>
                </a:solidFill>
                <a:latin typeface="Times New Roman" panose="02020603050405020304" pitchFamily="18" charset="0"/>
                <a:ea typeface="楷体_GB2312" pitchFamily="49" charset="-122"/>
              </a:rPr>
              <a:t>时，对手就加入更多，到达</a:t>
            </a:r>
            <a:r>
              <a:rPr lang="en-US" altLang="zh-CN" dirty="0">
                <a:solidFill>
                  <a:srgbClr val="000000"/>
                </a:solidFill>
                <a:latin typeface="Times New Roman" panose="02020603050405020304" pitchFamily="18" charset="0"/>
                <a:ea typeface="楷体_GB2312" pitchFamily="49" charset="-122"/>
              </a:rPr>
              <a:t>32KB</a:t>
            </a:r>
            <a:r>
              <a:rPr lang="zh-CN" altLang="en-US" dirty="0">
                <a:solidFill>
                  <a:srgbClr val="000000"/>
                </a:solidFill>
                <a:latin typeface="Times New Roman" panose="02020603050405020304" pitchFamily="18" charset="0"/>
                <a:ea typeface="楷体_GB2312" pitchFamily="49" charset="-122"/>
              </a:rPr>
              <a:t>甚至</a:t>
            </a:r>
            <a:r>
              <a:rPr lang="en-US" altLang="zh-CN" dirty="0">
                <a:solidFill>
                  <a:srgbClr val="000000"/>
                </a:solidFill>
                <a:latin typeface="Times New Roman" panose="02020603050405020304" pitchFamily="18" charset="0"/>
                <a:ea typeface="楷体_GB2312" pitchFamily="49" charset="-122"/>
              </a:rPr>
              <a:t>64KB</a:t>
            </a:r>
            <a:r>
              <a:rPr lang="zh-CN" altLang="en-US" dirty="0">
                <a:solidFill>
                  <a:srgbClr val="000000"/>
                </a:solidFill>
                <a:latin typeface="Times New Roman" panose="02020603050405020304" pitchFamily="18" charset="0"/>
                <a:ea typeface="楷体_GB2312" pitchFamily="49" charset="-122"/>
              </a:rPr>
              <a:t>，当时</a:t>
            </a:r>
            <a:r>
              <a:rPr lang="en-US" altLang="zh-CN" dirty="0">
                <a:solidFill>
                  <a:srgbClr val="000000"/>
                </a:solidFill>
                <a:latin typeface="Times New Roman" panose="02020603050405020304" pitchFamily="18" charset="0"/>
                <a:ea typeface="楷体_GB2312" pitchFamily="49" charset="-122"/>
              </a:rPr>
              <a:t>AMD</a:t>
            </a:r>
            <a:r>
              <a:rPr lang="zh-CN" altLang="en-US" dirty="0">
                <a:solidFill>
                  <a:srgbClr val="000000"/>
                </a:solidFill>
                <a:latin typeface="Times New Roman" panose="02020603050405020304" pitchFamily="18" charset="0"/>
                <a:ea typeface="楷体_GB2312" pitchFamily="49" charset="-122"/>
              </a:rPr>
              <a:t>的</a:t>
            </a:r>
            <a:r>
              <a:rPr lang="en-US" altLang="zh-CN" dirty="0">
                <a:solidFill>
                  <a:srgbClr val="000000"/>
                </a:solidFill>
                <a:latin typeface="Times New Roman" panose="02020603050405020304" pitchFamily="18" charset="0"/>
                <a:ea typeface="楷体_GB2312" pitchFamily="49" charset="-122"/>
              </a:rPr>
              <a:t>K6-2</a:t>
            </a:r>
            <a:r>
              <a:rPr lang="zh-CN" altLang="en-US" dirty="0">
                <a:solidFill>
                  <a:srgbClr val="000000"/>
                </a:solidFill>
                <a:latin typeface="Times New Roman" panose="02020603050405020304" pitchFamily="18" charset="0"/>
                <a:ea typeface="楷体_GB2312" pitchFamily="49" charset="-122"/>
              </a:rPr>
              <a:t>更有高达</a:t>
            </a:r>
            <a:r>
              <a:rPr lang="en-US" altLang="zh-CN" dirty="0">
                <a:solidFill>
                  <a:srgbClr val="000000"/>
                </a:solidFill>
                <a:latin typeface="Times New Roman" panose="02020603050405020304" pitchFamily="18" charset="0"/>
                <a:ea typeface="楷体_GB2312" pitchFamily="49" charset="-122"/>
              </a:rPr>
              <a:t>84KB</a:t>
            </a:r>
            <a:r>
              <a:rPr lang="zh-CN" altLang="en-US" dirty="0">
                <a:solidFill>
                  <a:srgbClr val="000000"/>
                </a:solidFill>
                <a:latin typeface="Times New Roman" panose="02020603050405020304" pitchFamily="18" charset="0"/>
                <a:ea typeface="楷体_GB2312" pitchFamily="49" charset="-122"/>
              </a:rPr>
              <a:t>的</a:t>
            </a:r>
            <a:r>
              <a:rPr lang="en-US" altLang="zh-CN" dirty="0">
                <a:solidFill>
                  <a:srgbClr val="000000"/>
                </a:solidFill>
                <a:latin typeface="Times New Roman" panose="02020603050405020304" pitchFamily="18" charset="0"/>
                <a:ea typeface="楷体_GB2312" pitchFamily="49" charset="-122"/>
              </a:rPr>
              <a:t>L1 Cache</a:t>
            </a:r>
            <a:r>
              <a:rPr lang="zh-CN" altLang="en-US" dirty="0">
                <a:solidFill>
                  <a:srgbClr val="000000"/>
                </a:solidFill>
                <a:latin typeface="Times New Roman" panose="02020603050405020304" pitchFamily="18" charset="0"/>
                <a:ea typeface="楷体_GB2312" pitchFamily="49" charset="-122"/>
              </a:rPr>
              <a:t>，由于</a:t>
            </a:r>
            <a:r>
              <a:rPr lang="en-US" altLang="zh-CN" dirty="0">
                <a:solidFill>
                  <a:srgbClr val="000000"/>
                </a:solidFill>
                <a:latin typeface="Times New Roman" panose="02020603050405020304" pitchFamily="18" charset="0"/>
                <a:ea typeface="楷体_GB2312" pitchFamily="49" charset="-122"/>
              </a:rPr>
              <a:t>L1 Cache</a:t>
            </a:r>
            <a:r>
              <a:rPr lang="zh-CN" altLang="en-US" dirty="0">
                <a:solidFill>
                  <a:srgbClr val="000000"/>
                </a:solidFill>
                <a:latin typeface="Times New Roman" panose="02020603050405020304" pitchFamily="18" charset="0"/>
                <a:ea typeface="楷体_GB2312" pitchFamily="49" charset="-122"/>
              </a:rPr>
              <a:t>的容量再高，效能也不会太显注，战场开始漫延至</a:t>
            </a:r>
            <a:r>
              <a:rPr lang="en-US" altLang="zh-CN" dirty="0">
                <a:solidFill>
                  <a:srgbClr val="000000"/>
                </a:solidFill>
                <a:latin typeface="Times New Roman" panose="02020603050405020304" pitchFamily="18" charset="0"/>
                <a:ea typeface="楷体_GB2312" pitchFamily="49" charset="-122"/>
              </a:rPr>
              <a:t>L2 Cache</a:t>
            </a:r>
            <a:r>
              <a:rPr lang="zh-CN" altLang="en-US" dirty="0">
                <a:solidFill>
                  <a:srgbClr val="000000"/>
                </a:solidFill>
                <a:latin typeface="Times New Roman" panose="02020603050405020304" pitchFamily="18" charset="0"/>
                <a:ea typeface="楷体_GB2312" pitchFamily="49" charset="-122"/>
              </a:rPr>
              <a:t>。</a:t>
            </a:r>
            <a:endParaRPr lang="en-US" altLang="zh-CN" dirty="0">
              <a:solidFill>
                <a:srgbClr val="000000"/>
              </a:solidFill>
              <a:latin typeface="Times New Roman" panose="02020603050405020304" pitchFamily="18" charset="0"/>
              <a:ea typeface="楷体_GB2312" pitchFamily="49" charset="-122"/>
            </a:endParaRPr>
          </a:p>
          <a:p>
            <a:pPr lvl="1" algn="just" eaLnBrk="1" hangingPunct="1"/>
            <a:endParaRPr lang="en-US" altLang="zh-CN" dirty="0">
              <a:solidFill>
                <a:srgbClr val="000000"/>
              </a:solidFill>
              <a:latin typeface="Times New Roman" panose="02020603050405020304" pitchFamily="18" charset="0"/>
              <a:ea typeface="楷体_GB2312" pitchFamily="49" charset="-122"/>
            </a:endParaRPr>
          </a:p>
          <a:p>
            <a:pPr lvl="1" algn="just" eaLnBrk="1" hangingPunct="1"/>
            <a:r>
              <a:rPr lang="zh-CN" altLang="en-US" dirty="0">
                <a:solidFill>
                  <a:srgbClr val="000000"/>
                </a:solidFill>
                <a:latin typeface="Times New Roman" panose="02020603050405020304" pitchFamily="18" charset="0"/>
                <a:ea typeface="楷体_GB2312" pitchFamily="49" charset="-122"/>
              </a:rPr>
              <a:t>还记得赛扬刚诞生的时候由于没有集成</a:t>
            </a:r>
            <a:r>
              <a:rPr lang="en-US" altLang="zh-CN" dirty="0">
                <a:solidFill>
                  <a:srgbClr val="000000"/>
                </a:solidFill>
                <a:latin typeface="Times New Roman" panose="02020603050405020304" pitchFamily="18" charset="0"/>
                <a:ea typeface="楷体_GB2312" pitchFamily="49" charset="-122"/>
              </a:rPr>
              <a:t>L2 Cache</a:t>
            </a:r>
            <a:r>
              <a:rPr lang="zh-CN" altLang="en-US" dirty="0">
                <a:solidFill>
                  <a:srgbClr val="000000"/>
                </a:solidFill>
                <a:latin typeface="Times New Roman" panose="02020603050405020304" pitchFamily="18" charset="0"/>
                <a:ea typeface="楷体_GB2312" pitchFamily="49" charset="-122"/>
              </a:rPr>
              <a:t>导致性能极低，因此</a:t>
            </a:r>
            <a:r>
              <a:rPr lang="en-US" altLang="zh-CN" dirty="0">
                <a:solidFill>
                  <a:srgbClr val="000000"/>
                </a:solidFill>
                <a:latin typeface="Times New Roman" panose="02020603050405020304" pitchFamily="18" charset="0"/>
                <a:ea typeface="楷体_GB2312" pitchFamily="49" charset="-122"/>
              </a:rPr>
              <a:t>Intel</a:t>
            </a:r>
            <a:r>
              <a:rPr lang="zh-CN" altLang="en-US" dirty="0">
                <a:solidFill>
                  <a:srgbClr val="000000"/>
                </a:solidFill>
                <a:latin typeface="Times New Roman" panose="02020603050405020304" pitchFamily="18" charset="0"/>
                <a:ea typeface="楷体_GB2312" pitchFamily="49" charset="-122"/>
              </a:rPr>
              <a:t>不得不在随后的赛扬处理器中重新加入</a:t>
            </a:r>
            <a:r>
              <a:rPr lang="en-US" altLang="zh-CN" dirty="0">
                <a:solidFill>
                  <a:srgbClr val="000000"/>
                </a:solidFill>
                <a:latin typeface="Times New Roman" panose="02020603050405020304" pitchFamily="18" charset="0"/>
                <a:ea typeface="楷体_GB2312" pitchFamily="49" charset="-122"/>
              </a:rPr>
              <a:t>L2 Cache</a:t>
            </a:r>
            <a:r>
              <a:rPr lang="zh-CN" altLang="en-US" dirty="0">
                <a:solidFill>
                  <a:srgbClr val="000000"/>
                </a:solidFill>
                <a:latin typeface="Times New Roman" panose="02020603050405020304" pitchFamily="18" charset="0"/>
                <a:ea typeface="楷体_GB2312" pitchFamily="49" charset="-122"/>
              </a:rPr>
              <a:t>。可见</a:t>
            </a:r>
            <a:r>
              <a:rPr lang="en-US" altLang="zh-CN" dirty="0">
                <a:solidFill>
                  <a:srgbClr val="000000"/>
                </a:solidFill>
                <a:latin typeface="Times New Roman" panose="02020603050405020304" pitchFamily="18" charset="0"/>
                <a:ea typeface="楷体_GB2312" pitchFamily="49" charset="-122"/>
              </a:rPr>
              <a:t>L2 Cache</a:t>
            </a:r>
            <a:r>
              <a:rPr lang="zh-CN" altLang="en-US" dirty="0">
                <a:solidFill>
                  <a:srgbClr val="000000"/>
                </a:solidFill>
                <a:latin typeface="Times New Roman" panose="02020603050405020304" pitchFamily="18" charset="0"/>
                <a:ea typeface="楷体_GB2312" pitchFamily="49" charset="-122"/>
              </a:rPr>
              <a:t>的对于</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a:t>
            </a:r>
            <a:r>
              <a:rPr lang="en-US" altLang="zh-CN" dirty="0">
                <a:solidFill>
                  <a:srgbClr val="000000"/>
                </a:solidFill>
                <a:latin typeface="Times New Roman" panose="02020603050405020304" pitchFamily="18" charset="0"/>
                <a:ea typeface="楷体_GB2312" pitchFamily="49" charset="-122"/>
              </a:rPr>
              <a:t>L2 Cache</a:t>
            </a:r>
            <a:r>
              <a:rPr lang="zh-CN" altLang="en-US" dirty="0">
                <a:solidFill>
                  <a:srgbClr val="000000"/>
                </a:solidFill>
                <a:latin typeface="Times New Roman" panose="02020603050405020304" pitchFamily="18" charset="0"/>
                <a:ea typeface="楷体_GB2312" pitchFamily="49" charset="-122"/>
              </a:rPr>
              <a:t>集成到</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后）整体性能至关重要。</a:t>
            </a:r>
            <a:endParaRPr lang="zh-CN" altLang="en-US" dirty="0">
              <a:solidFill>
                <a:srgbClr val="000000"/>
              </a:solidFill>
              <a:latin typeface="Times New Roman" panose="02020603050405020304" pitchFamily="18" charset="0"/>
              <a:ea typeface="楷体_GB2312" pitchFamily="49"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Rectangle 2"/>
          <p:cNvSpPr>
            <a:spLocks noGrp="1"/>
          </p:cNvSpPr>
          <p:nvPr>
            <p:ph type="title"/>
          </p:nvPr>
        </p:nvSpPr>
        <p:spPr>
          <a:ln/>
        </p:spPr>
        <p:txBody>
          <a:bodyPr vert="horz" wrap="square" lIns="91440" tIns="45720" rIns="91440" bIns="45720" anchor="ctr" anchorCtr="0"/>
          <a:p>
            <a:pPr eaLnBrk="1" hangingPunct="1"/>
            <a:r>
              <a:rPr lang="en-US" altLang="zh-CN" sz="3200" dirty="0"/>
              <a:t>Cache</a:t>
            </a:r>
            <a:r>
              <a:rPr lang="zh-CN" altLang="en-US" sz="3200" dirty="0"/>
              <a:t>发展史</a:t>
            </a:r>
            <a:endParaRPr lang="zh-CN" altLang="en-US" sz="3200" dirty="0"/>
          </a:p>
        </p:txBody>
      </p:sp>
      <p:sp>
        <p:nvSpPr>
          <p:cNvPr id="201731" name="Rectangle 3"/>
          <p:cNvSpPr>
            <a:spLocks noGrp="1"/>
          </p:cNvSpPr>
          <p:nvPr>
            <p:ph idx="1" hasCustomPrompt="1"/>
          </p:nvPr>
        </p:nvSpPr>
        <p:spPr>
          <a:ln/>
        </p:spPr>
        <p:txBody>
          <a:bodyPr vert="horz" wrap="square" lIns="91440" tIns="45720" rIns="91440" bIns="45720" anchor="t" anchorCtr="0"/>
          <a:p>
            <a:pPr eaLnBrk="1" hangingPunct="1"/>
            <a:r>
              <a:rPr lang="zh-CN" altLang="en-US" dirty="0">
                <a:latin typeface="Times New Roman" panose="02020603050405020304" pitchFamily="18" charset="0"/>
              </a:rPr>
              <a:t>整合</a:t>
            </a:r>
            <a:r>
              <a:rPr lang="en-US" altLang="zh-CN" dirty="0">
                <a:latin typeface="Times New Roman" panose="02020603050405020304" pitchFamily="18" charset="0"/>
              </a:rPr>
              <a:t>L2 Cache</a:t>
            </a:r>
            <a:endParaRPr lang="en-US" altLang="zh-CN" dirty="0">
              <a:latin typeface="Times New Roman" panose="02020603050405020304" pitchFamily="18" charset="0"/>
            </a:endParaRPr>
          </a:p>
          <a:p>
            <a:pPr lvl="1" algn="just" eaLnBrk="1" hangingPunct="1"/>
            <a:r>
              <a:rPr lang="zh-CN" altLang="en-US" dirty="0">
                <a:solidFill>
                  <a:srgbClr val="000000"/>
                </a:solidFill>
                <a:latin typeface="Times New Roman" panose="02020603050405020304" pitchFamily="18" charset="0"/>
                <a:ea typeface="楷体_GB2312" pitchFamily="49" charset="-122"/>
              </a:rPr>
              <a:t>到了</a:t>
            </a:r>
            <a:r>
              <a:rPr lang="en-US" altLang="zh-CN" dirty="0">
                <a:solidFill>
                  <a:srgbClr val="000000"/>
                </a:solidFill>
                <a:latin typeface="Times New Roman" panose="02020603050405020304" pitchFamily="18" charset="0"/>
                <a:ea typeface="楷体_GB2312" pitchFamily="49" charset="-122"/>
              </a:rPr>
              <a:t>Intel Pentium Pro</a:t>
            </a:r>
            <a:r>
              <a:rPr lang="zh-CN" altLang="en-US" dirty="0">
                <a:solidFill>
                  <a:srgbClr val="000000"/>
                </a:solidFill>
                <a:latin typeface="Times New Roman" panose="02020603050405020304" pitchFamily="18" charset="0"/>
                <a:ea typeface="楷体_GB2312" pitchFamily="49" charset="-122"/>
              </a:rPr>
              <a:t>，</a:t>
            </a:r>
            <a:r>
              <a:rPr lang="en-US" altLang="zh-CN" dirty="0">
                <a:solidFill>
                  <a:srgbClr val="000000"/>
                </a:solidFill>
                <a:latin typeface="Times New Roman" panose="02020603050405020304" pitchFamily="18" charset="0"/>
                <a:ea typeface="楷体_GB2312" pitchFamily="49" charset="-122"/>
              </a:rPr>
              <a:t>Intel</a:t>
            </a:r>
            <a:r>
              <a:rPr lang="zh-CN" altLang="en-US" dirty="0">
                <a:solidFill>
                  <a:srgbClr val="000000"/>
                </a:solidFill>
                <a:latin typeface="Times New Roman" panose="02020603050405020304" pitchFamily="18" charset="0"/>
                <a:ea typeface="楷体_GB2312" pitchFamily="49" charset="-122"/>
              </a:rPr>
              <a:t>终于把</a:t>
            </a:r>
            <a:r>
              <a:rPr lang="en-US" altLang="zh-CN" dirty="0">
                <a:solidFill>
                  <a:srgbClr val="000000"/>
                </a:solidFill>
                <a:latin typeface="Times New Roman" panose="02020603050405020304" pitchFamily="18" charset="0"/>
                <a:ea typeface="楷体_GB2312" pitchFamily="49" charset="-122"/>
              </a:rPr>
              <a:t>L2 Cache</a:t>
            </a:r>
            <a:r>
              <a:rPr lang="zh-CN" altLang="en-US" dirty="0">
                <a:solidFill>
                  <a:srgbClr val="000000"/>
                </a:solidFill>
                <a:latin typeface="Times New Roman" panose="02020603050405020304" pitchFamily="18" charset="0"/>
                <a:ea typeface="楷体_GB2312" pitchFamily="49" charset="-122"/>
              </a:rPr>
              <a:t>放在</a:t>
            </a:r>
            <a:r>
              <a:rPr lang="en-US" altLang="zh-CN" dirty="0">
                <a:solidFill>
                  <a:srgbClr val="000000"/>
                </a:solidFill>
                <a:latin typeface="Times New Roman" panose="02020603050405020304" pitchFamily="18" charset="0"/>
                <a:ea typeface="楷体_GB2312" pitchFamily="49" charset="-122"/>
              </a:rPr>
              <a:t>CPU</a:t>
            </a:r>
            <a:r>
              <a:rPr lang="zh-CN" altLang="en-US" dirty="0">
                <a:solidFill>
                  <a:srgbClr val="000000"/>
                </a:solidFill>
                <a:latin typeface="Times New Roman" panose="02020603050405020304" pitchFamily="18" charset="0"/>
                <a:ea typeface="楷体_GB2312" pitchFamily="49" charset="-122"/>
              </a:rPr>
              <a:t>内，令</a:t>
            </a:r>
            <a:r>
              <a:rPr lang="en-US" altLang="zh-CN" dirty="0">
                <a:solidFill>
                  <a:srgbClr val="000000"/>
                </a:solidFill>
                <a:latin typeface="Times New Roman" panose="02020603050405020304" pitchFamily="18" charset="0"/>
                <a:ea typeface="楷体_GB2312" pitchFamily="49" charset="-122"/>
              </a:rPr>
              <a:t>L2</a:t>
            </a:r>
            <a:r>
              <a:rPr lang="zh-CN" altLang="en-US" dirty="0">
                <a:solidFill>
                  <a:srgbClr val="000000"/>
                </a:solidFill>
                <a:latin typeface="Times New Roman" panose="02020603050405020304" pitchFamily="18" charset="0"/>
                <a:ea typeface="楷体_GB2312" pitchFamily="49" charset="-122"/>
              </a:rPr>
              <a:t>速度也加快了，不过却不是在核心内，那时</a:t>
            </a:r>
            <a:r>
              <a:rPr lang="en-US" altLang="zh-CN" dirty="0">
                <a:solidFill>
                  <a:srgbClr val="000000"/>
                </a:solidFill>
                <a:latin typeface="Times New Roman" panose="02020603050405020304" pitchFamily="18" charset="0"/>
                <a:ea typeface="楷体_GB2312" pitchFamily="49" charset="-122"/>
              </a:rPr>
              <a:t>Pentium Pro</a:t>
            </a:r>
            <a:r>
              <a:rPr lang="zh-CN" altLang="en-US" dirty="0">
                <a:solidFill>
                  <a:srgbClr val="000000"/>
                </a:solidFill>
                <a:latin typeface="Times New Roman" panose="02020603050405020304" pitchFamily="18" charset="0"/>
                <a:ea typeface="楷体_GB2312" pitchFamily="49" charset="-122"/>
              </a:rPr>
              <a:t>内采用双芯片，</a:t>
            </a:r>
            <a:r>
              <a:rPr lang="en-US" altLang="zh-CN" dirty="0">
                <a:solidFill>
                  <a:srgbClr val="000000"/>
                </a:solidFill>
                <a:latin typeface="Times New Roman" panose="02020603050405020304" pitchFamily="18" charset="0"/>
                <a:ea typeface="楷体_GB2312" pitchFamily="49" charset="-122"/>
              </a:rPr>
              <a:t>L1 + Die</a:t>
            </a:r>
            <a:r>
              <a:rPr lang="zh-CN" altLang="en-US" dirty="0">
                <a:solidFill>
                  <a:srgbClr val="000000"/>
                </a:solidFill>
                <a:latin typeface="Times New Roman" panose="02020603050405020304" pitchFamily="18" charset="0"/>
                <a:ea typeface="楷体_GB2312" pitchFamily="49" charset="-122"/>
              </a:rPr>
              <a:t>及</a:t>
            </a:r>
            <a:r>
              <a:rPr lang="en-US" altLang="zh-CN" dirty="0">
                <a:solidFill>
                  <a:srgbClr val="000000"/>
                </a:solidFill>
                <a:latin typeface="Times New Roman" panose="02020603050405020304" pitchFamily="18" charset="0"/>
                <a:ea typeface="楷体_GB2312" pitchFamily="49" charset="-122"/>
              </a:rPr>
              <a:t>L2</a:t>
            </a:r>
            <a:r>
              <a:rPr lang="zh-CN" altLang="en-US" dirty="0">
                <a:solidFill>
                  <a:srgbClr val="000000"/>
                </a:solidFill>
                <a:latin typeface="Times New Roman" panose="02020603050405020304" pitchFamily="18" charset="0"/>
                <a:ea typeface="楷体_GB2312" pitchFamily="49" charset="-122"/>
              </a:rPr>
              <a:t>，但由于要把两颗芯片封装，时常会压坏芯片，因此成品率不高。那么如何解决这个问题？</a:t>
            </a:r>
            <a:r>
              <a:rPr lang="en-US" altLang="zh-CN" dirty="0">
                <a:solidFill>
                  <a:srgbClr val="000000"/>
                </a:solidFill>
                <a:latin typeface="Times New Roman" panose="02020603050405020304" pitchFamily="18" charset="0"/>
                <a:ea typeface="楷体_GB2312" pitchFamily="49" charset="-122"/>
              </a:rPr>
              <a:t>Intel</a:t>
            </a:r>
            <a:r>
              <a:rPr lang="zh-CN" altLang="en-US" dirty="0">
                <a:solidFill>
                  <a:srgbClr val="000000"/>
                </a:solidFill>
                <a:latin typeface="Times New Roman" panose="02020603050405020304" pitchFamily="18" charset="0"/>
                <a:ea typeface="楷体_GB2312" pitchFamily="49" charset="-122"/>
              </a:rPr>
              <a:t>是很有办法的。</a:t>
            </a:r>
            <a:endParaRPr lang="en-US" altLang="zh-CN" dirty="0">
              <a:solidFill>
                <a:srgbClr val="000000"/>
              </a:solidFill>
              <a:latin typeface="Times New Roman" panose="02020603050405020304" pitchFamily="18" charset="0"/>
              <a:ea typeface="楷体_GB2312" pitchFamily="49" charset="-122"/>
            </a:endParaRPr>
          </a:p>
          <a:p>
            <a:pPr lvl="1" algn="just" eaLnBrk="1" hangingPunct="1"/>
            <a:endParaRPr lang="zh-CN" altLang="en-US" dirty="0">
              <a:solidFill>
                <a:srgbClr val="000000"/>
              </a:solidFill>
              <a:latin typeface="Times New Roman" panose="02020603050405020304" pitchFamily="18" charset="0"/>
              <a:ea typeface="楷体_GB2312" pitchFamily="49" charset="-122"/>
            </a:endParaRPr>
          </a:p>
          <a:p>
            <a:pPr lvl="1" algn="just" eaLnBrk="1" hangingPunct="1"/>
            <a:r>
              <a:rPr lang="en-US" altLang="zh-CN" dirty="0">
                <a:solidFill>
                  <a:srgbClr val="000000"/>
                </a:solidFill>
                <a:latin typeface="Times New Roman" panose="02020603050405020304" pitchFamily="18" charset="0"/>
                <a:ea typeface="楷体_GB2312" pitchFamily="49" charset="-122"/>
              </a:rPr>
              <a:t>Intel</a:t>
            </a:r>
            <a:r>
              <a:rPr lang="zh-CN" altLang="en-US" dirty="0">
                <a:solidFill>
                  <a:srgbClr val="000000"/>
                </a:solidFill>
                <a:latin typeface="Times New Roman" panose="02020603050405020304" pitchFamily="18" charset="0"/>
                <a:ea typeface="楷体_GB2312" pitchFamily="49" charset="-122"/>
              </a:rPr>
              <a:t>后来采用了</a:t>
            </a:r>
            <a:r>
              <a:rPr lang="en-US" altLang="zh-CN" dirty="0">
                <a:solidFill>
                  <a:srgbClr val="000000"/>
                </a:solidFill>
                <a:latin typeface="Times New Roman" panose="02020603050405020304" pitchFamily="18" charset="0"/>
                <a:ea typeface="楷体_GB2312" pitchFamily="49" charset="-122"/>
              </a:rPr>
              <a:t>On-Card Cache</a:t>
            </a:r>
            <a:r>
              <a:rPr lang="zh-CN" altLang="en-US" dirty="0">
                <a:solidFill>
                  <a:srgbClr val="000000"/>
                </a:solidFill>
                <a:latin typeface="Times New Roman" panose="02020603050405020304" pitchFamily="18" charset="0"/>
                <a:ea typeface="楷体_GB2312" pitchFamily="49" charset="-122"/>
              </a:rPr>
              <a:t>。</a:t>
            </a:r>
            <a:r>
              <a:rPr lang="en-US" altLang="zh-CN" dirty="0">
                <a:solidFill>
                  <a:srgbClr val="000000"/>
                </a:solidFill>
                <a:latin typeface="Times New Roman" panose="02020603050405020304" pitchFamily="18" charset="0"/>
                <a:ea typeface="楷体_GB2312" pitchFamily="49" charset="-122"/>
              </a:rPr>
              <a:t>Pentium II</a:t>
            </a:r>
            <a:r>
              <a:rPr lang="zh-CN" altLang="en-US" dirty="0">
                <a:solidFill>
                  <a:srgbClr val="000000"/>
                </a:solidFill>
                <a:latin typeface="Times New Roman" panose="02020603050405020304" pitchFamily="18" charset="0"/>
                <a:ea typeface="楷体_GB2312" pitchFamily="49" charset="-122"/>
              </a:rPr>
              <a:t>改用了</a:t>
            </a:r>
            <a:r>
              <a:rPr lang="en-US" altLang="zh-CN" dirty="0">
                <a:solidFill>
                  <a:srgbClr val="000000"/>
                </a:solidFill>
                <a:latin typeface="Times New Roman" panose="02020603050405020304" pitchFamily="18" charset="0"/>
                <a:ea typeface="楷体_GB2312" pitchFamily="49" charset="-122"/>
              </a:rPr>
              <a:t>Slot 1</a:t>
            </a:r>
            <a:r>
              <a:rPr lang="zh-CN" altLang="en-US" dirty="0">
                <a:solidFill>
                  <a:srgbClr val="000000"/>
                </a:solidFill>
                <a:latin typeface="Times New Roman" panose="02020603050405020304" pitchFamily="18" charset="0"/>
                <a:ea typeface="楷体_GB2312" pitchFamily="49" charset="-122"/>
              </a:rPr>
              <a:t>，把</a:t>
            </a:r>
            <a:r>
              <a:rPr lang="en-US" altLang="zh-CN" dirty="0">
                <a:solidFill>
                  <a:srgbClr val="000000"/>
                </a:solidFill>
                <a:latin typeface="Times New Roman" panose="02020603050405020304" pitchFamily="18" charset="0"/>
                <a:ea typeface="楷体_GB2312" pitchFamily="49" charset="-122"/>
              </a:rPr>
              <a:t>L2 Cache</a:t>
            </a:r>
            <a:r>
              <a:rPr lang="zh-CN" altLang="en-US" dirty="0">
                <a:solidFill>
                  <a:srgbClr val="000000"/>
                </a:solidFill>
                <a:latin typeface="Times New Roman" panose="02020603050405020304" pitchFamily="18" charset="0"/>
                <a:ea typeface="楷体_GB2312" pitchFamily="49" charset="-122"/>
              </a:rPr>
              <a:t>放在卡内而不用封装。虽然效能不俗却十分仰贵，所以</a:t>
            </a:r>
            <a:r>
              <a:rPr lang="en-US" altLang="zh-CN" dirty="0">
                <a:solidFill>
                  <a:srgbClr val="000000"/>
                </a:solidFill>
                <a:latin typeface="Times New Roman" panose="02020603050405020304" pitchFamily="18" charset="0"/>
                <a:ea typeface="楷体_GB2312" pitchFamily="49" charset="-122"/>
              </a:rPr>
              <a:t>Intel</a:t>
            </a:r>
            <a:r>
              <a:rPr lang="zh-CN" altLang="en-US" dirty="0">
                <a:solidFill>
                  <a:srgbClr val="000000"/>
                </a:solidFill>
                <a:latin typeface="Times New Roman" panose="02020603050405020304" pitchFamily="18" charset="0"/>
                <a:ea typeface="楷体_GB2312" pitchFamily="49" charset="-122"/>
              </a:rPr>
              <a:t>推出了没有</a:t>
            </a:r>
            <a:r>
              <a:rPr lang="en-US" altLang="zh-CN" dirty="0">
                <a:solidFill>
                  <a:srgbClr val="000000"/>
                </a:solidFill>
                <a:latin typeface="Times New Roman" panose="02020603050405020304" pitchFamily="18" charset="0"/>
                <a:ea typeface="楷体_GB2312" pitchFamily="49" charset="-122"/>
              </a:rPr>
              <a:t>L2 Cache</a:t>
            </a:r>
            <a:r>
              <a:rPr lang="zh-CN" altLang="en-US" dirty="0">
                <a:solidFill>
                  <a:srgbClr val="000000"/>
                </a:solidFill>
                <a:latin typeface="Times New Roman" panose="02020603050405020304" pitchFamily="18" charset="0"/>
                <a:ea typeface="楷体_GB2312" pitchFamily="49" charset="-122"/>
              </a:rPr>
              <a:t>的</a:t>
            </a:r>
            <a:r>
              <a:rPr lang="en-US" altLang="zh-CN" dirty="0">
                <a:solidFill>
                  <a:srgbClr val="000000"/>
                </a:solidFill>
                <a:latin typeface="Times New Roman" panose="02020603050405020304" pitchFamily="18" charset="0"/>
                <a:ea typeface="楷体_GB2312" pitchFamily="49" charset="-122"/>
              </a:rPr>
              <a:t>Celeron</a:t>
            </a:r>
            <a:r>
              <a:rPr lang="zh-CN" altLang="en-US" dirty="0">
                <a:solidFill>
                  <a:srgbClr val="000000"/>
                </a:solidFill>
                <a:latin typeface="Times New Roman" panose="02020603050405020304" pitchFamily="18" charset="0"/>
                <a:ea typeface="楷体_GB2312" pitchFamily="49" charset="-122"/>
              </a:rPr>
              <a:t>版本。同时期的</a:t>
            </a:r>
            <a:r>
              <a:rPr lang="en-US" altLang="zh-CN" dirty="0">
                <a:solidFill>
                  <a:srgbClr val="000000"/>
                </a:solidFill>
                <a:latin typeface="Times New Roman" panose="02020603050405020304" pitchFamily="18" charset="0"/>
                <a:ea typeface="楷体_GB2312" pitchFamily="49" charset="-122"/>
              </a:rPr>
              <a:t>AMD</a:t>
            </a:r>
            <a:r>
              <a:rPr lang="zh-CN" altLang="en-US" dirty="0">
                <a:solidFill>
                  <a:srgbClr val="000000"/>
                </a:solidFill>
                <a:latin typeface="Times New Roman" panose="02020603050405020304" pitchFamily="18" charset="0"/>
                <a:ea typeface="楷体_GB2312" pitchFamily="49" charset="-122"/>
              </a:rPr>
              <a:t>也采用了和</a:t>
            </a:r>
            <a:r>
              <a:rPr lang="en-US" altLang="zh-CN" dirty="0">
                <a:solidFill>
                  <a:srgbClr val="000000"/>
                </a:solidFill>
                <a:latin typeface="Times New Roman" panose="02020603050405020304" pitchFamily="18" charset="0"/>
                <a:ea typeface="楷体_GB2312" pitchFamily="49" charset="-122"/>
              </a:rPr>
              <a:t>Intel</a:t>
            </a:r>
            <a:r>
              <a:rPr lang="zh-CN" altLang="en-US" dirty="0">
                <a:solidFill>
                  <a:srgbClr val="000000"/>
                </a:solidFill>
                <a:latin typeface="Times New Roman" panose="02020603050405020304" pitchFamily="18" charset="0"/>
                <a:ea typeface="楷体_GB2312" pitchFamily="49" charset="-122"/>
              </a:rPr>
              <a:t>同样的办法使用</a:t>
            </a:r>
            <a:r>
              <a:rPr lang="en-US" altLang="zh-CN" dirty="0">
                <a:solidFill>
                  <a:srgbClr val="000000"/>
                </a:solidFill>
                <a:latin typeface="Times New Roman" panose="02020603050405020304" pitchFamily="18" charset="0"/>
                <a:ea typeface="楷体_GB2312" pitchFamily="49" charset="-122"/>
              </a:rPr>
              <a:t>Slot A </a:t>
            </a:r>
            <a:r>
              <a:rPr lang="zh-CN" altLang="en-US" dirty="0">
                <a:solidFill>
                  <a:srgbClr val="000000"/>
                </a:solidFill>
                <a:latin typeface="Times New Roman" panose="02020603050405020304" pitchFamily="18" charset="0"/>
                <a:ea typeface="楷体_GB2312" pitchFamily="49" charset="-122"/>
              </a:rPr>
              <a:t>。</a:t>
            </a:r>
            <a:endParaRPr lang="zh-CN" altLang="en-US" dirty="0">
              <a:solidFill>
                <a:srgbClr val="000000"/>
              </a:solidFill>
              <a:latin typeface="Times New Roman" panose="02020603050405020304" pitchFamily="18" charset="0"/>
              <a:ea typeface="楷体_GB2312" pitchFamily="49"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Rectangle 2"/>
          <p:cNvSpPr>
            <a:spLocks noGrp="1"/>
          </p:cNvSpPr>
          <p:nvPr>
            <p:ph type="title"/>
          </p:nvPr>
        </p:nvSpPr>
        <p:spPr>
          <a:ln/>
        </p:spPr>
        <p:txBody>
          <a:bodyPr vert="horz" wrap="square" lIns="91440" tIns="45720" rIns="91440" bIns="45720" anchor="ctr" anchorCtr="0"/>
          <a:p>
            <a:pPr eaLnBrk="1" hangingPunct="1"/>
            <a:r>
              <a:rPr lang="en-US" altLang="zh-CN" sz="3200" dirty="0"/>
              <a:t>Cache</a:t>
            </a:r>
            <a:r>
              <a:rPr lang="zh-CN" altLang="en-US" sz="3200" dirty="0"/>
              <a:t>发展史</a:t>
            </a:r>
            <a:endParaRPr lang="zh-CN" altLang="en-US" sz="3200" dirty="0"/>
          </a:p>
        </p:txBody>
      </p:sp>
      <p:sp>
        <p:nvSpPr>
          <p:cNvPr id="189443"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ea"/>
                <a:ea typeface="+mn-ea"/>
                <a:cs typeface="+mn-cs"/>
              </a:rPr>
              <a:t>真正</a:t>
            </a:r>
            <a:r>
              <a:rPr kumimoji="0" lang="en-US" altLang="zh-CN" sz="2800" b="1" i="0" u="none" strike="noStrike" kern="1200" cap="none" spc="0" normalizeH="0" baseline="0" noProof="0" dirty="0">
                <a:ln>
                  <a:noFill/>
                </a:ln>
                <a:solidFill>
                  <a:srgbClr val="000000"/>
                </a:solidFill>
                <a:effectLst/>
                <a:uLnTx/>
                <a:uFillTx/>
                <a:latin typeface="+mn-ea"/>
                <a:ea typeface="+mn-ea"/>
                <a:cs typeface="+mn-cs"/>
              </a:rPr>
              <a:t>L2 On-Die Cache</a:t>
            </a:r>
            <a:endParaRPr kumimoji="0" lang="en-US" altLang="zh-CN" sz="2800" b="1" i="0" u="none" strike="noStrike" kern="1200" cap="none" spc="0" normalizeH="0" baseline="0" noProof="0" dirty="0">
              <a:ln>
                <a:noFill/>
              </a:ln>
              <a:solidFill>
                <a:srgbClr val="000000"/>
              </a:solidFill>
              <a:effectLst/>
              <a:uLnTx/>
              <a:uFillTx/>
              <a:latin typeface="+mn-ea"/>
              <a:ea typeface="+mn-ea"/>
              <a:cs typeface="+mn-cs"/>
            </a:endParaRPr>
          </a:p>
          <a:p>
            <a:pPr marL="742950" marR="0" lvl="1" indent="-285750" algn="just"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由于卡匣式太贵，</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Intel</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又再次用回</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Socket</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与塑料封装，同时由于制程的进步，</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L2 Cache</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也放在核心内，初时的</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Pentium III</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拥有</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512KB L2 Cache</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，早期的也产生过</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slot I</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结构的</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Pentium III,</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在卡内出现</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512k Cache,</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但和早期的</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socket 370</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结构的</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Pentium III</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一样</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Cache</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只有核心速度的一半，到后来进步至</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256KB </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但行全速。此时期的代表做就是</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Pentium III</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a:t>
            </a:r>
            <a:endParaRPr kumimoji="0" lang="zh-CN" altLang="en-US" sz="2400" b="0" i="0" u="none" strike="noStrike" kern="1200" cap="none" spc="0" normalizeH="0" baseline="0" noProof="0" dirty="0">
              <a:ln>
                <a:noFill/>
              </a:ln>
              <a:solidFill>
                <a:srgbClr val="000000"/>
              </a:solidFill>
              <a:effectLst/>
              <a:uLnTx/>
              <a:uFillTx/>
              <a:latin typeface="+mn-ea"/>
              <a:ea typeface="+mn-ea"/>
              <a:cs typeface="+mn-cs"/>
            </a:endParaRPr>
          </a:p>
          <a:p>
            <a:pPr marL="342900" marR="0" lvl="0" indent="-342900" algn="just"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mn-ea"/>
                <a:ea typeface="+mn-ea"/>
                <a:cs typeface="+mn-cs"/>
              </a:rPr>
              <a:t>L3 Cache</a:t>
            </a:r>
            <a:r>
              <a:rPr kumimoji="0" lang="zh-CN" altLang="en-US" sz="2800" b="1" i="0" u="none" strike="noStrike" kern="1200" cap="none" spc="0" normalizeH="0" baseline="0" noProof="0" dirty="0">
                <a:ln>
                  <a:noFill/>
                </a:ln>
                <a:solidFill>
                  <a:srgbClr val="000000"/>
                </a:solidFill>
                <a:effectLst/>
                <a:uLnTx/>
                <a:uFillTx/>
                <a:latin typeface="+mn-ea"/>
                <a:ea typeface="+mn-ea"/>
                <a:cs typeface="+mn-cs"/>
              </a:rPr>
              <a:t>诞生</a:t>
            </a:r>
            <a:endParaRPr kumimoji="0" lang="zh-CN" altLang="en-US" sz="2800" b="1" i="0" u="none" strike="noStrike" kern="1200" cap="none" spc="0" normalizeH="0" baseline="0" noProof="0" dirty="0">
              <a:ln>
                <a:noFill/>
              </a:ln>
              <a:solidFill>
                <a:srgbClr val="000000"/>
              </a:solidFill>
              <a:effectLst/>
              <a:uLnTx/>
              <a:uFillTx/>
              <a:latin typeface="+mn-ea"/>
              <a:ea typeface="+mn-ea"/>
              <a:cs typeface="+mn-cs"/>
            </a:endParaRPr>
          </a:p>
          <a:p>
            <a:pPr marL="742950" marR="0" lvl="1" indent="-285750" algn="just"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随着</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64</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位处理器的诞生，</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Intel</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已经把高速的</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L3</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加入到其</a:t>
            </a:r>
            <a:r>
              <a:rPr kumimoji="0" lang="en-US" altLang="zh-CN" sz="2400" b="0" i="0" u="none" strike="noStrike" kern="1200" cap="none" spc="0" normalizeH="0" baseline="0" noProof="0" dirty="0">
                <a:ln>
                  <a:noFill/>
                </a:ln>
                <a:solidFill>
                  <a:srgbClr val="000000"/>
                </a:solidFill>
                <a:effectLst/>
                <a:uLnTx/>
                <a:uFillTx/>
                <a:latin typeface="+mn-ea"/>
                <a:ea typeface="+mn-ea"/>
                <a:cs typeface="+mn-cs"/>
              </a:rPr>
              <a:t>Itanium 2</a:t>
            </a:r>
            <a:r>
              <a:rPr kumimoji="0" lang="zh-CN" altLang="en-US" sz="2400" b="0" i="0" u="none" strike="noStrike" kern="1200" cap="none" spc="0" normalizeH="0" baseline="0" noProof="0" dirty="0">
                <a:ln>
                  <a:noFill/>
                </a:ln>
                <a:solidFill>
                  <a:srgbClr val="000000"/>
                </a:solidFill>
                <a:effectLst/>
                <a:uLnTx/>
                <a:uFillTx/>
                <a:latin typeface="+mn-ea"/>
                <a:ea typeface="+mn-ea"/>
                <a:cs typeface="+mn-cs"/>
              </a:rPr>
              <a:t>当中</a:t>
            </a:r>
            <a:endParaRPr kumimoji="0" lang="zh-CN" altLang="en-US" sz="2400" b="0" i="0" u="none" strike="noStrike" kern="1200" cap="none" spc="0" normalizeH="0" baseline="0" noProof="0" dirty="0">
              <a:ln>
                <a:noFill/>
              </a:ln>
              <a:solidFill>
                <a:srgbClr val="000000"/>
              </a:solidFill>
              <a:effectLst/>
              <a:uLnTx/>
              <a:uFillTx/>
              <a:latin typeface="+mn-ea"/>
              <a:ea typeface="+mn-ea"/>
              <a:cs typeface="+mn-c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Rectangle 2"/>
          <p:cNvSpPr>
            <a:spLocks noGrp="1"/>
          </p:cNvSpPr>
          <p:nvPr>
            <p:ph type="title"/>
          </p:nvPr>
        </p:nvSpPr>
        <p:spPr>
          <a:xfrm>
            <a:off x="304800" y="174625"/>
            <a:ext cx="7848600" cy="609600"/>
          </a:xfrm>
          <a:ln/>
        </p:spPr>
        <p:txBody>
          <a:bodyPr vert="horz" wrap="square" lIns="91440" tIns="45720" rIns="91440" bIns="45720" anchor="ctr" anchorCtr="0"/>
          <a:p>
            <a:pPr eaLnBrk="1" hangingPunct="1"/>
            <a:r>
              <a:rPr lang="en-US" altLang="zh-CN" sz="3200" dirty="0">
                <a:latin typeface="Times New Roman" panose="02020603050405020304" pitchFamily="18" charset="0"/>
              </a:rPr>
              <a:t>4.3.1  </a:t>
            </a:r>
            <a:r>
              <a:rPr lang="zh-CN" altLang="en-US" sz="3200" dirty="0">
                <a:latin typeface="Times New Roman" panose="02020603050405020304" pitchFamily="18" charset="0"/>
              </a:rPr>
              <a:t>工作原理和基本结构</a:t>
            </a:r>
            <a:endParaRPr lang="zh-CN" altLang="en-US" sz="3200" dirty="0">
              <a:latin typeface="Times New Roman" panose="02020603050405020304" pitchFamily="18" charset="0"/>
            </a:endParaRPr>
          </a:p>
        </p:txBody>
      </p:sp>
      <p:sp>
        <p:nvSpPr>
          <p:cNvPr id="961539" name="Rectangle 3"/>
          <p:cNvSpPr>
            <a:spLocks noGrp="1" noChangeArrowheads="1"/>
          </p:cNvSpPr>
          <p:nvPr>
            <p:ph idx="1" hasCustomPrompt="1"/>
          </p:nvPr>
        </p:nvSpPr>
        <p:spPr>
          <a:xfrm>
            <a:off x="469900" y="1022350"/>
            <a:ext cx="8413750" cy="49530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幼圆" panose="02010509060101010101" pitchFamily="49" charset="-122"/>
                <a:ea typeface="+mn-ea"/>
                <a:cs typeface="+mn-cs"/>
              </a:rPr>
              <a:t>高度缓冲（</a:t>
            </a:r>
            <a:r>
              <a:rPr kumimoji="0" lang="en-US" altLang="zh-CN"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幼圆" panose="02010509060101010101" pitchFamily="49" charset="-122"/>
                <a:ea typeface="+mn-ea"/>
                <a:cs typeface="+mn-cs"/>
              </a:rPr>
              <a:t>Cache</a:t>
            </a:r>
            <a:r>
              <a:rPr kumimoji="0" lang="zh-CN" altLang="en-US"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幼圆" panose="02010509060101010101" pitchFamily="49" charset="-122"/>
                <a:ea typeface="+mn-ea"/>
                <a:cs typeface="+mn-cs"/>
              </a:rPr>
              <a:t>）存储器</a:t>
            </a:r>
            <a:endParaRPr kumimoji="0" lang="en-US" altLang="zh-CN" sz="2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幼圆" panose="02010509060101010101" pitchFamily="49" charset="-122"/>
              <a:ea typeface="+mn-ea"/>
              <a:cs typeface="+mn-cs"/>
            </a:endParaRPr>
          </a:p>
          <a:p>
            <a:pPr marL="342900" marR="0" lvl="0" indent="-342900" algn="just" defTabSz="914400" rtl="0" eaLnBrk="1" fontAlgn="base" latinLnBrk="0" hangingPunct="1">
              <a:lnSpc>
                <a:spcPct val="100000"/>
              </a:lnSpc>
              <a:spcBef>
                <a:spcPts val="2400"/>
              </a:spcBef>
              <a:spcAft>
                <a:spcPct val="0"/>
              </a:spcAft>
              <a:buClr>
                <a:schemeClr val="tx1"/>
              </a:buClr>
              <a:buSzTx/>
              <a:buFont typeface="Wingdings" panose="05000000000000000000" pitchFamily="2" charset="2"/>
              <a:buChar char="v"/>
              <a:defRPr/>
            </a:pPr>
            <a:r>
              <a:rPr kumimoji="0" lang="zh-CN" altLang="en-US"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rPr>
              <a:t>为弥补主存速度的不足，在处理机和主存之间设置一个高速、小容量的</a:t>
            </a:r>
            <a:r>
              <a:rPr kumimoji="0" lang="en-US" altLang="zh-CN"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rPr>
              <a:t>Cache</a:t>
            </a:r>
            <a:r>
              <a:rPr kumimoji="0" lang="zh-CN" altLang="en-US"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rPr>
              <a:t>，构成</a:t>
            </a:r>
            <a:r>
              <a:rPr kumimoji="0" lang="en-US" altLang="zh-CN"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rPr>
              <a:t>Cache-</a:t>
            </a:r>
            <a:r>
              <a:rPr kumimoji="0" lang="zh-CN" altLang="en-US"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rPr>
              <a:t>主存存储层次。</a:t>
            </a:r>
            <a:endParaRPr kumimoji="0" lang="en-US" altLang="zh-CN"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endParaRPr>
          </a:p>
          <a:p>
            <a:pPr marL="342900" marR="0" lvl="0" indent="-342900" algn="just" defTabSz="914400" rtl="0" eaLnBrk="1" fontAlgn="base" latinLnBrk="0" hangingPunct="1">
              <a:lnSpc>
                <a:spcPct val="100000"/>
              </a:lnSpc>
              <a:spcBef>
                <a:spcPts val="2400"/>
              </a:spcBef>
              <a:spcAft>
                <a:spcPct val="0"/>
              </a:spcAft>
              <a:buClr>
                <a:schemeClr val="tx1"/>
              </a:buClr>
              <a:buSzTx/>
              <a:buFont typeface="Wingdings" panose="05000000000000000000" pitchFamily="2" charset="2"/>
              <a:buChar char="v"/>
              <a:defRPr/>
            </a:pPr>
            <a:r>
              <a:rPr kumimoji="0" lang="zh-CN" altLang="en-US"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rPr>
              <a:t>从</a:t>
            </a:r>
            <a:r>
              <a:rPr kumimoji="0" lang="en-US" altLang="zh-CN"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rPr>
              <a:t>CPU</a:t>
            </a:r>
            <a:r>
              <a:rPr kumimoji="0" lang="zh-CN" altLang="en-US"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rPr>
              <a:t>看，速度接近于</a:t>
            </a:r>
            <a:r>
              <a:rPr kumimoji="0" lang="en-US" altLang="zh-CN"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rPr>
              <a:t>Cache</a:t>
            </a:r>
            <a:r>
              <a:rPr kumimoji="0" lang="zh-CN" altLang="en-US"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rPr>
              <a:t>，容量接近于主存。</a:t>
            </a:r>
            <a:endParaRPr kumimoji="0" lang="zh-CN" altLang="en-US" sz="2800" b="0" i="0" u="none" strike="noStrike" kern="1200" cap="none" spc="0" normalizeH="0" baseline="0" noProof="0" dirty="0">
              <a:ln>
                <a:noFill/>
              </a:ln>
              <a:solidFill>
                <a:srgbClr val="000000"/>
              </a:solidFill>
              <a:effectLst/>
              <a:uLnTx/>
              <a:uFillTx/>
              <a:latin typeface="幼圆" panose="02010509060101010101" pitchFamily="49" charset="-122"/>
              <a:ea typeface="+mn-ea"/>
              <a:cs typeface="+mn-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205827" name="Rectangle 2"/>
          <p:cNvSpPr>
            <a:spLocks noGrp="1"/>
          </p:cNvSpPr>
          <p:nvPr>
            <p:ph type="title"/>
          </p:nvPr>
        </p:nvSpPr>
        <p:spPr>
          <a:ln/>
        </p:spPr>
        <p:txBody>
          <a:bodyPr vert="horz" wrap="square" lIns="91440" tIns="45720" rIns="91440" bIns="45720" anchor="ctr" anchorCtr="0"/>
          <a:p>
            <a:pPr eaLnBrk="1" hangingPunct="1"/>
            <a:r>
              <a:rPr lang="en-US" altLang="zh-CN" sz="3200" dirty="0"/>
              <a:t>Cache</a:t>
            </a:r>
            <a:r>
              <a:rPr lang="zh-CN" altLang="en-US" sz="3200" dirty="0"/>
              <a:t>存储器的基本结构</a:t>
            </a:r>
            <a:endParaRPr lang="zh-CN" altLang="en-US" sz="3200" dirty="0"/>
          </a:p>
        </p:txBody>
      </p:sp>
      <p:sp>
        <p:nvSpPr>
          <p:cNvPr id="205828"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05829" name="Picture 5"/>
          <p:cNvPicPr>
            <a:picLocks noChangeAspect="1"/>
          </p:cNvPicPr>
          <p:nvPr/>
        </p:nvPicPr>
        <p:blipFill>
          <a:blip r:embed="rId1"/>
          <a:stretch>
            <a:fillRect/>
          </a:stretch>
        </p:blipFill>
        <p:spPr>
          <a:xfrm>
            <a:off x="238125" y="846138"/>
            <a:ext cx="8826500" cy="6011862"/>
          </a:xfrm>
          <a:prstGeom prst="rect">
            <a:avLst/>
          </a:prstGeom>
          <a:noFill/>
          <a:ln w="9525">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0" name="Rectangle 2"/>
          <p:cNvSpPr>
            <a:spLocks noGrp="1"/>
          </p:cNvSpPr>
          <p:nvPr>
            <p:ph type="title"/>
          </p:nvPr>
        </p:nvSpPr>
        <p:spPr>
          <a:ln/>
        </p:spPr>
        <p:txBody>
          <a:bodyPr vert="horz" wrap="square" lIns="91440" tIns="45720" rIns="91440" bIns="45720" anchor="ctr" anchorCtr="0"/>
          <a:p>
            <a:pPr eaLnBrk="1" hangingPunct="1"/>
            <a:r>
              <a:rPr lang="en-US" altLang="zh-CN" dirty="0">
                <a:latin typeface="Times New Roman" panose="02020603050405020304" pitchFamily="18" charset="0"/>
              </a:rPr>
              <a:t>4.3.1  </a:t>
            </a:r>
            <a:r>
              <a:rPr lang="zh-CN" altLang="en-US" dirty="0">
                <a:latin typeface="Times New Roman" panose="02020603050405020304" pitchFamily="18" charset="0"/>
              </a:rPr>
              <a:t>工作原理和基本结构</a:t>
            </a:r>
            <a:endParaRPr lang="zh-CN" altLang="en-US" dirty="0"/>
          </a:p>
        </p:txBody>
      </p:sp>
      <p:sp>
        <p:nvSpPr>
          <p:cNvPr id="191491" name="Rectangle 3"/>
          <p:cNvSpPr>
            <a:spLocks noGrp="1" noChangeArrowheads="1"/>
          </p:cNvSpPr>
          <p:nvPr>
            <p:ph idx="1" hasCustomPrompt="1"/>
          </p:nvPr>
        </p:nvSpPr>
        <p:spPr>
          <a:xfrm>
            <a:off x="469900" y="1022350"/>
            <a:ext cx="8547100" cy="5719763"/>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基本特征：</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把主存和</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机械等分成相同大小的块（行），块比页小得多，通常块的大小是页的几十分之一到几百分之一；</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(2)</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访问</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的时间是访问主存时间的</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1/4</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到</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1/10</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endPar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just" defTabSz="914400" rtl="0" eaLnBrk="1" fontAlgn="base" latinLnBrk="0" hangingPunct="1">
              <a:lnSpc>
                <a:spcPct val="100000"/>
              </a:lnSpc>
              <a:spcBef>
                <a:spcPts val="1200"/>
              </a:spcBef>
              <a:spcAft>
                <a:spcPct val="0"/>
              </a:spcAft>
              <a:buClr>
                <a:schemeClr val="tx2"/>
              </a:buClr>
              <a:buSzPct val="60000"/>
              <a:buFont typeface="Wingdings" panose="05000000000000000000" pitchFamily="2" charset="2"/>
              <a:buChar char="n"/>
              <a:defRPr/>
            </a:pPr>
            <a:r>
              <a:rPr kumimoji="0" lang="en-US" altLang="zh-CN" sz="2400" b="1" i="0" u="none" strike="noStrike" kern="1200" cap="none" spc="0" normalizeH="0" baseline="0" noProof="0" dirty="0" err="1">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ScienceMark</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测试系统</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(3)</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由于</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CPU</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的速度快，希望</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能与之匹配。所以，</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采用与</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CPU</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同类型的半导体工艺构成；</a:t>
            </a:r>
            <a:endPar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(4)Cache-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主存间的地址映像和变换，以及替换、调度算法用硬件实现，对应用程序员透明，也对系统程序员透明；</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内容占位符 2"/>
          <p:cNvSpPr>
            <a:spLocks noGrp="1"/>
          </p:cNvSpPr>
          <p:nvPr>
            <p:ph idx="1" hasCustomPrompt="1"/>
          </p:nvPr>
        </p:nvSpPr>
        <p:spPr>
          <a:xfrm>
            <a:off x="469900" y="1022350"/>
            <a:ext cx="8229600" cy="1565275"/>
          </a:xfrm>
          <a:ln/>
        </p:spPr>
        <p:txBody>
          <a:bodyPr vert="horz" wrap="square" lIns="91440" tIns="45720" rIns="91440" bIns="45720" anchor="t" anchorCtr="0"/>
          <a:p>
            <a:pPr>
              <a:spcAft>
                <a:spcPts val="1200"/>
              </a:spcAft>
            </a:pPr>
            <a:r>
              <a:rPr lang="zh-CN" altLang="en-US" dirty="0">
                <a:latin typeface="Times New Roman" panose="02020603050405020304" pitchFamily="18" charset="0"/>
              </a:rPr>
              <a:t>多级存储层次</a:t>
            </a:r>
            <a:endParaRPr lang="en-US" altLang="zh-CN" dirty="0">
              <a:latin typeface="Times New Roman" panose="02020603050405020304" pitchFamily="18" charset="0"/>
            </a:endParaRPr>
          </a:p>
          <a:p>
            <a:pPr lvl="1"/>
            <a:r>
              <a:rPr lang="zh-CN" altLang="en-US" dirty="0">
                <a:latin typeface="Times New Roman" panose="02020603050405020304" pitchFamily="18" charset="0"/>
              </a:rPr>
              <a:t>从</a:t>
            </a:r>
            <a:r>
              <a:rPr lang="en-US" altLang="zh-CN" dirty="0">
                <a:latin typeface="Times New Roman" panose="02020603050405020304" pitchFamily="18" charset="0"/>
              </a:rPr>
              <a:t>CPU</a:t>
            </a:r>
            <a:r>
              <a:rPr lang="zh-CN" altLang="en-US" dirty="0">
                <a:latin typeface="Times New Roman" panose="02020603050405020304" pitchFamily="18" charset="0"/>
              </a:rPr>
              <a:t>看，它是一个整体，速度接近于最高层</a:t>
            </a:r>
            <a:r>
              <a:rPr lang="en-US" altLang="zh-CN" dirty="0">
                <a:latin typeface="Times New Roman" panose="02020603050405020304" pitchFamily="18" charset="0"/>
              </a:rPr>
              <a:t>M</a:t>
            </a:r>
            <a:r>
              <a:rPr lang="en-US" altLang="zh-CN" baseline="-25000" dirty="0">
                <a:latin typeface="Times New Roman" panose="02020603050405020304" pitchFamily="18" charset="0"/>
              </a:rPr>
              <a:t>1</a:t>
            </a:r>
            <a:r>
              <a:rPr lang="zh-CN" altLang="en-US" dirty="0">
                <a:latin typeface="Times New Roman" panose="02020603050405020304" pitchFamily="18" charset="0"/>
              </a:rPr>
              <a:t>，容量接近于最底层</a:t>
            </a:r>
            <a:r>
              <a:rPr lang="en-US" altLang="zh-CN" dirty="0">
                <a:latin typeface="Times New Roman" panose="02020603050405020304" pitchFamily="18" charset="0"/>
              </a:rPr>
              <a:t>M</a:t>
            </a:r>
            <a:r>
              <a:rPr lang="en-US" altLang="zh-CN" baseline="-25000" dirty="0">
                <a:latin typeface="Times New Roman" panose="02020603050405020304" pitchFamily="18" charset="0"/>
              </a:rPr>
              <a:t>n</a:t>
            </a:r>
            <a:r>
              <a:rPr lang="zh-CN" altLang="en-US" dirty="0">
                <a:latin typeface="Times New Roman" panose="02020603050405020304" pitchFamily="18" charset="0"/>
              </a:rPr>
              <a:t>，并且每位价格接近于最底层</a:t>
            </a:r>
            <a:r>
              <a:rPr lang="en-US" altLang="zh-CN" dirty="0">
                <a:latin typeface="Times New Roman" panose="02020603050405020304" pitchFamily="18" charset="0"/>
              </a:rPr>
              <a:t>M</a:t>
            </a:r>
            <a:r>
              <a:rPr lang="en-US" altLang="zh-CN" baseline="-25000" dirty="0">
                <a:latin typeface="Times New Roman" panose="02020603050405020304" pitchFamily="18" charset="0"/>
              </a:rPr>
              <a:t>n</a:t>
            </a:r>
            <a:r>
              <a:rPr lang="zh-CN" altLang="en-US" dirty="0">
                <a:latin typeface="Times New Roman" panose="02020603050405020304" pitchFamily="18" charset="0"/>
              </a:rPr>
              <a:t>。</a:t>
            </a:r>
            <a:endParaRPr lang="zh-CN" altLang="en-US" dirty="0">
              <a:latin typeface="Times New Roman" panose="02020603050405020304" pitchFamily="18" charset="0"/>
              <a:ea typeface="Times New Roman" panose="02020603050405020304" pitchFamily="18" charset="0"/>
            </a:endParaRPr>
          </a:p>
        </p:txBody>
      </p:sp>
      <p:sp>
        <p:nvSpPr>
          <p:cNvPr id="35843" name="Rectangle 2"/>
          <p:cNvSpPr>
            <a:spLocks noGrp="1"/>
          </p:cNvSpPr>
          <p:nvPr>
            <p:ph type="title"/>
          </p:nvPr>
        </p:nvSpPr>
        <p:spPr>
          <a:ln/>
        </p:spPr>
        <p:txBody>
          <a:bodyPr vert="horz" wrap="square" lIns="91440" tIns="45720" rIns="91440" bIns="45720" anchor="ctr" anchorCtr="0"/>
          <a:p>
            <a:pPr eaLnBrk="1" hangingPunct="1"/>
            <a:r>
              <a:rPr lang="en-US" altLang="zh-CN" dirty="0"/>
              <a:t>4.1.1 </a:t>
            </a:r>
            <a:r>
              <a:rPr lang="zh-CN" altLang="en-US" dirty="0"/>
              <a:t>存储体系基本概念</a:t>
            </a:r>
            <a:endParaRPr lang="zh-CN" altLang="en-US" dirty="0"/>
          </a:p>
        </p:txBody>
      </p:sp>
      <p:sp>
        <p:nvSpPr>
          <p:cNvPr id="35844" name="Rectangle 4"/>
          <p:cNvSpPr/>
          <p:nvPr/>
        </p:nvSpPr>
        <p:spPr>
          <a:xfrm>
            <a:off x="2659063" y="3659188"/>
            <a:ext cx="876300" cy="55721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M</a:t>
            </a:r>
            <a:r>
              <a:rPr lang="en-US" altLang="zh-CN" sz="2000" baseline="-25000" dirty="0">
                <a:solidFill>
                  <a:srgbClr val="000000"/>
                </a:solidFill>
                <a:latin typeface="Tahoma" panose="020B0604030504040204" pitchFamily="34" charset="0"/>
                <a:ea typeface="宋体" panose="02010600030101010101" pitchFamily="2" charset="-122"/>
              </a:rPr>
              <a:t>1</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35845" name="Rectangle 14"/>
          <p:cNvSpPr/>
          <p:nvPr/>
        </p:nvSpPr>
        <p:spPr>
          <a:xfrm>
            <a:off x="1362075" y="3659188"/>
            <a:ext cx="877888" cy="55721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CPU</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35846" name="Line 15"/>
          <p:cNvSpPr/>
          <p:nvPr/>
        </p:nvSpPr>
        <p:spPr>
          <a:xfrm>
            <a:off x="2239963" y="3844925"/>
            <a:ext cx="431800" cy="0"/>
          </a:xfrm>
          <a:prstGeom prst="line">
            <a:avLst/>
          </a:prstGeom>
          <a:ln w="38100" cap="flat" cmpd="sng">
            <a:solidFill>
              <a:schemeClr val="tx1"/>
            </a:solidFill>
            <a:prstDash val="solid"/>
            <a:miter/>
            <a:headEnd type="none" w="med" len="med"/>
            <a:tailEnd type="triangle" w="med" len="med"/>
          </a:ln>
        </p:spPr>
      </p:sp>
      <p:sp>
        <p:nvSpPr>
          <p:cNvPr id="35847" name="Line 16"/>
          <p:cNvSpPr/>
          <p:nvPr/>
        </p:nvSpPr>
        <p:spPr>
          <a:xfrm flipH="1">
            <a:off x="2239963" y="4067175"/>
            <a:ext cx="431800" cy="0"/>
          </a:xfrm>
          <a:prstGeom prst="line">
            <a:avLst/>
          </a:prstGeom>
          <a:ln w="38100" cap="flat" cmpd="sng">
            <a:solidFill>
              <a:schemeClr val="tx1"/>
            </a:solidFill>
            <a:prstDash val="solid"/>
            <a:miter/>
            <a:headEnd type="none" w="med" len="med"/>
            <a:tailEnd type="triangle" w="med" len="med"/>
          </a:ln>
        </p:spPr>
      </p:sp>
      <p:sp>
        <p:nvSpPr>
          <p:cNvPr id="35848" name="Rectangle 4"/>
          <p:cNvSpPr/>
          <p:nvPr/>
        </p:nvSpPr>
        <p:spPr>
          <a:xfrm>
            <a:off x="3954463" y="3659188"/>
            <a:ext cx="877887" cy="55721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M</a:t>
            </a:r>
            <a:r>
              <a:rPr lang="en-US" altLang="zh-CN" sz="2000" baseline="-25000" dirty="0">
                <a:solidFill>
                  <a:srgbClr val="000000"/>
                </a:solidFill>
                <a:latin typeface="Tahoma" panose="020B0604030504040204" pitchFamily="34" charset="0"/>
                <a:ea typeface="宋体" panose="02010600030101010101" pitchFamily="2" charset="-122"/>
              </a:rPr>
              <a:t>2</a:t>
            </a:r>
            <a:endParaRPr lang="en-US" altLang="zh-CN" sz="2000" baseline="-25000" dirty="0">
              <a:solidFill>
                <a:srgbClr val="000000"/>
              </a:solidFill>
              <a:latin typeface="Tahoma" panose="020B0604030504040204" pitchFamily="34" charset="0"/>
              <a:ea typeface="宋体" panose="02010600030101010101" pitchFamily="2" charset="-122"/>
            </a:endParaRPr>
          </a:p>
        </p:txBody>
      </p:sp>
      <p:sp>
        <p:nvSpPr>
          <p:cNvPr id="35849" name="Rectangle 4"/>
          <p:cNvSpPr/>
          <p:nvPr/>
        </p:nvSpPr>
        <p:spPr>
          <a:xfrm>
            <a:off x="5249863" y="3659188"/>
            <a:ext cx="877887" cy="55721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M</a:t>
            </a:r>
            <a:r>
              <a:rPr lang="en-US" altLang="zh-CN" sz="2000" baseline="-25000" dirty="0">
                <a:solidFill>
                  <a:srgbClr val="000000"/>
                </a:solidFill>
                <a:latin typeface="Tahoma" panose="020B0604030504040204" pitchFamily="34" charset="0"/>
                <a:ea typeface="宋体" panose="02010600030101010101" pitchFamily="2" charset="-122"/>
              </a:rPr>
              <a:t>3</a:t>
            </a:r>
            <a:endParaRPr lang="en-US" altLang="zh-CN" sz="2000" baseline="-25000" dirty="0">
              <a:solidFill>
                <a:srgbClr val="000000"/>
              </a:solidFill>
              <a:latin typeface="Tahoma" panose="020B0604030504040204" pitchFamily="34" charset="0"/>
              <a:ea typeface="宋体" panose="02010600030101010101" pitchFamily="2" charset="-122"/>
            </a:endParaRPr>
          </a:p>
        </p:txBody>
      </p:sp>
      <p:sp>
        <p:nvSpPr>
          <p:cNvPr id="35850" name="Rectangle 4"/>
          <p:cNvSpPr/>
          <p:nvPr/>
        </p:nvSpPr>
        <p:spPr>
          <a:xfrm>
            <a:off x="7269163" y="3659188"/>
            <a:ext cx="877887" cy="55721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M</a:t>
            </a:r>
            <a:r>
              <a:rPr lang="en-US" altLang="zh-CN" sz="2000" baseline="-25000" dirty="0">
                <a:solidFill>
                  <a:srgbClr val="000000"/>
                </a:solidFill>
                <a:latin typeface="Tahoma" panose="020B0604030504040204" pitchFamily="34" charset="0"/>
                <a:ea typeface="宋体" panose="02010600030101010101" pitchFamily="2" charset="-122"/>
              </a:rPr>
              <a:t>n</a:t>
            </a:r>
            <a:endParaRPr lang="en-US" altLang="zh-CN" sz="2000" baseline="-25000" dirty="0">
              <a:solidFill>
                <a:srgbClr val="000000"/>
              </a:solidFill>
              <a:latin typeface="Tahoma" panose="020B0604030504040204" pitchFamily="34" charset="0"/>
              <a:ea typeface="宋体" panose="02010600030101010101" pitchFamily="2" charset="-122"/>
            </a:endParaRPr>
          </a:p>
        </p:txBody>
      </p:sp>
      <p:sp>
        <p:nvSpPr>
          <p:cNvPr id="35851" name="Line 15"/>
          <p:cNvSpPr/>
          <p:nvPr/>
        </p:nvSpPr>
        <p:spPr>
          <a:xfrm>
            <a:off x="3535363" y="3844925"/>
            <a:ext cx="431800" cy="0"/>
          </a:xfrm>
          <a:prstGeom prst="line">
            <a:avLst/>
          </a:prstGeom>
          <a:ln w="38100" cap="flat" cmpd="sng">
            <a:solidFill>
              <a:schemeClr val="tx1"/>
            </a:solidFill>
            <a:prstDash val="solid"/>
            <a:miter/>
            <a:headEnd type="none" w="med" len="med"/>
            <a:tailEnd type="triangle" w="med" len="med"/>
          </a:ln>
        </p:spPr>
      </p:sp>
      <p:sp>
        <p:nvSpPr>
          <p:cNvPr id="35852" name="Line 16"/>
          <p:cNvSpPr/>
          <p:nvPr/>
        </p:nvSpPr>
        <p:spPr>
          <a:xfrm flipH="1">
            <a:off x="3535363" y="4067175"/>
            <a:ext cx="431800" cy="0"/>
          </a:xfrm>
          <a:prstGeom prst="line">
            <a:avLst/>
          </a:prstGeom>
          <a:ln w="38100" cap="flat" cmpd="sng">
            <a:solidFill>
              <a:schemeClr val="tx1"/>
            </a:solidFill>
            <a:prstDash val="solid"/>
            <a:miter/>
            <a:headEnd type="none" w="med" len="med"/>
            <a:tailEnd type="triangle" w="med" len="med"/>
          </a:ln>
        </p:spPr>
      </p:sp>
      <p:sp>
        <p:nvSpPr>
          <p:cNvPr id="35853" name="Line 15"/>
          <p:cNvSpPr/>
          <p:nvPr/>
        </p:nvSpPr>
        <p:spPr>
          <a:xfrm>
            <a:off x="4832350" y="3844925"/>
            <a:ext cx="431800" cy="0"/>
          </a:xfrm>
          <a:prstGeom prst="line">
            <a:avLst/>
          </a:prstGeom>
          <a:ln w="38100" cap="flat" cmpd="sng">
            <a:solidFill>
              <a:schemeClr val="tx1"/>
            </a:solidFill>
            <a:prstDash val="solid"/>
            <a:miter/>
            <a:headEnd type="none" w="med" len="med"/>
            <a:tailEnd type="triangle" w="med" len="med"/>
          </a:ln>
        </p:spPr>
      </p:sp>
      <p:sp>
        <p:nvSpPr>
          <p:cNvPr id="35854" name="Line 16"/>
          <p:cNvSpPr/>
          <p:nvPr/>
        </p:nvSpPr>
        <p:spPr>
          <a:xfrm flipH="1">
            <a:off x="4832350" y="4067175"/>
            <a:ext cx="431800" cy="0"/>
          </a:xfrm>
          <a:prstGeom prst="line">
            <a:avLst/>
          </a:prstGeom>
          <a:ln w="38100" cap="flat" cmpd="sng">
            <a:solidFill>
              <a:schemeClr val="tx1"/>
            </a:solidFill>
            <a:prstDash val="solid"/>
            <a:miter/>
            <a:headEnd type="none" w="med" len="med"/>
            <a:tailEnd type="triangle" w="med" len="med"/>
          </a:ln>
        </p:spPr>
      </p:sp>
      <p:sp>
        <p:nvSpPr>
          <p:cNvPr id="35855" name="Line 15"/>
          <p:cNvSpPr/>
          <p:nvPr/>
        </p:nvSpPr>
        <p:spPr>
          <a:xfrm>
            <a:off x="6127750" y="3844925"/>
            <a:ext cx="431800" cy="0"/>
          </a:xfrm>
          <a:prstGeom prst="line">
            <a:avLst/>
          </a:prstGeom>
          <a:ln w="38100" cap="flat" cmpd="sng">
            <a:solidFill>
              <a:schemeClr val="tx1"/>
            </a:solidFill>
            <a:prstDash val="solid"/>
            <a:miter/>
            <a:headEnd type="none" w="med" len="med"/>
            <a:tailEnd type="triangle" w="med" len="med"/>
          </a:ln>
        </p:spPr>
      </p:sp>
      <p:sp>
        <p:nvSpPr>
          <p:cNvPr id="35856" name="Line 16"/>
          <p:cNvSpPr/>
          <p:nvPr/>
        </p:nvSpPr>
        <p:spPr>
          <a:xfrm flipH="1">
            <a:off x="6127750" y="4067175"/>
            <a:ext cx="431800" cy="0"/>
          </a:xfrm>
          <a:prstGeom prst="line">
            <a:avLst/>
          </a:prstGeom>
          <a:ln w="38100" cap="flat" cmpd="sng">
            <a:solidFill>
              <a:schemeClr val="tx1"/>
            </a:solidFill>
            <a:prstDash val="solid"/>
            <a:miter/>
            <a:headEnd type="none" w="med" len="med"/>
            <a:tailEnd type="triangle" w="med" len="med"/>
          </a:ln>
        </p:spPr>
      </p:sp>
      <p:sp>
        <p:nvSpPr>
          <p:cNvPr id="35857" name="Line 15"/>
          <p:cNvSpPr/>
          <p:nvPr/>
        </p:nvSpPr>
        <p:spPr>
          <a:xfrm>
            <a:off x="6829425" y="3841750"/>
            <a:ext cx="431800" cy="0"/>
          </a:xfrm>
          <a:prstGeom prst="line">
            <a:avLst/>
          </a:prstGeom>
          <a:ln w="38100" cap="flat" cmpd="sng">
            <a:solidFill>
              <a:schemeClr val="tx1"/>
            </a:solidFill>
            <a:prstDash val="solid"/>
            <a:miter/>
            <a:headEnd type="none" w="med" len="med"/>
            <a:tailEnd type="triangle" w="med" len="med"/>
          </a:ln>
        </p:spPr>
      </p:sp>
      <p:sp>
        <p:nvSpPr>
          <p:cNvPr id="35858" name="Line 16"/>
          <p:cNvSpPr/>
          <p:nvPr/>
        </p:nvSpPr>
        <p:spPr>
          <a:xfrm flipH="1">
            <a:off x="6829425" y="4064000"/>
            <a:ext cx="431800" cy="0"/>
          </a:xfrm>
          <a:prstGeom prst="line">
            <a:avLst/>
          </a:prstGeom>
          <a:ln w="38100" cap="flat" cmpd="sng">
            <a:solidFill>
              <a:schemeClr val="tx1"/>
            </a:solidFill>
            <a:prstDash val="solid"/>
            <a:miter/>
            <a:headEnd type="none" w="med" len="med"/>
            <a:tailEnd type="triangle" w="med" len="med"/>
          </a:ln>
        </p:spPr>
      </p:sp>
      <p:sp>
        <p:nvSpPr>
          <p:cNvPr id="35859" name="文本框 27"/>
          <p:cNvSpPr txBox="1"/>
          <p:nvPr/>
        </p:nvSpPr>
        <p:spPr>
          <a:xfrm>
            <a:off x="6461125" y="3490913"/>
            <a:ext cx="492125" cy="461962"/>
          </a:xfrm>
          <a:prstGeom prst="rect">
            <a:avLst/>
          </a:prstGeom>
          <a:noFill/>
          <a:ln w="9525">
            <a:noFill/>
          </a:ln>
        </p:spPr>
        <p:txBody>
          <a:bodyPr wrap="none">
            <a:spAutoFit/>
          </a:bodyPr>
          <a:p>
            <a:r>
              <a:rPr lang="en-US" altLang="zh-CN"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35860" name="文本框 30"/>
          <p:cNvSpPr txBox="1"/>
          <p:nvPr/>
        </p:nvSpPr>
        <p:spPr>
          <a:xfrm>
            <a:off x="6488113" y="3754438"/>
            <a:ext cx="492125" cy="461962"/>
          </a:xfrm>
          <a:prstGeom prst="rect">
            <a:avLst/>
          </a:prstGeom>
          <a:noFill/>
          <a:ln w="9525">
            <a:noFill/>
          </a:ln>
        </p:spPr>
        <p:txBody>
          <a:bodyPr wrap="none">
            <a:spAutoFit/>
          </a:bodyPr>
          <a:p>
            <a:r>
              <a:rPr lang="en-US" altLang="zh-CN"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35861" name="左大括号 31"/>
          <p:cNvSpPr/>
          <p:nvPr/>
        </p:nvSpPr>
        <p:spPr>
          <a:xfrm rot="-5400000">
            <a:off x="5148263" y="1833563"/>
            <a:ext cx="504825" cy="5475287"/>
          </a:xfrm>
          <a:prstGeom prst="leftBrace">
            <a:avLst>
              <a:gd name="adj1" fmla="val 52271"/>
              <a:gd name="adj2" fmla="val 50000"/>
            </a:avLst>
          </a:prstGeom>
          <a:noFill/>
          <a:ln w="9525" cap="flat" cmpd="sng">
            <a:solidFill>
              <a:srgbClr val="00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35862" name="文本框 32"/>
          <p:cNvSpPr txBox="1"/>
          <p:nvPr/>
        </p:nvSpPr>
        <p:spPr>
          <a:xfrm>
            <a:off x="3976688" y="4830763"/>
            <a:ext cx="3298825" cy="522287"/>
          </a:xfrm>
          <a:prstGeom prst="rect">
            <a:avLst/>
          </a:prstGeom>
          <a:noFill/>
          <a:ln w="9525">
            <a:noFill/>
          </a:ln>
        </p:spPr>
        <p:txBody>
          <a:bodyPr wrap="none">
            <a:spAutoFit/>
          </a:bodyPr>
          <a:p>
            <a:r>
              <a:rPr lang="zh-CN" altLang="en-US" dirty="0">
                <a:latin typeface="Times New Roman" panose="02020603050405020304" pitchFamily="18" charset="0"/>
              </a:rPr>
              <a:t>多级存储体系</a:t>
            </a:r>
            <a:r>
              <a:rPr lang="en-US" altLang="zh-CN" dirty="0">
                <a:latin typeface="Times New Roman" panose="02020603050405020304" pitchFamily="18" charset="0"/>
              </a:rPr>
              <a:t>(</a:t>
            </a:r>
            <a:r>
              <a:rPr lang="zh-CN" altLang="en-US" dirty="0">
                <a:latin typeface="Times New Roman" panose="02020603050405020304" pitchFamily="18" charset="0"/>
              </a:rPr>
              <a:t>层次</a:t>
            </a:r>
            <a:r>
              <a:rPr lang="en-US" altLang="zh-CN" dirty="0">
                <a:latin typeface="Times New Roman" panose="02020603050405020304" pitchFamily="18" charset="0"/>
              </a:rPr>
              <a:t>)</a:t>
            </a:r>
            <a:endParaRPr lang="zh-CN" altLang="en-US" dirty="0">
              <a:latin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Rectangle 2"/>
          <p:cNvSpPr>
            <a:spLocks noGrp="1"/>
          </p:cNvSpPr>
          <p:nvPr>
            <p:ph type="title"/>
          </p:nvPr>
        </p:nvSpPr>
        <p:spPr>
          <a:ln/>
        </p:spPr>
        <p:txBody>
          <a:bodyPr vert="horz" wrap="square" lIns="91440" tIns="45720" rIns="91440" bIns="45720" anchor="ctr" anchorCtr="0"/>
          <a:p>
            <a:pPr eaLnBrk="1" hangingPunct="1"/>
            <a:r>
              <a:rPr lang="en-US" altLang="zh-CN" dirty="0">
                <a:latin typeface="Times New Roman" panose="02020603050405020304" pitchFamily="18" charset="0"/>
              </a:rPr>
              <a:t>4.3.1  </a:t>
            </a:r>
            <a:r>
              <a:rPr lang="zh-CN" altLang="en-US" dirty="0">
                <a:latin typeface="Times New Roman" panose="02020603050405020304" pitchFamily="18" charset="0"/>
              </a:rPr>
              <a:t>工作原理和基本结构</a:t>
            </a:r>
            <a:endParaRPr lang="zh-CN" altLang="en-US" dirty="0"/>
          </a:p>
        </p:txBody>
      </p:sp>
      <p:sp>
        <p:nvSpPr>
          <p:cNvPr id="191491" name="Rectangle 3"/>
          <p:cNvSpPr>
            <a:spLocks noGrp="1" noChangeArrowheads="1"/>
          </p:cNvSpPr>
          <p:nvPr>
            <p:ph idx="1" hasCustomPrompt="1"/>
          </p:nvPr>
        </p:nvSpPr>
        <p:spPr>
          <a:xfrm>
            <a:off x="469900" y="1022350"/>
            <a:ext cx="8547100" cy="2687638"/>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基本特征：</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(5)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采用重叠、流水方式工作：由于从送入主存地址到</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的读出或写入完成，都包含查表进行地址变换和真正访</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两部分工作，且这两部分工作所花时间差不多，假设设为</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，则有</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208900" name="组合 12"/>
          <p:cNvGrpSpPr/>
          <p:nvPr/>
        </p:nvGrpSpPr>
        <p:grpSpPr>
          <a:xfrm>
            <a:off x="1169988" y="3627438"/>
            <a:ext cx="2681287" cy="461962"/>
            <a:chOff x="1236232" y="3790930"/>
            <a:chExt cx="2681562" cy="461665"/>
          </a:xfrm>
        </p:grpSpPr>
        <p:sp>
          <p:nvSpPr>
            <p:cNvPr id="208912" name="矩形 1"/>
            <p:cNvSpPr/>
            <p:nvPr/>
          </p:nvSpPr>
          <p:spPr>
            <a:xfrm>
              <a:off x="1999786" y="3819646"/>
              <a:ext cx="959004" cy="404232"/>
            </a:xfrm>
            <a:prstGeom prst="rect">
              <a:avLst/>
            </a:prstGeom>
            <a:noFill/>
            <a:ln w="9525" cap="flat" cmpd="sng">
              <a:solidFill>
                <a:srgbClr val="000000"/>
              </a:solidFill>
              <a:prstDash val="solid"/>
              <a:round/>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rPr>
                <a:t>t</a:t>
              </a:r>
              <a:endParaRPr lang="zh-CN" altLang="en-US" sz="2000" dirty="0">
                <a:solidFill>
                  <a:srgbClr val="000000"/>
                </a:solidFill>
                <a:latin typeface="Times New Roman" panose="02020603050405020304" pitchFamily="18" charset="0"/>
              </a:endParaRPr>
            </a:p>
          </p:txBody>
        </p:sp>
        <p:sp>
          <p:nvSpPr>
            <p:cNvPr id="208913" name="矩形 4"/>
            <p:cNvSpPr/>
            <p:nvPr/>
          </p:nvSpPr>
          <p:spPr>
            <a:xfrm>
              <a:off x="2958790" y="3819646"/>
              <a:ext cx="959004" cy="404232"/>
            </a:xfrm>
            <a:prstGeom prst="rect">
              <a:avLst/>
            </a:prstGeom>
            <a:noFill/>
            <a:ln w="9525" cap="flat" cmpd="sng">
              <a:solidFill>
                <a:srgbClr val="000000"/>
              </a:solidFill>
              <a:prstDash val="solid"/>
              <a:round/>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rPr>
                <a:t>t</a:t>
              </a:r>
              <a:endParaRPr lang="zh-CN" altLang="en-US" sz="2000" dirty="0">
                <a:solidFill>
                  <a:srgbClr val="000000"/>
                </a:solidFill>
                <a:latin typeface="Times New Roman" panose="02020603050405020304" pitchFamily="18" charset="0"/>
              </a:endParaRPr>
            </a:p>
          </p:txBody>
        </p:sp>
        <p:sp>
          <p:nvSpPr>
            <p:cNvPr id="208914" name="文本框 2"/>
            <p:cNvSpPr txBox="1"/>
            <p:nvPr/>
          </p:nvSpPr>
          <p:spPr>
            <a:xfrm>
              <a:off x="1236232" y="3790930"/>
              <a:ext cx="269626" cy="461665"/>
            </a:xfrm>
            <a:prstGeom prst="rect">
              <a:avLst/>
            </a:prstGeom>
            <a:noFill/>
            <a:ln w="9525">
              <a:noFill/>
            </a:ln>
          </p:spPr>
          <p:txBody>
            <a:bodyPr wrap="none">
              <a:spAutoFit/>
            </a:bodyPr>
            <a:p>
              <a:r>
                <a:rPr lang="en-US" altLang="zh-CN" sz="2400" dirty="0">
                  <a:solidFill>
                    <a:srgbClr val="000000"/>
                  </a:solidFill>
                  <a:latin typeface="Times New Roman" panose="02020603050405020304" pitchFamily="18" charset="0"/>
                </a:rPr>
                <a:t>i</a:t>
              </a:r>
              <a:endParaRPr lang="zh-CN" altLang="en-US" sz="2400" dirty="0">
                <a:solidFill>
                  <a:srgbClr val="000000"/>
                </a:solidFill>
                <a:latin typeface="Times New Roman" panose="02020603050405020304" pitchFamily="18" charset="0"/>
              </a:endParaRPr>
            </a:p>
          </p:txBody>
        </p:sp>
      </p:grpSp>
      <p:grpSp>
        <p:nvGrpSpPr>
          <p:cNvPr id="208901" name="组合 9"/>
          <p:cNvGrpSpPr/>
          <p:nvPr/>
        </p:nvGrpSpPr>
        <p:grpSpPr>
          <a:xfrm>
            <a:off x="1169988" y="4246563"/>
            <a:ext cx="3640137" cy="460375"/>
            <a:chOff x="1236232" y="4550385"/>
            <a:chExt cx="3640566" cy="461665"/>
          </a:xfrm>
        </p:grpSpPr>
        <p:sp>
          <p:nvSpPr>
            <p:cNvPr id="208909" name="矩形 5"/>
            <p:cNvSpPr/>
            <p:nvPr/>
          </p:nvSpPr>
          <p:spPr>
            <a:xfrm>
              <a:off x="2958790" y="4579101"/>
              <a:ext cx="959004" cy="404232"/>
            </a:xfrm>
            <a:prstGeom prst="rect">
              <a:avLst/>
            </a:prstGeom>
            <a:noFill/>
            <a:ln w="9525" cap="flat" cmpd="sng">
              <a:solidFill>
                <a:srgbClr val="000000"/>
              </a:solidFill>
              <a:prstDash val="solid"/>
              <a:round/>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rPr>
                <a:t>t</a:t>
              </a:r>
              <a:endParaRPr lang="zh-CN" altLang="en-US" sz="2000" dirty="0">
                <a:solidFill>
                  <a:srgbClr val="000000"/>
                </a:solidFill>
                <a:latin typeface="Times New Roman" panose="02020603050405020304" pitchFamily="18" charset="0"/>
              </a:endParaRPr>
            </a:p>
          </p:txBody>
        </p:sp>
        <p:sp>
          <p:nvSpPr>
            <p:cNvPr id="208910" name="矩形 6"/>
            <p:cNvSpPr/>
            <p:nvPr/>
          </p:nvSpPr>
          <p:spPr>
            <a:xfrm>
              <a:off x="3917794" y="4579101"/>
              <a:ext cx="959004" cy="404232"/>
            </a:xfrm>
            <a:prstGeom prst="rect">
              <a:avLst/>
            </a:prstGeom>
            <a:noFill/>
            <a:ln w="9525" cap="flat" cmpd="sng">
              <a:solidFill>
                <a:srgbClr val="000000"/>
              </a:solidFill>
              <a:prstDash val="solid"/>
              <a:round/>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rPr>
                <a:t>t</a:t>
              </a:r>
              <a:endParaRPr lang="zh-CN" altLang="en-US" sz="2000" dirty="0">
                <a:solidFill>
                  <a:srgbClr val="000000"/>
                </a:solidFill>
                <a:latin typeface="Times New Roman" panose="02020603050405020304" pitchFamily="18" charset="0"/>
              </a:endParaRPr>
            </a:p>
          </p:txBody>
        </p:sp>
        <p:sp>
          <p:nvSpPr>
            <p:cNvPr id="208911" name="文本框 10"/>
            <p:cNvSpPr txBox="1"/>
            <p:nvPr/>
          </p:nvSpPr>
          <p:spPr>
            <a:xfrm>
              <a:off x="1236232" y="4550385"/>
              <a:ext cx="596638" cy="461665"/>
            </a:xfrm>
            <a:prstGeom prst="rect">
              <a:avLst/>
            </a:prstGeom>
            <a:noFill/>
            <a:ln w="9525">
              <a:noFill/>
            </a:ln>
          </p:spPr>
          <p:txBody>
            <a:bodyPr wrap="none">
              <a:spAutoFit/>
            </a:bodyPr>
            <a:p>
              <a:r>
                <a:rPr lang="en-US" altLang="zh-CN" sz="2400" dirty="0">
                  <a:solidFill>
                    <a:srgbClr val="000000"/>
                  </a:solidFill>
                  <a:latin typeface="Times New Roman" panose="02020603050405020304" pitchFamily="18" charset="0"/>
                </a:rPr>
                <a:t>i+1</a:t>
              </a:r>
              <a:endParaRPr lang="zh-CN" altLang="en-US" sz="2400" dirty="0">
                <a:solidFill>
                  <a:srgbClr val="000000"/>
                </a:solidFill>
                <a:latin typeface="Times New Roman" panose="02020603050405020304" pitchFamily="18" charset="0"/>
              </a:endParaRPr>
            </a:p>
          </p:txBody>
        </p:sp>
      </p:grpSp>
      <p:grpSp>
        <p:nvGrpSpPr>
          <p:cNvPr id="208902" name="组合 3"/>
          <p:cNvGrpSpPr/>
          <p:nvPr/>
        </p:nvGrpSpPr>
        <p:grpSpPr>
          <a:xfrm>
            <a:off x="1169988" y="4811713"/>
            <a:ext cx="4598987" cy="460375"/>
            <a:chOff x="1236232" y="5309840"/>
            <a:chExt cx="4599570" cy="461665"/>
          </a:xfrm>
        </p:grpSpPr>
        <p:sp>
          <p:nvSpPr>
            <p:cNvPr id="208906" name="矩形 7"/>
            <p:cNvSpPr/>
            <p:nvPr/>
          </p:nvSpPr>
          <p:spPr>
            <a:xfrm>
              <a:off x="3917794" y="5338556"/>
              <a:ext cx="959004" cy="404232"/>
            </a:xfrm>
            <a:prstGeom prst="rect">
              <a:avLst/>
            </a:prstGeom>
            <a:noFill/>
            <a:ln w="9525" cap="flat" cmpd="sng">
              <a:solidFill>
                <a:srgbClr val="000000"/>
              </a:solidFill>
              <a:prstDash val="solid"/>
              <a:round/>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rPr>
                <a:t>t</a:t>
              </a:r>
              <a:endParaRPr lang="zh-CN" altLang="en-US" sz="2000" dirty="0">
                <a:solidFill>
                  <a:srgbClr val="000000"/>
                </a:solidFill>
                <a:latin typeface="Times New Roman" panose="02020603050405020304" pitchFamily="18" charset="0"/>
              </a:endParaRPr>
            </a:p>
          </p:txBody>
        </p:sp>
        <p:sp>
          <p:nvSpPr>
            <p:cNvPr id="208907" name="矩形 8"/>
            <p:cNvSpPr/>
            <p:nvPr/>
          </p:nvSpPr>
          <p:spPr>
            <a:xfrm>
              <a:off x="4876798" y="5338556"/>
              <a:ext cx="959004" cy="404232"/>
            </a:xfrm>
            <a:prstGeom prst="rect">
              <a:avLst/>
            </a:prstGeom>
            <a:noFill/>
            <a:ln w="9525" cap="flat" cmpd="sng">
              <a:solidFill>
                <a:srgbClr val="000000"/>
              </a:solidFill>
              <a:prstDash val="solid"/>
              <a:round/>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rPr>
                <a:t>t</a:t>
              </a:r>
              <a:endParaRPr lang="zh-CN" altLang="en-US" sz="2000" dirty="0">
                <a:solidFill>
                  <a:srgbClr val="000000"/>
                </a:solidFill>
                <a:latin typeface="Times New Roman" panose="02020603050405020304" pitchFamily="18" charset="0"/>
              </a:endParaRPr>
            </a:p>
          </p:txBody>
        </p:sp>
        <p:sp>
          <p:nvSpPr>
            <p:cNvPr id="208908" name="文本框 11"/>
            <p:cNvSpPr txBox="1"/>
            <p:nvPr/>
          </p:nvSpPr>
          <p:spPr>
            <a:xfrm>
              <a:off x="1236232" y="5309840"/>
              <a:ext cx="596638" cy="461665"/>
            </a:xfrm>
            <a:prstGeom prst="rect">
              <a:avLst/>
            </a:prstGeom>
            <a:noFill/>
            <a:ln w="9525">
              <a:noFill/>
            </a:ln>
          </p:spPr>
          <p:txBody>
            <a:bodyPr wrap="none">
              <a:spAutoFit/>
            </a:bodyPr>
            <a:p>
              <a:r>
                <a:rPr lang="en-US" altLang="zh-CN" sz="2400" dirty="0">
                  <a:solidFill>
                    <a:srgbClr val="000000"/>
                  </a:solidFill>
                  <a:latin typeface="Times New Roman" panose="02020603050405020304" pitchFamily="18" charset="0"/>
                </a:rPr>
                <a:t>i+2</a:t>
              </a:r>
              <a:endParaRPr lang="zh-CN" altLang="en-US" sz="2400" dirty="0">
                <a:solidFill>
                  <a:srgbClr val="000000"/>
                </a:solidFill>
                <a:latin typeface="Times New Roman" panose="02020603050405020304" pitchFamily="18" charset="0"/>
              </a:endParaRPr>
            </a:p>
          </p:txBody>
        </p:sp>
      </p:grpSp>
      <p:sp>
        <p:nvSpPr>
          <p:cNvPr id="208903" name="右大括号 13"/>
          <p:cNvSpPr/>
          <p:nvPr/>
        </p:nvSpPr>
        <p:spPr>
          <a:xfrm>
            <a:off x="5872163" y="3548063"/>
            <a:ext cx="439737" cy="1714500"/>
          </a:xfrm>
          <a:prstGeom prst="rightBrace">
            <a:avLst>
              <a:gd name="adj1" fmla="val 40361"/>
              <a:gd name="adj2" fmla="val 50000"/>
            </a:avLst>
          </a:prstGeom>
          <a:noFill/>
          <a:ln w="9525"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08904" name="文本框 14"/>
          <p:cNvSpPr txBox="1"/>
          <p:nvPr/>
        </p:nvSpPr>
        <p:spPr>
          <a:xfrm>
            <a:off x="6567488" y="3784600"/>
            <a:ext cx="2446337" cy="1384300"/>
          </a:xfrm>
          <a:prstGeom prst="rect">
            <a:avLst/>
          </a:prstGeom>
          <a:noFill/>
          <a:ln w="9525">
            <a:noFill/>
          </a:ln>
        </p:spPr>
        <p:txBody>
          <a:bodyPr>
            <a:spAutoFit/>
          </a:bodyPr>
          <a:p>
            <a:pPr algn="just"/>
            <a:r>
              <a:rPr lang="en-US" altLang="zh-CN" dirty="0">
                <a:latin typeface="Times New Roman" panose="02020603050405020304" pitchFamily="18" charset="0"/>
              </a:rPr>
              <a:t>CPU</a:t>
            </a:r>
            <a:r>
              <a:rPr lang="zh-CN" altLang="en-US" dirty="0">
                <a:latin typeface="Times New Roman" panose="02020603050405020304" pitchFamily="18" charset="0"/>
              </a:rPr>
              <a:t>每隔</a:t>
            </a:r>
            <a:r>
              <a:rPr lang="en-US" altLang="zh-CN" dirty="0">
                <a:latin typeface="Times New Roman" panose="02020603050405020304" pitchFamily="18" charset="0"/>
              </a:rPr>
              <a:t>t</a:t>
            </a:r>
            <a:r>
              <a:rPr lang="zh-CN" altLang="en-US" dirty="0">
                <a:latin typeface="Times New Roman" panose="02020603050405020304" pitchFamily="18" charset="0"/>
              </a:rPr>
              <a:t>完成一次对</a:t>
            </a:r>
            <a:r>
              <a:rPr lang="en-US" altLang="zh-CN" dirty="0">
                <a:latin typeface="Times New Roman" panose="02020603050405020304" pitchFamily="18" charset="0"/>
              </a:rPr>
              <a:t>Cache</a:t>
            </a:r>
            <a:r>
              <a:rPr lang="zh-CN" altLang="en-US" dirty="0">
                <a:latin typeface="Times New Roman" panose="02020603050405020304" pitchFamily="18" charset="0"/>
              </a:rPr>
              <a:t>的访问</a:t>
            </a:r>
            <a:endParaRPr lang="zh-CN" altLang="en-US" dirty="0">
              <a:latin typeface="Times New Roman" panose="02020603050405020304" pitchFamily="18" charset="0"/>
            </a:endParaRPr>
          </a:p>
        </p:txBody>
      </p:sp>
      <p:sp>
        <p:nvSpPr>
          <p:cNvPr id="208905" name="文本框 15"/>
          <p:cNvSpPr txBox="1"/>
          <p:nvPr/>
        </p:nvSpPr>
        <p:spPr>
          <a:xfrm>
            <a:off x="269875" y="5799138"/>
            <a:ext cx="8874125" cy="708025"/>
          </a:xfrm>
          <a:prstGeom prst="rect">
            <a:avLst/>
          </a:prstGeom>
          <a:noFill/>
          <a:ln w="9525">
            <a:noFill/>
          </a:ln>
        </p:spPr>
        <p:txBody>
          <a:bodyPr>
            <a:spAutoFit/>
          </a:bodyPr>
          <a:p>
            <a:pPr algn="just"/>
            <a:r>
              <a:rPr lang="zh-CN" altLang="en-US" sz="2000" dirty="0">
                <a:solidFill>
                  <a:srgbClr val="000000"/>
                </a:solidFill>
                <a:latin typeface="Times New Roman" panose="02020603050405020304" pitchFamily="18" charset="0"/>
              </a:rPr>
              <a:t>实际上，每次访问</a:t>
            </a:r>
            <a:r>
              <a:rPr lang="en-US" altLang="zh-CN" sz="2000" dirty="0">
                <a:solidFill>
                  <a:srgbClr val="000000"/>
                </a:solidFill>
                <a:latin typeface="Times New Roman" panose="02020603050405020304" pitchFamily="18" charset="0"/>
              </a:rPr>
              <a:t>Cache</a:t>
            </a:r>
            <a:r>
              <a:rPr lang="zh-CN" altLang="en-US" sz="2000" dirty="0">
                <a:solidFill>
                  <a:srgbClr val="000000"/>
                </a:solidFill>
                <a:latin typeface="Times New Roman" panose="02020603050405020304" pitchFamily="18" charset="0"/>
              </a:rPr>
              <a:t>，往往要经过很多子过程，这些子过程的流水处理能使</a:t>
            </a:r>
            <a:r>
              <a:rPr lang="en-US" altLang="zh-CN" sz="2000" dirty="0">
                <a:solidFill>
                  <a:srgbClr val="000000"/>
                </a:solidFill>
                <a:latin typeface="Times New Roman" panose="02020603050405020304" pitchFamily="18" charset="0"/>
              </a:rPr>
              <a:t>Cache</a:t>
            </a:r>
            <a:r>
              <a:rPr lang="zh-CN" altLang="en-US" sz="2000" dirty="0">
                <a:solidFill>
                  <a:srgbClr val="000000"/>
                </a:solidFill>
                <a:latin typeface="Times New Roman" panose="02020603050405020304" pitchFamily="18" charset="0"/>
              </a:rPr>
              <a:t>在一个周期内为多条指令和数据服务，进一步提高</a:t>
            </a:r>
            <a:r>
              <a:rPr lang="en-US" altLang="zh-CN" sz="2000" dirty="0">
                <a:solidFill>
                  <a:srgbClr val="000000"/>
                </a:solidFill>
                <a:latin typeface="Times New Roman" panose="02020603050405020304" pitchFamily="18" charset="0"/>
              </a:rPr>
              <a:t>Cache</a:t>
            </a:r>
            <a:r>
              <a:rPr lang="zh-CN" altLang="en-US" sz="2000" dirty="0">
                <a:solidFill>
                  <a:srgbClr val="000000"/>
                </a:solidFill>
                <a:latin typeface="Times New Roman" panose="02020603050405020304" pitchFamily="18" charset="0"/>
              </a:rPr>
              <a:t>的吞吐率。</a:t>
            </a:r>
            <a:endParaRPr lang="zh-CN" altLang="en-US" sz="2000" dirty="0">
              <a:solidFill>
                <a:srgbClr val="000000"/>
              </a:solidFill>
              <a:latin typeface="Times New Roman" panose="0202060305040502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Rectangle 2"/>
          <p:cNvSpPr>
            <a:spLocks noGrp="1"/>
          </p:cNvSpPr>
          <p:nvPr>
            <p:ph type="title"/>
          </p:nvPr>
        </p:nvSpPr>
        <p:spPr>
          <a:ln/>
        </p:spPr>
        <p:txBody>
          <a:bodyPr vert="horz" wrap="square" lIns="91440" tIns="45720" rIns="91440" bIns="45720" anchor="ctr" anchorCtr="0"/>
          <a:p>
            <a:pPr eaLnBrk="1" hangingPunct="1"/>
            <a:r>
              <a:rPr lang="en-US" altLang="zh-CN" dirty="0">
                <a:latin typeface="Times New Roman" panose="02020603050405020304" pitchFamily="18" charset="0"/>
              </a:rPr>
              <a:t>4.3.1  </a:t>
            </a:r>
            <a:r>
              <a:rPr lang="zh-CN" altLang="en-US" dirty="0">
                <a:latin typeface="Times New Roman" panose="02020603050405020304" pitchFamily="18" charset="0"/>
              </a:rPr>
              <a:t>工作原理和基本结构</a:t>
            </a:r>
            <a:endParaRPr lang="zh-CN" altLang="en-US" dirty="0"/>
          </a:p>
        </p:txBody>
      </p:sp>
      <p:sp>
        <p:nvSpPr>
          <p:cNvPr id="191491" name="Rectangle 3"/>
          <p:cNvSpPr>
            <a:spLocks noGrp="1" noChangeArrowheads="1"/>
          </p:cNvSpPr>
          <p:nvPr>
            <p:ph idx="1" hasCustomPrompt="1"/>
          </p:nvPr>
        </p:nvSpPr>
        <p:spPr>
          <a:xfrm>
            <a:off x="469900" y="1022350"/>
            <a:ext cx="8547100" cy="2687638"/>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基本特征：</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(6)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为了减少</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CPU</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与</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之间的传输延迟，需要</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在物理上靠近处理机，或者就与</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CPU</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做在同一个芯片上；而对于多处理机系统，虽然主存可以共享，但每台处理机都设有自己的</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Rectangle 2"/>
          <p:cNvSpPr>
            <a:spLocks noGrp="1"/>
          </p:cNvSpPr>
          <p:nvPr>
            <p:ph type="title"/>
          </p:nvPr>
        </p:nvSpPr>
        <p:spPr>
          <a:ln/>
        </p:spPr>
        <p:txBody>
          <a:bodyPr vert="horz" wrap="square" lIns="91440" tIns="45720" rIns="91440" bIns="45720" anchor="ctr" anchorCtr="0"/>
          <a:p>
            <a:pPr eaLnBrk="1" hangingPunct="1"/>
            <a:r>
              <a:rPr lang="en-US" altLang="zh-CN" dirty="0">
                <a:latin typeface="Times New Roman" panose="02020603050405020304" pitchFamily="18" charset="0"/>
              </a:rPr>
              <a:t>4.3.1  </a:t>
            </a:r>
            <a:r>
              <a:rPr lang="zh-CN" altLang="en-US" dirty="0">
                <a:latin typeface="Times New Roman" panose="02020603050405020304" pitchFamily="18" charset="0"/>
              </a:rPr>
              <a:t>工作原理和基本结构</a:t>
            </a:r>
            <a:endParaRPr lang="zh-CN" altLang="en-US" dirty="0"/>
          </a:p>
        </p:txBody>
      </p:sp>
      <p:sp>
        <p:nvSpPr>
          <p:cNvPr id="191491" name="Rectangle 3"/>
          <p:cNvSpPr>
            <a:spLocks noGrp="1" noChangeArrowheads="1"/>
          </p:cNvSpPr>
          <p:nvPr>
            <p:ph idx="1" hasCustomPrompt="1"/>
          </p:nvPr>
        </p:nvSpPr>
        <p:spPr>
          <a:xfrm>
            <a:off x="477838" y="881063"/>
            <a:ext cx="8547100" cy="2687638"/>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基本特征：</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(7)</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(8)</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(9)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提高</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访主存的优先级：</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2800" b="1"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Caceh</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通道</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写数</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读数</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Wingdings" panose="05000000000000000000" pitchFamily="2" charset="2"/>
              </a:rPr>
              <a:t>取指</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212996" name="Picture 7"/>
          <p:cNvPicPr>
            <a:picLocks noChangeAspect="1"/>
          </p:cNvPicPr>
          <p:nvPr/>
        </p:nvPicPr>
        <p:blipFill>
          <a:blip r:embed="rId1"/>
          <a:stretch>
            <a:fillRect/>
          </a:stretch>
        </p:blipFill>
        <p:spPr>
          <a:xfrm>
            <a:off x="1344613" y="1406525"/>
            <a:ext cx="7618412" cy="2565400"/>
          </a:xfrm>
          <a:prstGeom prst="rect">
            <a:avLst/>
          </a:prstGeom>
          <a:noFill/>
          <a:ln w="9525">
            <a:noFill/>
          </a:ln>
        </p:spPr>
      </p:pic>
      <p:pic>
        <p:nvPicPr>
          <p:cNvPr id="212997" name="Picture 8"/>
          <p:cNvPicPr>
            <a:picLocks noChangeAspect="1"/>
          </p:cNvPicPr>
          <p:nvPr/>
        </p:nvPicPr>
        <p:blipFill>
          <a:blip r:embed="rId2"/>
          <a:stretch>
            <a:fillRect/>
          </a:stretch>
        </p:blipFill>
        <p:spPr>
          <a:xfrm>
            <a:off x="1522413" y="4092575"/>
            <a:ext cx="7440612" cy="1273175"/>
          </a:xfrm>
          <a:prstGeom prst="rect">
            <a:avLst/>
          </a:prstGeom>
          <a:noFill/>
          <a:ln w="9525">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Rectangle 2"/>
          <p:cNvSpPr>
            <a:spLocks noGrp="1"/>
          </p:cNvSpPr>
          <p:nvPr>
            <p:ph type="title"/>
          </p:nvPr>
        </p:nvSpPr>
        <p:spPr>
          <a:ln/>
        </p:spPr>
        <p:txBody>
          <a:bodyPr vert="horz" wrap="square" lIns="91440" tIns="45720" rIns="91440" bIns="45720" anchor="ctr" anchorCtr="0"/>
          <a:p>
            <a:pPr eaLnBrk="1" hangingPunct="1"/>
            <a:r>
              <a:rPr lang="zh-CN" altLang="en-US" dirty="0"/>
              <a:t>主要内容</a:t>
            </a:r>
            <a:endParaRPr lang="zh-CN" altLang="en-US" dirty="0"/>
          </a:p>
        </p:txBody>
      </p:sp>
      <p:sp>
        <p:nvSpPr>
          <p:cNvPr id="215043" name="Rectangle 3"/>
          <p:cNvSpPr>
            <a:spLocks noGrp="1"/>
          </p:cNvSpPr>
          <p:nvPr>
            <p:ph idx="1" hasCustomPrompt="1"/>
          </p:nvPr>
        </p:nvSpPr>
        <p:spPr>
          <a:ln/>
        </p:spPr>
        <p:txBody>
          <a:bodyPr vert="horz" wrap="square" lIns="91440" tIns="45720" rIns="91440" bIns="45720" anchor="t" anchorCtr="0"/>
          <a:p>
            <a:pPr eaLnBrk="1" hangingPunct="1"/>
            <a:r>
              <a:rPr lang="en-US" altLang="zh-CN" sz="3600" dirty="0">
                <a:latin typeface="Times New Roman" panose="02020603050405020304" pitchFamily="18" charset="0"/>
              </a:rPr>
              <a:t>4.1 </a:t>
            </a:r>
            <a:r>
              <a:rPr lang="zh-CN" altLang="en-US" sz="3600" dirty="0">
                <a:latin typeface="Times New Roman" panose="02020603050405020304" pitchFamily="18" charset="0"/>
              </a:rPr>
              <a:t>存储体系的概念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4.2 </a:t>
            </a:r>
            <a:r>
              <a:rPr lang="zh-CN" altLang="en-US" sz="3600" dirty="0">
                <a:latin typeface="Times New Roman" panose="02020603050405020304" pitchFamily="18" charset="0"/>
              </a:rPr>
              <a:t>虚拟存储器 </a:t>
            </a:r>
            <a:endParaRPr lang="zh-CN" altLang="en-US" sz="3600" dirty="0">
              <a:latin typeface="Times New Roman" panose="02020603050405020304" pitchFamily="18" charset="0"/>
            </a:endParaRPr>
          </a:p>
          <a:p>
            <a:pPr eaLnBrk="1" hangingPunct="1"/>
            <a:r>
              <a:rPr lang="en-US" altLang="zh-CN" sz="3600" dirty="0">
                <a:solidFill>
                  <a:srgbClr val="FF0000"/>
                </a:solidFill>
                <a:latin typeface="Times New Roman" panose="02020603050405020304" pitchFamily="18" charset="0"/>
              </a:rPr>
              <a:t>4.3 </a:t>
            </a:r>
            <a:r>
              <a:rPr lang="zh-CN" altLang="en-US" sz="3600" dirty="0">
                <a:solidFill>
                  <a:srgbClr val="FF0000"/>
                </a:solidFill>
                <a:latin typeface="Times New Roman" panose="02020603050405020304" pitchFamily="18" charset="0"/>
              </a:rPr>
              <a:t>高速缓冲存储器</a:t>
            </a:r>
            <a:endParaRPr lang="en-US" altLang="zh-CN" sz="3600" dirty="0">
              <a:solidFill>
                <a:srgbClr val="FF0000"/>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4.3.1 </a:t>
            </a:r>
            <a:r>
              <a:rPr lang="zh-CN" altLang="en-US" sz="2800" dirty="0">
                <a:solidFill>
                  <a:srgbClr val="0000CC"/>
                </a:solidFill>
                <a:latin typeface="Times New Roman" panose="02020603050405020304" pitchFamily="18" charset="0"/>
              </a:rPr>
              <a:t>工作原理和基本结构</a:t>
            </a:r>
            <a:endParaRPr lang="en-US" altLang="zh-CN" sz="2800" dirty="0">
              <a:solidFill>
                <a:srgbClr val="0000CC"/>
              </a:solidFill>
              <a:latin typeface="Times New Roman" panose="02020603050405020304" pitchFamily="18" charset="0"/>
            </a:endParaRPr>
          </a:p>
          <a:p>
            <a:pPr lvl="1" eaLnBrk="1" hangingPunct="1"/>
            <a:r>
              <a:rPr lang="en-US" altLang="zh-CN" sz="2800" dirty="0">
                <a:solidFill>
                  <a:srgbClr val="FF0000"/>
                </a:solidFill>
                <a:latin typeface="Times New Roman" panose="02020603050405020304" pitchFamily="18" charset="0"/>
              </a:rPr>
              <a:t>4.3.2 </a:t>
            </a:r>
            <a:r>
              <a:rPr lang="zh-CN" altLang="en-US" sz="2800" dirty="0">
                <a:solidFill>
                  <a:srgbClr val="FF0000"/>
                </a:solidFill>
                <a:latin typeface="Times New Roman" panose="02020603050405020304" pitchFamily="18" charset="0"/>
              </a:rPr>
              <a:t>地址的映像和变换</a:t>
            </a:r>
            <a:endParaRPr lang="en-US" altLang="zh-CN" sz="2800" dirty="0">
              <a:solidFill>
                <a:srgbClr val="FF0000"/>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4.3.3 Cache</a:t>
            </a:r>
            <a:r>
              <a:rPr lang="zh-CN" altLang="en-US" sz="2800" dirty="0">
                <a:solidFill>
                  <a:srgbClr val="0000CC"/>
                </a:solidFill>
                <a:latin typeface="Times New Roman" panose="02020603050405020304" pitchFamily="18" charset="0"/>
              </a:rPr>
              <a:t>存储器的</a:t>
            </a:r>
            <a:r>
              <a:rPr lang="en-US" altLang="zh-CN" sz="2800" dirty="0">
                <a:solidFill>
                  <a:srgbClr val="0000CC"/>
                </a:solidFill>
                <a:latin typeface="Times New Roman" panose="02020603050405020304" pitchFamily="18" charset="0"/>
              </a:rPr>
              <a:t>LRU</a:t>
            </a:r>
            <a:r>
              <a:rPr lang="zh-CN" altLang="en-US" sz="2800" dirty="0">
                <a:solidFill>
                  <a:srgbClr val="0000CC"/>
                </a:solidFill>
                <a:latin typeface="Times New Roman" panose="02020603050405020304" pitchFamily="18" charset="0"/>
              </a:rPr>
              <a:t>替换算法的硬件实现</a:t>
            </a:r>
            <a:endParaRPr lang="en-US" altLang="zh-CN" sz="2800" dirty="0">
              <a:solidFill>
                <a:srgbClr val="0000CC"/>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4.3.4 Cache</a:t>
            </a:r>
            <a:r>
              <a:rPr lang="zh-CN" altLang="en-US" sz="2800" dirty="0">
                <a:solidFill>
                  <a:srgbClr val="0000CC"/>
                </a:solidFill>
                <a:latin typeface="Times New Roman" panose="02020603050405020304" pitchFamily="18" charset="0"/>
              </a:rPr>
              <a:t>存储器的透明性及性能分析</a:t>
            </a:r>
            <a:endParaRPr lang="zh-CN" altLang="en-US" sz="2800" dirty="0">
              <a:solidFill>
                <a:srgbClr val="0000CC"/>
              </a:solidFill>
              <a:latin typeface="Times New Roman" panose="02020603050405020304" pitchFamily="18" charset="0"/>
            </a:endParaRPr>
          </a:p>
          <a:p>
            <a:pPr eaLnBrk="1" hangingPunct="1"/>
            <a:r>
              <a:rPr lang="en-US" altLang="zh-CN" sz="3600" dirty="0">
                <a:latin typeface="Times New Roman" panose="02020603050405020304" pitchFamily="18" charset="0"/>
              </a:rPr>
              <a:t>4.4 Cache-</a:t>
            </a:r>
            <a:r>
              <a:rPr lang="zh-CN" altLang="en-US" sz="3600" dirty="0">
                <a:latin typeface="Times New Roman" panose="02020603050405020304" pitchFamily="18" charset="0"/>
              </a:rPr>
              <a:t>主存</a:t>
            </a:r>
            <a:r>
              <a:rPr lang="en-US" altLang="zh-CN" sz="3600" dirty="0">
                <a:latin typeface="Times New Roman" panose="02020603050405020304" pitchFamily="18" charset="0"/>
              </a:rPr>
              <a:t>-</a:t>
            </a:r>
            <a:r>
              <a:rPr lang="zh-CN" altLang="en-US" sz="3600" dirty="0">
                <a:latin typeface="Times New Roman" panose="02020603050405020304" pitchFamily="18" charset="0"/>
              </a:rPr>
              <a:t>辅存三级层次</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4.5 </a:t>
            </a:r>
            <a:r>
              <a:rPr lang="zh-CN" altLang="en-US" sz="3600" dirty="0">
                <a:latin typeface="Times New Roman" panose="02020603050405020304" pitchFamily="18" charset="0"/>
              </a:rPr>
              <a:t>主存保护</a:t>
            </a:r>
            <a:endParaRPr lang="zh-CN" altLang="en-US" sz="3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3634"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mj-ea"/>
                <a:cs typeface="+mj-cs"/>
              </a:rPr>
              <a:t>存储层次的四个问题</a:t>
            </a:r>
            <a:endParaRPr kumimoji="0" lang="zh-CN" altLang="en-US" sz="3200"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mj-ea"/>
              <a:cs typeface="+mj-cs"/>
            </a:endParaRPr>
          </a:p>
        </p:txBody>
      </p:sp>
      <p:sp>
        <p:nvSpPr>
          <p:cNvPr id="217091" name="Rectangle 3"/>
          <p:cNvSpPr>
            <a:spLocks noGrp="1"/>
          </p:cNvSpPr>
          <p:nvPr>
            <p:ph idx="1" hasCustomPrompt="1"/>
          </p:nvPr>
        </p:nvSpPr>
        <p:spPr>
          <a:ln/>
        </p:spPr>
        <p:txBody>
          <a:bodyPr vert="horz" wrap="square" lIns="91440" tIns="45720" rIns="91440" bIns="45720" anchor="t" anchorCtr="0"/>
          <a:p>
            <a:pPr marL="0" indent="0" eaLnBrk="1" hangingPunct="1">
              <a:buNone/>
            </a:pPr>
            <a:r>
              <a:rPr lang="en-US" altLang="zh-CN" dirty="0"/>
              <a:t> </a:t>
            </a:r>
            <a:endParaRPr lang="zh-CN" altLang="en-US" dirty="0"/>
          </a:p>
        </p:txBody>
      </p:sp>
      <p:sp>
        <p:nvSpPr>
          <p:cNvPr id="217092" name="Rectangle 5"/>
          <p:cNvSpPr/>
          <p:nvPr/>
        </p:nvSpPr>
        <p:spPr>
          <a:xfrm>
            <a:off x="538163" y="2481263"/>
            <a:ext cx="7440612" cy="1516062"/>
          </a:xfrm>
          <a:prstGeom prst="rect">
            <a:avLst/>
          </a:prstGeom>
          <a:noFill/>
          <a:ln w="9525">
            <a:noFill/>
          </a:ln>
        </p:spPr>
        <p:txBody>
          <a:bodyPr>
            <a:spAutoFit/>
          </a:bodyPr>
          <a:p>
            <a:pPr eaLnBrk="1" hangingPunct="1">
              <a:lnSpc>
                <a:spcPct val="130000"/>
              </a:lnSpc>
            </a:pPr>
            <a:r>
              <a:rPr lang="en-US" altLang="zh-CN" sz="2400" b="1" dirty="0">
                <a:solidFill>
                  <a:srgbClr val="003366"/>
                </a:solidFill>
                <a:latin typeface="Times New Roman" panose="02020603050405020304" pitchFamily="18" charset="0"/>
                <a:ea typeface="华文中宋" panose="02010600040101010101" pitchFamily="2" charset="-122"/>
              </a:rPr>
              <a:t>2.    </a:t>
            </a:r>
            <a:r>
              <a:rPr lang="zh-CN" altLang="en-US" sz="2400" b="1" dirty="0">
                <a:solidFill>
                  <a:srgbClr val="003366"/>
                </a:solidFill>
                <a:latin typeface="Times New Roman" panose="02020603050405020304" pitchFamily="18" charset="0"/>
                <a:ea typeface="华文中宋" panose="02010600040101010101" pitchFamily="2" charset="-122"/>
              </a:rPr>
              <a:t>当所要访问的块在高一层存储器中时，如何找到该块</a:t>
            </a:r>
            <a:r>
              <a:rPr lang="en-US" altLang="zh-CN" sz="2400" b="1" dirty="0">
                <a:solidFill>
                  <a:srgbClr val="003366"/>
                </a:solidFill>
                <a:latin typeface="Times New Roman" panose="02020603050405020304" pitchFamily="18" charset="0"/>
                <a:ea typeface="华文中宋" panose="02010600040101010101" pitchFamily="2" charset="-122"/>
              </a:rPr>
              <a:t>?</a:t>
            </a:r>
            <a:br>
              <a:rPr lang="en-US" altLang="zh-CN" sz="2400" dirty="0">
                <a:solidFill>
                  <a:srgbClr val="003366"/>
                </a:solidFill>
                <a:latin typeface="Times New Roman" panose="02020603050405020304" pitchFamily="18" charset="0"/>
                <a:ea typeface="华文中宋" panose="02010600040101010101" pitchFamily="2" charset="-122"/>
              </a:rPr>
            </a:br>
            <a:r>
              <a:rPr lang="en-US" altLang="zh-CN" sz="2400" dirty="0">
                <a:solidFill>
                  <a:srgbClr val="003366"/>
                </a:solidFill>
                <a:latin typeface="Times New Roman" panose="02020603050405020304" pitchFamily="18" charset="0"/>
                <a:ea typeface="华文中宋" panose="02010600040101010101" pitchFamily="2" charset="-122"/>
              </a:rPr>
              <a:t>      </a:t>
            </a:r>
            <a:r>
              <a:rPr lang="en-US" altLang="zh-CN" sz="2400" b="1" dirty="0">
                <a:latin typeface="Times New Roman" panose="02020603050405020304" pitchFamily="18" charset="0"/>
                <a:ea typeface="华文中宋" panose="02010600040101010101" pitchFamily="2" charset="-122"/>
              </a:rPr>
              <a:t>(</a:t>
            </a:r>
            <a:r>
              <a:rPr lang="zh-CN" altLang="en-US" sz="2400" b="1" dirty="0">
                <a:latin typeface="Times New Roman" panose="02020603050405020304" pitchFamily="18" charset="0"/>
                <a:ea typeface="华文中宋" panose="02010600040101010101" pitchFamily="2" charset="-122"/>
              </a:rPr>
              <a:t>地址变换</a:t>
            </a:r>
            <a:r>
              <a:rPr lang="en-US" altLang="zh-CN" sz="2400" b="1" dirty="0">
                <a:latin typeface="Times New Roman" panose="02020603050405020304" pitchFamily="18" charset="0"/>
                <a:ea typeface="华文中宋" panose="02010600040101010101" pitchFamily="2" charset="-122"/>
              </a:rPr>
              <a:t>)</a:t>
            </a:r>
            <a:endParaRPr lang="en-US" altLang="zh-CN" sz="2400" b="1" dirty="0">
              <a:latin typeface="Times New Roman" panose="02020603050405020304" pitchFamily="18" charset="0"/>
              <a:ea typeface="华文中宋" panose="02010600040101010101" pitchFamily="2" charset="-122"/>
            </a:endParaRPr>
          </a:p>
        </p:txBody>
      </p:sp>
      <p:sp>
        <p:nvSpPr>
          <p:cNvPr id="217093" name="Rectangle 6"/>
          <p:cNvSpPr/>
          <p:nvPr/>
        </p:nvSpPr>
        <p:spPr>
          <a:xfrm>
            <a:off x="541338" y="3840163"/>
            <a:ext cx="6192837" cy="1041400"/>
          </a:xfrm>
          <a:prstGeom prst="rect">
            <a:avLst/>
          </a:prstGeom>
          <a:noFill/>
          <a:ln w="9525">
            <a:noFill/>
          </a:ln>
        </p:spPr>
        <p:txBody>
          <a:bodyPr>
            <a:spAutoFit/>
          </a:bodyPr>
          <a:p>
            <a:pPr eaLnBrk="1" hangingPunct="1">
              <a:lnSpc>
                <a:spcPct val="130000"/>
              </a:lnSpc>
            </a:pPr>
            <a:r>
              <a:rPr lang="en-US" altLang="zh-CN" sz="2400" b="1" dirty="0">
                <a:solidFill>
                  <a:srgbClr val="003366"/>
                </a:solidFill>
                <a:latin typeface="Times New Roman" panose="02020603050405020304" pitchFamily="18" charset="0"/>
                <a:ea typeface="华文中宋" panose="02010600040101010101" pitchFamily="2" charset="-122"/>
              </a:rPr>
              <a:t>3.   </a:t>
            </a:r>
            <a:r>
              <a:rPr lang="zh-CN" altLang="en-US" sz="2400" b="1" dirty="0">
                <a:solidFill>
                  <a:srgbClr val="003366"/>
                </a:solidFill>
                <a:latin typeface="Times New Roman" panose="02020603050405020304" pitchFamily="18" charset="0"/>
                <a:ea typeface="华文中宋" panose="02010600040101010101" pitchFamily="2" charset="-122"/>
              </a:rPr>
              <a:t>当发生失效时，应替换哪一块？</a:t>
            </a:r>
            <a:br>
              <a:rPr lang="zh-CN" altLang="en-US" sz="2400" b="1" dirty="0">
                <a:latin typeface="Times New Roman" panose="02020603050405020304" pitchFamily="18" charset="0"/>
                <a:ea typeface="华文中宋" panose="02010600040101010101" pitchFamily="2" charset="-122"/>
              </a:rPr>
            </a:br>
            <a:r>
              <a:rPr lang="zh-CN" altLang="en-US" sz="2400" b="1" dirty="0">
                <a:latin typeface="Times New Roman" panose="02020603050405020304" pitchFamily="18" charset="0"/>
                <a:ea typeface="华文中宋" panose="02010600040101010101" pitchFamily="2" charset="-122"/>
              </a:rPr>
              <a:t>       </a:t>
            </a:r>
            <a:r>
              <a:rPr lang="en-US" altLang="zh-CN" sz="2400" b="1" dirty="0">
                <a:latin typeface="Times New Roman" panose="02020603050405020304" pitchFamily="18" charset="0"/>
                <a:ea typeface="华文中宋" panose="02010600040101010101" pitchFamily="2" charset="-122"/>
              </a:rPr>
              <a:t>(</a:t>
            </a:r>
            <a:r>
              <a:rPr lang="zh-CN" altLang="en-US" sz="2400" b="1" dirty="0">
                <a:latin typeface="Times New Roman" panose="02020603050405020304" pitchFamily="18" charset="0"/>
                <a:ea typeface="华文中宋" panose="02010600040101010101" pitchFamily="2" charset="-122"/>
              </a:rPr>
              <a:t>替换算法</a:t>
            </a:r>
            <a:r>
              <a:rPr lang="en-US" altLang="zh-CN" sz="2400" b="1" dirty="0">
                <a:latin typeface="Times New Roman" panose="02020603050405020304" pitchFamily="18" charset="0"/>
                <a:ea typeface="华文中宋" panose="02010600040101010101" pitchFamily="2" charset="-122"/>
              </a:rPr>
              <a:t>)</a:t>
            </a:r>
            <a:endParaRPr lang="en-US" altLang="zh-CN" sz="2400" b="1" dirty="0">
              <a:latin typeface="Times New Roman" panose="02020603050405020304" pitchFamily="18" charset="0"/>
              <a:ea typeface="华文中宋" panose="02010600040101010101" pitchFamily="2" charset="-122"/>
            </a:endParaRPr>
          </a:p>
        </p:txBody>
      </p:sp>
      <p:sp>
        <p:nvSpPr>
          <p:cNvPr id="217094" name="Rectangle 7"/>
          <p:cNvSpPr/>
          <p:nvPr/>
        </p:nvSpPr>
        <p:spPr>
          <a:xfrm>
            <a:off x="541338" y="5021263"/>
            <a:ext cx="6264275" cy="1041400"/>
          </a:xfrm>
          <a:prstGeom prst="rect">
            <a:avLst/>
          </a:prstGeom>
          <a:noFill/>
          <a:ln w="9525">
            <a:noFill/>
          </a:ln>
        </p:spPr>
        <p:txBody>
          <a:bodyPr>
            <a:spAutoFit/>
          </a:bodyPr>
          <a:p>
            <a:pPr eaLnBrk="1" hangingPunct="1">
              <a:lnSpc>
                <a:spcPct val="130000"/>
              </a:lnSpc>
            </a:pPr>
            <a:r>
              <a:rPr lang="en-US" altLang="zh-CN" sz="2400" b="1" dirty="0">
                <a:solidFill>
                  <a:srgbClr val="003366"/>
                </a:solidFill>
                <a:latin typeface="华文中宋" panose="02010600040101010101" pitchFamily="2" charset="-122"/>
                <a:ea typeface="华文中宋" panose="02010600040101010101" pitchFamily="2" charset="-122"/>
              </a:rPr>
              <a:t>4. </a:t>
            </a:r>
            <a:r>
              <a:rPr lang="zh-CN" altLang="en-US" sz="2400" b="1" dirty="0">
                <a:solidFill>
                  <a:srgbClr val="003366"/>
                </a:solidFill>
                <a:latin typeface="华文中宋" panose="02010600040101010101" pitchFamily="2" charset="-122"/>
                <a:ea typeface="华文中宋" panose="02010600040101010101" pitchFamily="2" charset="-122"/>
              </a:rPr>
              <a:t>当进行写访问时，应进行哪些操作</a:t>
            </a:r>
            <a:r>
              <a:rPr lang="en-US" altLang="zh-CN" sz="2400" b="1" dirty="0">
                <a:solidFill>
                  <a:srgbClr val="003366"/>
                </a:solidFill>
                <a:latin typeface="华文中宋" panose="02010600040101010101" pitchFamily="2" charset="-122"/>
                <a:ea typeface="华文中宋" panose="02010600040101010101" pitchFamily="2" charset="-122"/>
              </a:rPr>
              <a:t>?</a:t>
            </a:r>
            <a:br>
              <a:rPr lang="en-US" altLang="zh-CN" sz="2400" b="1" dirty="0">
                <a:latin typeface="Times New Roman" panose="02020603050405020304" pitchFamily="18" charset="0"/>
                <a:ea typeface="华文中宋" panose="02010600040101010101" pitchFamily="2" charset="-122"/>
              </a:rPr>
            </a:br>
            <a:r>
              <a:rPr lang="en-US" altLang="zh-CN" sz="2400" b="1" dirty="0">
                <a:latin typeface="Times New Roman" panose="02020603050405020304" pitchFamily="18" charset="0"/>
                <a:ea typeface="华文中宋" panose="02010600040101010101" pitchFamily="2" charset="-122"/>
              </a:rPr>
              <a:t>       (</a:t>
            </a:r>
            <a:r>
              <a:rPr lang="zh-CN" altLang="en-US" sz="2400" b="1" dirty="0">
                <a:latin typeface="Times New Roman" panose="02020603050405020304" pitchFamily="18" charset="0"/>
                <a:ea typeface="华文中宋" panose="02010600040101010101" pitchFamily="2" charset="-122"/>
              </a:rPr>
              <a:t>写策略</a:t>
            </a:r>
            <a:r>
              <a:rPr lang="en-US" altLang="zh-CN" sz="2400" b="1" dirty="0">
                <a:latin typeface="Times New Roman" panose="02020603050405020304" pitchFamily="18" charset="0"/>
                <a:ea typeface="华文中宋" panose="02010600040101010101" pitchFamily="2" charset="-122"/>
              </a:rPr>
              <a:t>)</a:t>
            </a:r>
            <a:endParaRPr lang="en-US" altLang="zh-CN" sz="2400" b="1" dirty="0">
              <a:latin typeface="Times New Roman" panose="02020603050405020304" pitchFamily="18" charset="0"/>
              <a:ea typeface="华文中宋" panose="02010600040101010101" pitchFamily="2" charset="-122"/>
            </a:endParaRPr>
          </a:p>
        </p:txBody>
      </p:sp>
      <p:sp>
        <p:nvSpPr>
          <p:cNvPr id="217095" name="Text Box 4"/>
          <p:cNvSpPr txBox="1"/>
          <p:nvPr/>
        </p:nvSpPr>
        <p:spPr>
          <a:xfrm>
            <a:off x="547688" y="958850"/>
            <a:ext cx="7593012" cy="1516063"/>
          </a:xfrm>
          <a:prstGeom prst="rect">
            <a:avLst/>
          </a:prstGeom>
          <a:noFill/>
          <a:ln w="9525">
            <a:noFill/>
          </a:ln>
        </p:spPr>
        <p:txBody>
          <a:bodyPr>
            <a:spAutoFit/>
          </a:bodyPr>
          <a:p>
            <a:pPr eaLnBrk="1" hangingPunct="1">
              <a:lnSpc>
                <a:spcPct val="130000"/>
              </a:lnSpc>
            </a:pPr>
            <a:r>
              <a:rPr lang="en-US" altLang="zh-CN" sz="2400" b="1" dirty="0">
                <a:solidFill>
                  <a:srgbClr val="003366"/>
                </a:solidFill>
                <a:latin typeface="Times New Roman" panose="02020603050405020304" pitchFamily="18" charset="0"/>
                <a:ea typeface="华文中宋" panose="02010600040101010101" pitchFamily="2" charset="-122"/>
              </a:rPr>
              <a:t>1.   </a:t>
            </a:r>
            <a:r>
              <a:rPr lang="zh-CN" altLang="en-US" sz="2400" b="1" dirty="0">
                <a:solidFill>
                  <a:srgbClr val="003366"/>
                </a:solidFill>
                <a:latin typeface="Times New Roman" panose="02020603050405020304" pitchFamily="18" charset="0"/>
                <a:ea typeface="华文中宋" panose="02010600040101010101" pitchFamily="2" charset="-122"/>
              </a:rPr>
              <a:t>当把一个块调入高一层</a:t>
            </a:r>
            <a:r>
              <a:rPr lang="en-US" altLang="zh-CN" sz="2400" b="1" dirty="0">
                <a:solidFill>
                  <a:srgbClr val="003366"/>
                </a:solidFill>
                <a:latin typeface="Times New Roman" panose="02020603050405020304" pitchFamily="18" charset="0"/>
                <a:ea typeface="华文中宋" panose="02010600040101010101" pitchFamily="2" charset="-122"/>
              </a:rPr>
              <a:t>(</a:t>
            </a:r>
            <a:r>
              <a:rPr lang="zh-CN" altLang="en-US" sz="2400" b="1" dirty="0">
                <a:solidFill>
                  <a:srgbClr val="003366"/>
                </a:solidFill>
                <a:latin typeface="Times New Roman" panose="02020603050405020304" pitchFamily="18" charset="0"/>
                <a:ea typeface="华文中宋" panose="02010600040101010101" pitchFamily="2" charset="-122"/>
              </a:rPr>
              <a:t>靠近</a:t>
            </a:r>
            <a:r>
              <a:rPr lang="en-US" altLang="zh-CN" sz="2400" b="1" dirty="0">
                <a:solidFill>
                  <a:srgbClr val="003366"/>
                </a:solidFill>
                <a:latin typeface="Times New Roman" panose="02020603050405020304" pitchFamily="18" charset="0"/>
                <a:ea typeface="华文中宋" panose="02010600040101010101" pitchFamily="2" charset="-122"/>
              </a:rPr>
              <a:t>CPU)</a:t>
            </a:r>
            <a:r>
              <a:rPr lang="zh-CN" altLang="en-US" sz="2400" b="1" dirty="0">
                <a:solidFill>
                  <a:srgbClr val="003366"/>
                </a:solidFill>
                <a:latin typeface="Times New Roman" panose="02020603050405020304" pitchFamily="18" charset="0"/>
                <a:ea typeface="华文中宋" panose="02010600040101010101" pitchFamily="2" charset="-122"/>
              </a:rPr>
              <a:t>存储器时，可以放在哪些位置上？</a:t>
            </a:r>
            <a:endParaRPr lang="en-US" altLang="zh-CN" sz="2400" b="1" dirty="0">
              <a:solidFill>
                <a:srgbClr val="003366"/>
              </a:solidFill>
              <a:latin typeface="Times New Roman" panose="02020603050405020304" pitchFamily="18" charset="0"/>
              <a:ea typeface="华文中宋" panose="02010600040101010101" pitchFamily="2" charset="-122"/>
              <a:hlinkClick r:id="rId1" action="ppaction://program"/>
            </a:endParaRPr>
          </a:p>
          <a:p>
            <a:pPr eaLnBrk="1" hangingPunct="1">
              <a:lnSpc>
                <a:spcPct val="130000"/>
              </a:lnSpc>
            </a:pPr>
            <a:r>
              <a:rPr lang="en-US" altLang="zh-CN" sz="2400" b="1" dirty="0">
                <a:latin typeface="Times New Roman" panose="02020603050405020304" pitchFamily="18" charset="0"/>
                <a:ea typeface="华文中宋" panose="02010600040101010101" pitchFamily="2" charset="-122"/>
              </a:rPr>
              <a:t>      (</a:t>
            </a:r>
            <a:r>
              <a:rPr lang="zh-CN" altLang="en-US" sz="2400" b="1" dirty="0">
                <a:latin typeface="Times New Roman" panose="02020603050405020304" pitchFamily="18" charset="0"/>
                <a:ea typeface="华文中宋" panose="02010600040101010101" pitchFamily="2" charset="-122"/>
              </a:rPr>
              <a:t>映像规则</a:t>
            </a:r>
            <a:r>
              <a:rPr lang="en-US" altLang="zh-CN" sz="2400" b="1" dirty="0">
                <a:latin typeface="Times New Roman" panose="02020603050405020304" pitchFamily="18" charset="0"/>
                <a:ea typeface="华文中宋" panose="02010600040101010101" pitchFamily="2" charset="-122"/>
              </a:rPr>
              <a:t>)</a:t>
            </a:r>
            <a:endParaRPr lang="en-US" altLang="zh-CN" sz="2400" dirty="0">
              <a:latin typeface="Times New Roman" panose="02020603050405020304" pitchFamily="18" charset="0"/>
              <a:ea typeface="华文中宋" panose="02010600040101010101" pitchFamily="2"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Rectangle 2"/>
          <p:cNvSpPr>
            <a:spLocks noGrp="1"/>
          </p:cNvSpPr>
          <p:nvPr>
            <p:ph type="title"/>
          </p:nvPr>
        </p:nvSpPr>
        <p:spPr>
          <a:ln/>
        </p:spPr>
        <p:txBody>
          <a:bodyPr vert="horz" wrap="square" lIns="91440" tIns="45720" rIns="91440" bIns="45720" anchor="ctr" anchorCtr="0"/>
          <a:p>
            <a:pPr eaLnBrk="1" hangingPunct="1"/>
            <a:r>
              <a:rPr lang="en-US" altLang="zh-CN" dirty="0">
                <a:latin typeface="Times New Roman" panose="02020603050405020304" pitchFamily="18" charset="0"/>
              </a:rPr>
              <a:t>4.3.2 </a:t>
            </a:r>
            <a:r>
              <a:rPr lang="zh-CN" altLang="en-US" dirty="0">
                <a:latin typeface="Times New Roman" panose="02020603050405020304" pitchFamily="18" charset="0"/>
              </a:rPr>
              <a:t>地址映象与变换</a:t>
            </a:r>
            <a:r>
              <a:rPr lang="zh-CN" altLang="en-US" dirty="0"/>
              <a:t> </a:t>
            </a:r>
            <a:endParaRPr lang="zh-CN" altLang="en-US" dirty="0"/>
          </a:p>
        </p:txBody>
      </p:sp>
      <p:sp>
        <p:nvSpPr>
          <p:cNvPr id="218115" name="Rectangle 3"/>
          <p:cNvSpPr>
            <a:spLocks noGrp="1"/>
          </p:cNvSpPr>
          <p:nvPr>
            <p:ph idx="1" hasCustomPrompt="1"/>
          </p:nvPr>
        </p:nvSpPr>
        <p:spPr>
          <a:ln/>
        </p:spPr>
        <p:txBody>
          <a:bodyPr vert="horz" wrap="square" lIns="91440" tIns="45720" rIns="91440" bIns="45720" anchor="t" anchorCtr="0"/>
          <a:p>
            <a:pPr eaLnBrk="1" hangingPunct="1">
              <a:lnSpc>
                <a:spcPct val="150000"/>
              </a:lnSpc>
            </a:pPr>
            <a:r>
              <a:rPr lang="zh-CN" altLang="en-US" sz="2400" b="0" dirty="0">
                <a:solidFill>
                  <a:srgbClr val="FF0000"/>
                </a:solidFill>
                <a:latin typeface="黑体" panose="02010609060101010101" pitchFamily="49" charset="-122"/>
                <a:ea typeface="黑体" panose="02010609060101010101" pitchFamily="49" charset="-122"/>
              </a:rPr>
              <a:t>在选取地址映象方法要考虑的主要因素：</a:t>
            </a:r>
            <a:endParaRPr lang="zh-CN" altLang="en-US" sz="2400" b="0" dirty="0">
              <a:solidFill>
                <a:srgbClr val="FF0000"/>
              </a:solidFill>
              <a:latin typeface="黑体" panose="02010609060101010101" pitchFamily="49" charset="-122"/>
              <a:ea typeface="黑体" panose="02010609060101010101" pitchFamily="49" charset="-122"/>
            </a:endParaRPr>
          </a:p>
          <a:p>
            <a:pPr lvl="1" eaLnBrk="1" hangingPunct="1">
              <a:lnSpc>
                <a:spcPct val="150000"/>
              </a:lnSpc>
            </a:pPr>
            <a:r>
              <a:rPr lang="zh-CN" altLang="en-US" dirty="0">
                <a:solidFill>
                  <a:srgbClr val="000000"/>
                </a:solidFill>
                <a:latin typeface="黑体" panose="02010609060101010101" pitchFamily="49" charset="-122"/>
                <a:ea typeface="黑体" panose="02010609060101010101" pitchFamily="49" charset="-122"/>
              </a:rPr>
              <a:t>地址变换的硬件容易实现；</a:t>
            </a:r>
            <a:endParaRPr lang="zh-CN" altLang="en-US" dirty="0">
              <a:solidFill>
                <a:srgbClr val="000000"/>
              </a:solidFill>
              <a:latin typeface="黑体" panose="02010609060101010101" pitchFamily="49" charset="-122"/>
              <a:ea typeface="黑体" panose="02010609060101010101" pitchFamily="49" charset="-122"/>
            </a:endParaRPr>
          </a:p>
          <a:p>
            <a:pPr lvl="1" eaLnBrk="1" hangingPunct="1">
              <a:lnSpc>
                <a:spcPct val="150000"/>
              </a:lnSpc>
            </a:pPr>
            <a:r>
              <a:rPr lang="zh-CN" altLang="en-US" dirty="0">
                <a:solidFill>
                  <a:srgbClr val="000000"/>
                </a:solidFill>
                <a:latin typeface="黑体" panose="02010609060101010101" pitchFamily="49" charset="-122"/>
                <a:ea typeface="黑体" panose="02010609060101010101" pitchFamily="49" charset="-122"/>
              </a:rPr>
              <a:t>地址变换的速度要快；</a:t>
            </a:r>
            <a:endParaRPr lang="zh-CN" altLang="en-US" dirty="0">
              <a:solidFill>
                <a:srgbClr val="000000"/>
              </a:solidFill>
              <a:latin typeface="黑体" panose="02010609060101010101" pitchFamily="49" charset="-122"/>
              <a:ea typeface="黑体" panose="02010609060101010101" pitchFamily="49" charset="-122"/>
            </a:endParaRPr>
          </a:p>
          <a:p>
            <a:pPr lvl="1" eaLnBrk="1" hangingPunct="1">
              <a:lnSpc>
                <a:spcPct val="150000"/>
              </a:lnSpc>
            </a:pPr>
            <a:r>
              <a:rPr lang="zh-CN" altLang="en-US" dirty="0">
                <a:solidFill>
                  <a:srgbClr val="000000"/>
                </a:solidFill>
                <a:latin typeface="黑体" panose="02010609060101010101" pitchFamily="49" charset="-122"/>
                <a:ea typeface="黑体" panose="02010609060101010101" pitchFamily="49" charset="-122"/>
              </a:rPr>
              <a:t>主存空间利用率要高；</a:t>
            </a:r>
            <a:endParaRPr lang="zh-CN" altLang="en-US" dirty="0">
              <a:solidFill>
                <a:srgbClr val="000000"/>
              </a:solidFill>
              <a:latin typeface="黑体" panose="02010609060101010101" pitchFamily="49" charset="-122"/>
              <a:ea typeface="黑体" panose="02010609060101010101" pitchFamily="49" charset="-122"/>
            </a:endParaRPr>
          </a:p>
          <a:p>
            <a:pPr lvl="1" eaLnBrk="1" hangingPunct="1">
              <a:lnSpc>
                <a:spcPct val="150000"/>
              </a:lnSpc>
            </a:pPr>
            <a:r>
              <a:rPr lang="zh-CN" altLang="en-US" dirty="0">
                <a:solidFill>
                  <a:srgbClr val="000000"/>
                </a:solidFill>
                <a:latin typeface="黑体" panose="02010609060101010101" pitchFamily="49" charset="-122"/>
                <a:ea typeface="黑体" panose="02010609060101010101" pitchFamily="49" charset="-122"/>
              </a:rPr>
              <a:t>发生块冲突的概率要小</a:t>
            </a:r>
            <a:endParaRPr lang="zh-CN" altLang="en-US" dirty="0">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Rectangle 2"/>
          <p:cNvSpPr>
            <a:spLocks noGrp="1"/>
          </p:cNvSpPr>
          <p:nvPr>
            <p:ph type="title"/>
          </p:nvPr>
        </p:nvSpPr>
        <p:spPr>
          <a:ln/>
        </p:spPr>
        <p:txBody>
          <a:bodyPr vert="horz" wrap="square" lIns="91440" tIns="45720" rIns="91440" bIns="45720" anchor="ctr" anchorCtr="0"/>
          <a:p>
            <a:pPr eaLnBrk="1" hangingPunct="1"/>
            <a:r>
              <a:rPr lang="zh-CN" altLang="en-US" dirty="0"/>
              <a:t>四种方式</a:t>
            </a:r>
            <a:endParaRPr lang="zh-CN" altLang="en-US" dirty="0"/>
          </a:p>
        </p:txBody>
      </p:sp>
      <p:sp>
        <p:nvSpPr>
          <p:cNvPr id="220163" name="Rectangle 3"/>
          <p:cNvSpPr>
            <a:spLocks noGrp="1"/>
          </p:cNvSpPr>
          <p:nvPr>
            <p:ph idx="1" hasCustomPrompt="1"/>
          </p:nvPr>
        </p:nvSpPr>
        <p:spPr>
          <a:ln/>
        </p:spPr>
        <p:txBody>
          <a:bodyPr vert="horz" wrap="square" lIns="91440" tIns="45720" rIns="91440" bIns="45720" anchor="t" anchorCtr="0"/>
          <a:p>
            <a:pPr eaLnBrk="1" hangingPunct="1"/>
            <a:r>
              <a:rPr lang="zh-CN" altLang="en-US" dirty="0">
                <a:latin typeface="Times New Roman" panose="02020603050405020304" pitchFamily="18" charset="0"/>
              </a:rPr>
              <a:t>全相联映像与变换</a:t>
            </a:r>
            <a:r>
              <a:rPr lang="zh-CN" altLang="en-US" dirty="0"/>
              <a:t> </a:t>
            </a:r>
            <a:endParaRPr lang="zh-CN" altLang="en-US" dirty="0"/>
          </a:p>
          <a:p>
            <a:pPr eaLnBrk="1" hangingPunct="1"/>
            <a:endParaRPr lang="zh-CN" altLang="en-US" dirty="0"/>
          </a:p>
          <a:p>
            <a:pPr eaLnBrk="1" hangingPunct="1"/>
            <a:r>
              <a:rPr lang="zh-CN" altLang="en-US" dirty="0">
                <a:latin typeface="Times New Roman" panose="02020603050405020304" pitchFamily="18" charset="0"/>
              </a:rPr>
              <a:t>直接映像与变换</a:t>
            </a:r>
            <a:r>
              <a:rPr lang="zh-CN" altLang="en-US" dirty="0"/>
              <a:t> </a:t>
            </a:r>
            <a:endParaRPr lang="zh-CN" altLang="en-US" dirty="0"/>
          </a:p>
          <a:p>
            <a:pPr eaLnBrk="1" hangingPunct="1"/>
            <a:endParaRPr lang="zh-CN" altLang="en-US" dirty="0"/>
          </a:p>
          <a:p>
            <a:pPr eaLnBrk="1" hangingPunct="1"/>
            <a:r>
              <a:rPr lang="zh-CN" altLang="en-US" dirty="0">
                <a:latin typeface="Times New Roman" panose="02020603050405020304" pitchFamily="18" charset="0"/>
              </a:rPr>
              <a:t>组相联映像与变换</a:t>
            </a:r>
            <a:r>
              <a:rPr lang="zh-CN" altLang="en-US" dirty="0"/>
              <a:t> </a:t>
            </a:r>
            <a:endParaRPr lang="zh-CN" altLang="en-US" dirty="0"/>
          </a:p>
          <a:p>
            <a:pPr eaLnBrk="1" hangingPunct="1"/>
            <a:endParaRPr lang="zh-CN" altLang="en-US" dirty="0"/>
          </a:p>
          <a:p>
            <a:pPr eaLnBrk="1" hangingPunct="1"/>
            <a:r>
              <a:rPr lang="zh-CN" altLang="en-US" dirty="0">
                <a:latin typeface="Times New Roman" panose="02020603050405020304" pitchFamily="18" charset="0"/>
              </a:rPr>
              <a:t>段相联映像</a:t>
            </a:r>
            <a:endParaRPr lang="zh-CN" altLang="en-US" dirty="0">
              <a:latin typeface="Times New Roman" panose="02020603050405020304"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10"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）全相联映像与变换</a:t>
            </a:r>
            <a:endParaRPr lang="zh-CN" altLang="en-US" dirty="0">
              <a:latin typeface="Times New Roman" panose="02020603050405020304" pitchFamily="18" charset="0"/>
            </a:endParaRPr>
          </a:p>
        </p:txBody>
      </p:sp>
      <p:sp>
        <p:nvSpPr>
          <p:cNvPr id="222211" name="Rectangle 3"/>
          <p:cNvSpPr>
            <a:spLocks noGrp="1"/>
          </p:cNvSpPr>
          <p:nvPr>
            <p:ph idx="1" hasCustomPrompt="1"/>
          </p:nvPr>
        </p:nvSpPr>
        <p:spPr>
          <a:ln/>
        </p:spPr>
        <p:txBody>
          <a:bodyPr vert="horz" wrap="square" lIns="91440" tIns="45720" rIns="91440" bIns="45720" anchor="t" anchorCtr="0"/>
          <a:p>
            <a:pPr eaLnBrk="1" hangingPunct="1"/>
            <a:r>
              <a:rPr lang="zh-CN" altLang="en-US" dirty="0">
                <a:latin typeface="Times New Roman" panose="02020603050405020304" pitchFamily="18" charset="0"/>
              </a:rPr>
              <a:t>定义及规则</a:t>
            </a:r>
            <a:endParaRPr lang="zh-CN" altLang="en-US" dirty="0">
              <a:latin typeface="Times New Roman" panose="02020603050405020304" pitchFamily="18" charset="0"/>
            </a:endParaRPr>
          </a:p>
          <a:p>
            <a:pPr lvl="1" eaLnBrk="1" hangingPunct="1">
              <a:lnSpc>
                <a:spcPct val="150000"/>
              </a:lnSpc>
            </a:pPr>
            <a:r>
              <a:rPr lang="zh-CN" altLang="en-US" b="1" dirty="0">
                <a:solidFill>
                  <a:srgbClr val="FF0000"/>
                </a:solidFill>
                <a:latin typeface="楷体_GB2312" pitchFamily="49" charset="-122"/>
                <a:ea typeface="楷体_GB2312" pitchFamily="49" charset="-122"/>
              </a:rPr>
              <a:t>映像规则：</a:t>
            </a:r>
            <a:r>
              <a:rPr lang="zh-CN" altLang="en-US" b="1" dirty="0">
                <a:latin typeface="楷体_GB2312" pitchFamily="49" charset="-122"/>
                <a:ea typeface="楷体_GB2312" pitchFamily="49" charset="-122"/>
              </a:rPr>
              <a:t>主存中的任意一块都可以映像到</a:t>
            </a:r>
            <a:r>
              <a:rPr lang="en-US" altLang="zh-CN" b="1" dirty="0">
                <a:latin typeface="楷体_GB2312" pitchFamily="49" charset="-122"/>
                <a:ea typeface="楷体_GB2312" pitchFamily="49" charset="-122"/>
              </a:rPr>
              <a:t>Cache</a:t>
            </a:r>
            <a:r>
              <a:rPr lang="zh-CN" altLang="en-US" b="1" dirty="0">
                <a:latin typeface="楷体_GB2312" pitchFamily="49" charset="-122"/>
                <a:ea typeface="楷体_GB2312" pitchFamily="49" charset="-122"/>
              </a:rPr>
              <a:t>中的任意一块。</a:t>
            </a:r>
            <a:endParaRPr lang="zh-CN" altLang="en-US" b="1" dirty="0">
              <a:latin typeface="楷体_GB2312" pitchFamily="49" charset="-122"/>
              <a:ea typeface="楷体_GB2312" pitchFamily="49" charset="-122"/>
            </a:endParaRPr>
          </a:p>
          <a:p>
            <a:pPr lvl="1" eaLnBrk="1" hangingPunct="1">
              <a:lnSpc>
                <a:spcPct val="150000"/>
              </a:lnSpc>
            </a:pPr>
            <a:r>
              <a:rPr lang="zh-CN" altLang="en-US" b="1" dirty="0">
                <a:latin typeface="楷体_GB2312" pitchFamily="49" charset="-122"/>
                <a:ea typeface="楷体_GB2312" pitchFamily="49" charset="-122"/>
              </a:rPr>
              <a:t>如果</a:t>
            </a:r>
            <a:r>
              <a:rPr lang="en-US" altLang="zh-CN" b="1" dirty="0">
                <a:latin typeface="楷体_GB2312" pitchFamily="49" charset="-122"/>
                <a:ea typeface="楷体_GB2312" pitchFamily="49" charset="-122"/>
              </a:rPr>
              <a:t>Cache</a:t>
            </a:r>
            <a:r>
              <a:rPr lang="zh-CN" altLang="en-US" b="1" dirty="0">
                <a:latin typeface="楷体_GB2312" pitchFamily="49" charset="-122"/>
                <a:ea typeface="楷体_GB2312" pitchFamily="49" charset="-122"/>
              </a:rPr>
              <a:t>的块数为</a:t>
            </a:r>
            <a:r>
              <a:rPr lang="en-US" altLang="zh-CN" b="1" dirty="0">
                <a:latin typeface="楷体_GB2312" pitchFamily="49" charset="-122"/>
                <a:ea typeface="楷体_GB2312" pitchFamily="49" charset="-122"/>
              </a:rPr>
              <a:t>C</a:t>
            </a:r>
            <a:r>
              <a:rPr lang="en-US" altLang="zh-CN" b="1" baseline="-25000" dirty="0">
                <a:latin typeface="楷体_GB2312" pitchFamily="49" charset="-122"/>
                <a:ea typeface="楷体_GB2312" pitchFamily="49" charset="-122"/>
              </a:rPr>
              <a:t>b</a:t>
            </a:r>
            <a:r>
              <a:rPr lang="zh-CN" altLang="en-US" b="1" dirty="0">
                <a:latin typeface="楷体_GB2312" pitchFamily="49" charset="-122"/>
                <a:ea typeface="楷体_GB2312" pitchFamily="49" charset="-122"/>
              </a:rPr>
              <a:t>，主存的块数为</a:t>
            </a:r>
            <a:r>
              <a:rPr lang="en-US" altLang="zh-CN" b="1" dirty="0">
                <a:latin typeface="楷体_GB2312" pitchFamily="49" charset="-122"/>
                <a:ea typeface="楷体_GB2312" pitchFamily="49" charset="-122"/>
              </a:rPr>
              <a:t>M</a:t>
            </a:r>
            <a:r>
              <a:rPr lang="en-US" altLang="zh-CN" b="1" baseline="-25000" dirty="0">
                <a:latin typeface="楷体_GB2312" pitchFamily="49" charset="-122"/>
                <a:ea typeface="楷体_GB2312" pitchFamily="49" charset="-122"/>
              </a:rPr>
              <a:t>b</a:t>
            </a:r>
            <a:r>
              <a:rPr lang="zh-CN" altLang="en-US" b="1" dirty="0">
                <a:latin typeface="楷体_GB2312" pitchFamily="49" charset="-122"/>
                <a:ea typeface="楷体_GB2312" pitchFamily="49" charset="-122"/>
              </a:rPr>
              <a:t>，映像关系共有：</a:t>
            </a:r>
            <a:r>
              <a:rPr lang="en-US" altLang="zh-CN" b="1" dirty="0">
                <a:solidFill>
                  <a:srgbClr val="FF0000"/>
                </a:solidFill>
                <a:latin typeface="楷体_GB2312" pitchFamily="49" charset="-122"/>
                <a:ea typeface="楷体_GB2312" pitchFamily="49" charset="-122"/>
              </a:rPr>
              <a:t>C</a:t>
            </a:r>
            <a:r>
              <a:rPr lang="en-US" altLang="zh-CN" b="1" baseline="-25000" dirty="0">
                <a:solidFill>
                  <a:srgbClr val="FF0000"/>
                </a:solidFill>
                <a:latin typeface="楷体_GB2312" pitchFamily="49" charset="-122"/>
                <a:ea typeface="楷体_GB2312" pitchFamily="49" charset="-122"/>
              </a:rPr>
              <a:t>b</a:t>
            </a:r>
            <a:r>
              <a:rPr lang="en-US" altLang="zh-CN" b="1" dirty="0">
                <a:solidFill>
                  <a:srgbClr val="FF0000"/>
                </a:solidFill>
                <a:latin typeface="楷体_GB2312" pitchFamily="49" charset="-122"/>
                <a:ea typeface="楷体_GB2312" pitchFamily="49" charset="-122"/>
              </a:rPr>
              <a:t>×M</a:t>
            </a:r>
            <a:r>
              <a:rPr lang="en-US" altLang="zh-CN" b="1" baseline="-25000" dirty="0">
                <a:solidFill>
                  <a:srgbClr val="FF0000"/>
                </a:solidFill>
                <a:latin typeface="楷体_GB2312" pitchFamily="49" charset="-122"/>
                <a:ea typeface="楷体_GB2312" pitchFamily="49" charset="-122"/>
              </a:rPr>
              <a:t>b</a:t>
            </a:r>
            <a:r>
              <a:rPr lang="zh-CN" altLang="en-US" b="1" dirty="0">
                <a:latin typeface="楷体_GB2312" pitchFamily="49" charset="-122"/>
                <a:ea typeface="楷体_GB2312" pitchFamily="49" charset="-122"/>
              </a:rPr>
              <a:t>种。</a:t>
            </a:r>
            <a:endParaRPr lang="zh-CN" altLang="en-US" b="1" dirty="0">
              <a:latin typeface="楷体_GB2312" pitchFamily="49" charset="-122"/>
              <a:ea typeface="楷体_GB2312" pitchFamily="49" charset="-122"/>
            </a:endParaRPr>
          </a:p>
          <a:p>
            <a:pPr lvl="1" eaLnBrk="1" hangingPunct="1">
              <a:lnSpc>
                <a:spcPct val="150000"/>
              </a:lnSpc>
            </a:pPr>
            <a:r>
              <a:rPr lang="zh-CN" altLang="en-US" b="1" dirty="0">
                <a:solidFill>
                  <a:srgbClr val="FF0000"/>
                </a:solidFill>
                <a:latin typeface="楷体_GB2312" pitchFamily="49" charset="-122"/>
                <a:ea typeface="楷体_GB2312" pitchFamily="49" charset="-122"/>
              </a:rPr>
              <a:t>用硬件实现非常复杂</a:t>
            </a:r>
            <a:endParaRPr lang="zh-CN" altLang="en-US" b="1" dirty="0">
              <a:solidFill>
                <a:srgbClr val="FF0000"/>
              </a:solidFill>
              <a:latin typeface="楷体_GB2312" pitchFamily="49" charset="-122"/>
              <a:ea typeface="楷体_GB2312" pitchFamily="49" charset="-122"/>
            </a:endParaRPr>
          </a:p>
          <a:p>
            <a:pPr lvl="1" eaLnBrk="1" hangingPunct="1">
              <a:lnSpc>
                <a:spcPct val="150000"/>
              </a:lnSpc>
            </a:pPr>
            <a:r>
              <a:rPr lang="zh-CN" altLang="en-US" b="1" dirty="0">
                <a:solidFill>
                  <a:srgbClr val="FF0000"/>
                </a:solidFill>
                <a:latin typeface="楷体_GB2312" pitchFamily="49" charset="-122"/>
                <a:ea typeface="楷体_GB2312" pitchFamily="49" charset="-122"/>
              </a:rPr>
              <a:t>在虚拟存储器中，全部用软件实现</a:t>
            </a:r>
            <a:endParaRPr lang="zh-CN" altLang="en-US" b="1" dirty="0">
              <a:solidFill>
                <a:srgbClr val="FF0000"/>
              </a:solidFill>
              <a:latin typeface="楷体_GB2312" pitchFamily="49" charset="-122"/>
              <a:ea typeface="楷体_GB2312" pitchFamily="49" charset="-122"/>
            </a:endParaRPr>
          </a:p>
          <a:p>
            <a:pPr eaLnBrk="1" hangingPunct="1"/>
            <a:endParaRPr lang="zh-CN" alt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Rectangle 2"/>
          <p:cNvSpPr>
            <a:spLocks noGrp="1"/>
          </p:cNvSpPr>
          <p:nvPr>
            <p:ph type="title"/>
          </p:nvPr>
        </p:nvSpPr>
        <p:spPr>
          <a:xfrm>
            <a:off x="368300" y="198438"/>
            <a:ext cx="7848600" cy="609600"/>
          </a:xfrm>
          <a:ln/>
        </p:spPr>
        <p:txBody>
          <a:bodyPr vert="horz" wrap="square" lIns="91440" tIns="45720" rIns="91440" bIns="45720" anchor="ctr" anchorCtr="0"/>
          <a:p>
            <a:pPr eaLnBrk="1" hangingPunct="1"/>
            <a:r>
              <a:rPr lang="zh-CN" altLang="en-US" sz="3200" dirty="0">
                <a:latin typeface="Times New Roman" panose="02020603050405020304" pitchFamily="18" charset="0"/>
              </a:rPr>
              <a:t>（</a:t>
            </a:r>
            <a:r>
              <a:rPr lang="en-US" altLang="zh-CN" sz="3200" dirty="0">
                <a:latin typeface="Times New Roman" panose="02020603050405020304" pitchFamily="18" charset="0"/>
              </a:rPr>
              <a:t>2</a:t>
            </a:r>
            <a:r>
              <a:rPr lang="zh-CN" altLang="en-US" sz="3200" dirty="0">
                <a:latin typeface="Times New Roman" panose="02020603050405020304" pitchFamily="18" charset="0"/>
              </a:rPr>
              <a:t>）全相联映像与变换</a:t>
            </a:r>
            <a:endParaRPr lang="zh-CN" altLang="en-US" sz="3200" dirty="0">
              <a:latin typeface="Times New Roman" panose="02020603050405020304" pitchFamily="18" charset="0"/>
            </a:endParaRPr>
          </a:p>
        </p:txBody>
      </p:sp>
      <p:sp>
        <p:nvSpPr>
          <p:cNvPr id="224259" name="Rectangle 3"/>
          <p:cNvSpPr>
            <a:spLocks noGrp="1"/>
          </p:cNvSpPr>
          <p:nvPr>
            <p:ph idx="1" hasCustomPrompt="1"/>
          </p:nvPr>
        </p:nvSpPr>
        <p:spPr>
          <a:ln/>
        </p:spPr>
        <p:txBody>
          <a:bodyPr vert="horz" wrap="square" lIns="91440" tIns="45720" rIns="91440" bIns="45720" anchor="t" anchorCtr="0"/>
          <a:p>
            <a:pPr eaLnBrk="1" hangingPunct="1"/>
            <a:r>
              <a:rPr lang="zh-CN" altLang="en-US" dirty="0"/>
              <a:t>全相联映像和变换</a:t>
            </a:r>
            <a:endParaRPr lang="zh-CN" altLang="en-US" dirty="0"/>
          </a:p>
          <a:p>
            <a:pPr lvl="1" eaLnBrk="1" hangingPunct="1"/>
            <a:r>
              <a:rPr lang="zh-CN" altLang="en-US" b="1" dirty="0">
                <a:latin typeface="楷体_GB2312" pitchFamily="49" charset="-122"/>
                <a:ea typeface="楷体_GB2312" pitchFamily="49" charset="-122"/>
              </a:rPr>
              <a:t>规则：主存中的任意一块都可以映像到</a:t>
            </a:r>
            <a:r>
              <a:rPr lang="en-US" altLang="zh-CN" b="1" dirty="0">
                <a:latin typeface="楷体_GB2312" pitchFamily="49" charset="-122"/>
                <a:ea typeface="楷体_GB2312" pitchFamily="49" charset="-122"/>
              </a:rPr>
              <a:t>Cache</a:t>
            </a:r>
            <a:r>
              <a:rPr lang="zh-CN" altLang="en-US" b="1" dirty="0">
                <a:latin typeface="楷体_GB2312" pitchFamily="49" charset="-122"/>
                <a:ea typeface="楷体_GB2312" pitchFamily="49" charset="-122"/>
              </a:rPr>
              <a:t>中的任意一块</a:t>
            </a:r>
            <a:endParaRPr lang="zh-CN" altLang="en-US" b="1" dirty="0">
              <a:latin typeface="楷体_GB2312" pitchFamily="49" charset="-122"/>
              <a:ea typeface="楷体_GB2312" pitchFamily="49" charset="-122"/>
            </a:endParaRPr>
          </a:p>
        </p:txBody>
      </p:sp>
      <p:pic>
        <p:nvPicPr>
          <p:cNvPr id="224260" name="Picture 4"/>
          <p:cNvPicPr>
            <a:picLocks noChangeAspect="1"/>
          </p:cNvPicPr>
          <p:nvPr/>
        </p:nvPicPr>
        <p:blipFill>
          <a:blip r:embed="rId1"/>
          <a:stretch>
            <a:fillRect/>
          </a:stretch>
        </p:blipFill>
        <p:spPr>
          <a:xfrm>
            <a:off x="1576388" y="2312988"/>
            <a:ext cx="6232525" cy="4084637"/>
          </a:xfrm>
          <a:prstGeom prst="rect">
            <a:avLst/>
          </a:prstGeom>
          <a:noFill/>
          <a:ln w="9525">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Rectangle 2"/>
          <p:cNvSpPr>
            <a:spLocks noGrp="1"/>
          </p:cNvSpPr>
          <p:nvPr>
            <p:ph type="title"/>
          </p:nvPr>
        </p:nvSpPr>
        <p:spPr>
          <a:xfrm>
            <a:off x="446088" y="214313"/>
            <a:ext cx="7848600" cy="609600"/>
          </a:xfrm>
          <a:ln/>
        </p:spPr>
        <p:txBody>
          <a:bodyPr vert="horz" wrap="square" lIns="91440" tIns="45720" rIns="91440" bIns="45720" anchor="ctr" anchorCtr="0"/>
          <a:p>
            <a:pPr eaLnBrk="1" hangingPunct="1"/>
            <a:r>
              <a:rPr lang="zh-CN" altLang="en-US" dirty="0"/>
              <a:t>例题</a:t>
            </a:r>
            <a:endParaRPr lang="zh-CN" altLang="en-US" dirty="0"/>
          </a:p>
        </p:txBody>
      </p:sp>
      <p:sp>
        <p:nvSpPr>
          <p:cNvPr id="225283" name="Rectangle 4"/>
          <p:cNvSpPr/>
          <p:nvPr/>
        </p:nvSpPr>
        <p:spPr>
          <a:xfrm>
            <a:off x="407988" y="919163"/>
            <a:ext cx="8229600" cy="1111250"/>
          </a:xfrm>
          <a:prstGeom prst="rect">
            <a:avLst/>
          </a:prstGeom>
          <a:noFill/>
          <a:ln w="9525">
            <a:noFill/>
          </a:ln>
        </p:spPr>
        <p:txBody>
          <a:bodyPr anchor="ctr" anchorCtr="0"/>
          <a:p>
            <a:pPr eaLnBrk="1" hangingPunct="1"/>
            <a:r>
              <a:rPr lang="zh-CN" altLang="en-US" sz="2000" b="1" dirty="0">
                <a:solidFill>
                  <a:srgbClr val="000000"/>
                </a:solidFill>
                <a:latin typeface="黑体" panose="02010609060101010101" pitchFamily="49" charset="-122"/>
              </a:rPr>
              <a:t>设一个全相联映像的</a:t>
            </a:r>
            <a:r>
              <a:rPr lang="en-US" altLang="zh-CN" sz="2000" b="1" dirty="0">
                <a:solidFill>
                  <a:srgbClr val="000000"/>
                </a:solidFill>
                <a:latin typeface="黑体" panose="02010609060101010101" pitchFamily="49" charset="-122"/>
              </a:rPr>
              <a:t>Cache</a:t>
            </a:r>
            <a:r>
              <a:rPr lang="zh-CN" altLang="en-US" sz="2000" b="1" dirty="0">
                <a:solidFill>
                  <a:srgbClr val="000000"/>
                </a:solidFill>
                <a:latin typeface="黑体" panose="02010609060101010101" pitchFamily="49" charset="-122"/>
              </a:rPr>
              <a:t>中有</a:t>
            </a:r>
            <a:r>
              <a:rPr lang="en-US" altLang="zh-CN" sz="2000" b="1" dirty="0">
                <a:solidFill>
                  <a:srgbClr val="000000"/>
                </a:solidFill>
                <a:latin typeface="黑体" panose="02010609060101010101" pitchFamily="49" charset="-122"/>
              </a:rPr>
              <a:t>8</a:t>
            </a:r>
            <a:r>
              <a:rPr lang="zh-CN" altLang="en-US" sz="2000" b="1" dirty="0">
                <a:solidFill>
                  <a:srgbClr val="000000"/>
                </a:solidFill>
                <a:latin typeface="黑体" panose="02010609060101010101" pitchFamily="49" charset="-122"/>
              </a:rPr>
              <a:t>个块，访问主存进行读的块地址顺序为十进制数</a:t>
            </a:r>
            <a:r>
              <a:rPr lang="en-US" altLang="zh-CN" sz="2000" b="1" dirty="0">
                <a:solidFill>
                  <a:srgbClr val="000000"/>
                </a:solidFill>
                <a:latin typeface="黑体" panose="02010609060101010101" pitchFamily="49" charset="-122"/>
              </a:rPr>
              <a:t>22</a:t>
            </a:r>
            <a:r>
              <a:rPr lang="zh-CN" altLang="en-US" sz="2000" b="1" dirty="0">
                <a:solidFill>
                  <a:srgbClr val="000000"/>
                </a:solidFill>
                <a:latin typeface="黑体" panose="02010609060101010101" pitchFamily="49" charset="-122"/>
              </a:rPr>
              <a:t>、</a:t>
            </a:r>
            <a:r>
              <a:rPr lang="en-US" altLang="zh-CN" sz="2000" b="1" dirty="0">
                <a:solidFill>
                  <a:srgbClr val="000000"/>
                </a:solidFill>
                <a:latin typeface="黑体" panose="02010609060101010101" pitchFamily="49" charset="-122"/>
              </a:rPr>
              <a:t>26</a:t>
            </a:r>
            <a:r>
              <a:rPr lang="zh-CN" altLang="en-US" sz="2000" b="1" dirty="0">
                <a:solidFill>
                  <a:srgbClr val="000000"/>
                </a:solidFill>
                <a:latin typeface="黑体" panose="02010609060101010101" pitchFamily="49" charset="-122"/>
              </a:rPr>
              <a:t>、</a:t>
            </a:r>
            <a:r>
              <a:rPr lang="en-US" altLang="zh-CN" sz="2000" b="1" dirty="0">
                <a:solidFill>
                  <a:srgbClr val="000000"/>
                </a:solidFill>
                <a:latin typeface="黑体" panose="02010609060101010101" pitchFamily="49" charset="-122"/>
              </a:rPr>
              <a:t>22</a:t>
            </a:r>
            <a:r>
              <a:rPr lang="zh-CN" altLang="en-US" sz="2000" b="1" dirty="0">
                <a:solidFill>
                  <a:srgbClr val="000000"/>
                </a:solidFill>
                <a:latin typeface="黑体" panose="02010609060101010101" pitchFamily="49" charset="-122"/>
              </a:rPr>
              <a:t>、</a:t>
            </a:r>
            <a:r>
              <a:rPr lang="en-US" altLang="zh-CN" sz="2000" b="1" dirty="0">
                <a:solidFill>
                  <a:srgbClr val="000000"/>
                </a:solidFill>
                <a:latin typeface="黑体" panose="02010609060101010101" pitchFamily="49" charset="-122"/>
              </a:rPr>
              <a:t>26</a:t>
            </a:r>
            <a:r>
              <a:rPr lang="zh-CN" altLang="en-US" sz="2000" b="1" dirty="0">
                <a:solidFill>
                  <a:srgbClr val="000000"/>
                </a:solidFill>
                <a:latin typeface="黑体" panose="02010609060101010101" pitchFamily="49" charset="-122"/>
              </a:rPr>
              <a:t>、</a:t>
            </a:r>
            <a:r>
              <a:rPr lang="en-US" altLang="zh-CN" sz="2000" b="1" dirty="0">
                <a:solidFill>
                  <a:srgbClr val="000000"/>
                </a:solidFill>
                <a:latin typeface="黑体" panose="02010609060101010101" pitchFamily="49" charset="-122"/>
              </a:rPr>
              <a:t>16</a:t>
            </a:r>
            <a:r>
              <a:rPr lang="zh-CN" altLang="en-US" sz="2000" b="1" dirty="0">
                <a:solidFill>
                  <a:srgbClr val="000000"/>
                </a:solidFill>
                <a:latin typeface="黑体" panose="02010609060101010101" pitchFamily="49" charset="-122"/>
              </a:rPr>
              <a:t>、</a:t>
            </a:r>
            <a:r>
              <a:rPr lang="en-US" altLang="zh-CN" sz="2000" b="1" dirty="0">
                <a:solidFill>
                  <a:srgbClr val="000000"/>
                </a:solidFill>
                <a:latin typeface="黑体" panose="02010609060101010101" pitchFamily="49" charset="-122"/>
              </a:rPr>
              <a:t>4</a:t>
            </a:r>
            <a:r>
              <a:rPr lang="zh-CN" altLang="en-US" sz="2000" b="1" dirty="0">
                <a:solidFill>
                  <a:srgbClr val="000000"/>
                </a:solidFill>
                <a:latin typeface="黑体" panose="02010609060101010101" pitchFamily="49" charset="-122"/>
              </a:rPr>
              <a:t>、</a:t>
            </a:r>
            <a:r>
              <a:rPr lang="en-US" altLang="zh-CN" sz="2000" b="1" dirty="0">
                <a:solidFill>
                  <a:srgbClr val="000000"/>
                </a:solidFill>
                <a:latin typeface="黑体" panose="02010609060101010101" pitchFamily="49" charset="-122"/>
              </a:rPr>
              <a:t>6</a:t>
            </a:r>
            <a:r>
              <a:rPr lang="zh-CN" altLang="en-US" sz="2000" b="1" dirty="0">
                <a:solidFill>
                  <a:srgbClr val="000000"/>
                </a:solidFill>
                <a:latin typeface="黑体" panose="02010609060101010101" pitchFamily="49" charset="-122"/>
              </a:rPr>
              <a:t>、</a:t>
            </a:r>
            <a:r>
              <a:rPr lang="en-US" altLang="zh-CN" sz="2000" b="1" dirty="0">
                <a:solidFill>
                  <a:srgbClr val="000000"/>
                </a:solidFill>
                <a:latin typeface="黑体" panose="02010609060101010101" pitchFamily="49" charset="-122"/>
              </a:rPr>
              <a:t>18</a:t>
            </a:r>
            <a:r>
              <a:rPr lang="zh-CN" altLang="en-US" sz="2000" b="1" dirty="0">
                <a:solidFill>
                  <a:srgbClr val="000000"/>
                </a:solidFill>
                <a:latin typeface="黑体" panose="02010609060101010101" pitchFamily="49" charset="-122"/>
              </a:rPr>
              <a:t>、</a:t>
            </a:r>
            <a:r>
              <a:rPr lang="en-US" altLang="zh-CN" sz="2000" b="1" dirty="0">
                <a:solidFill>
                  <a:srgbClr val="000000"/>
                </a:solidFill>
                <a:latin typeface="黑体" panose="02010609060101010101" pitchFamily="49" charset="-122"/>
              </a:rPr>
              <a:t>14</a:t>
            </a:r>
            <a:r>
              <a:rPr lang="zh-CN" altLang="en-US" sz="2000" b="1" dirty="0">
                <a:solidFill>
                  <a:srgbClr val="000000"/>
                </a:solidFill>
                <a:latin typeface="黑体" panose="02010609060101010101" pitchFamily="49" charset="-122"/>
              </a:rPr>
              <a:t>、</a:t>
            </a:r>
            <a:r>
              <a:rPr lang="en-US" altLang="zh-CN" sz="2000" b="1" dirty="0">
                <a:solidFill>
                  <a:srgbClr val="000000"/>
                </a:solidFill>
                <a:latin typeface="黑体" panose="02010609060101010101" pitchFamily="49" charset="-122"/>
              </a:rPr>
              <a:t>17</a:t>
            </a:r>
            <a:r>
              <a:rPr lang="zh-CN" altLang="en-US" sz="2000" b="1" dirty="0">
                <a:solidFill>
                  <a:srgbClr val="000000"/>
                </a:solidFill>
                <a:latin typeface="黑体" panose="02010609060101010101" pitchFamily="49" charset="-122"/>
              </a:rPr>
              <a:t>、</a:t>
            </a:r>
            <a:r>
              <a:rPr lang="en-US" altLang="zh-CN" sz="2000" b="1" dirty="0">
                <a:solidFill>
                  <a:srgbClr val="000000"/>
                </a:solidFill>
                <a:latin typeface="黑体" panose="02010609060101010101" pitchFamily="49" charset="-122"/>
              </a:rPr>
              <a:t>25</a:t>
            </a:r>
            <a:r>
              <a:rPr lang="zh-CN" altLang="en-US" sz="2000" b="1" dirty="0">
                <a:solidFill>
                  <a:srgbClr val="000000"/>
                </a:solidFill>
                <a:latin typeface="黑体" panose="02010609060101010101" pitchFamily="49" charset="-122"/>
              </a:rPr>
              <a:t>，求每次访问后</a:t>
            </a:r>
            <a:r>
              <a:rPr lang="en-US" altLang="zh-CN" sz="2000" b="1" dirty="0">
                <a:solidFill>
                  <a:srgbClr val="000000"/>
                </a:solidFill>
                <a:latin typeface="黑体" panose="02010609060101010101" pitchFamily="49" charset="-122"/>
              </a:rPr>
              <a:t>Cache</a:t>
            </a:r>
            <a:r>
              <a:rPr lang="zh-CN" altLang="en-US" sz="2000" b="1" dirty="0">
                <a:solidFill>
                  <a:srgbClr val="000000"/>
                </a:solidFill>
                <a:latin typeface="黑体" panose="02010609060101010101" pitchFamily="49" charset="-122"/>
              </a:rPr>
              <a:t>中的内容</a:t>
            </a:r>
            <a:endParaRPr lang="zh-CN" altLang="en-US" sz="2100" b="1" dirty="0">
              <a:solidFill>
                <a:srgbClr val="000000"/>
              </a:solidFill>
              <a:latin typeface="黑体" panose="02010609060101010101" pitchFamily="49" charset="-122"/>
            </a:endParaRPr>
          </a:p>
        </p:txBody>
      </p:sp>
      <p:sp>
        <p:nvSpPr>
          <p:cNvPr id="225284" name="Rectangle 5"/>
          <p:cNvSpPr/>
          <p:nvPr/>
        </p:nvSpPr>
        <p:spPr>
          <a:xfrm>
            <a:off x="2916238" y="1981200"/>
            <a:ext cx="3632200" cy="366713"/>
          </a:xfrm>
          <a:prstGeom prst="rect">
            <a:avLst/>
          </a:prstGeom>
          <a:noFill/>
          <a:ln w="9525">
            <a:noFill/>
          </a:ln>
        </p:spPr>
        <p:txBody>
          <a:bodyPr anchor="ctr" anchorCtr="0">
            <a:spAutoFit/>
          </a:bodyPr>
          <a:p>
            <a:r>
              <a:rPr lang="zh-CN" altLang="en-US" sz="1800" dirty="0">
                <a:solidFill>
                  <a:srgbClr val="000000"/>
                </a:solidFill>
                <a:latin typeface="Times New Roman" panose="02020603050405020304" pitchFamily="18" charset="0"/>
                <a:ea typeface="宋体" panose="02010600030101010101" pitchFamily="2" charset="-122"/>
              </a:rPr>
              <a:t>全相联映</a:t>
            </a:r>
            <a:r>
              <a:rPr lang="en-US" altLang="zh-CN" sz="1800" dirty="0">
                <a:solidFill>
                  <a:srgbClr val="000000"/>
                </a:solidFill>
                <a:latin typeface="Times New Roman" panose="02020603050405020304" pitchFamily="18" charset="0"/>
                <a:ea typeface="宋体" panose="02010600030101010101" pitchFamily="2" charset="-122"/>
              </a:rPr>
              <a:t>6</a:t>
            </a:r>
            <a:r>
              <a:rPr lang="zh-CN" altLang="en-US" sz="1800" dirty="0">
                <a:solidFill>
                  <a:srgbClr val="000000"/>
                </a:solidFill>
                <a:latin typeface="Times New Roman" panose="02020603050405020304" pitchFamily="18" charset="0"/>
                <a:ea typeface="宋体" panose="02010600030101010101" pitchFamily="2" charset="-122"/>
              </a:rPr>
              <a:t>的块分配情况</a:t>
            </a:r>
            <a:endParaRPr lang="zh-CN" altLang="en-US" sz="1800" dirty="0">
              <a:solidFill>
                <a:srgbClr val="000000"/>
              </a:solidFill>
              <a:latin typeface="Times New Roman" panose="02020603050405020304" pitchFamily="18" charset="0"/>
              <a:ea typeface="宋体" panose="02010600030101010101" pitchFamily="2" charset="-122"/>
            </a:endParaRPr>
          </a:p>
        </p:txBody>
      </p:sp>
      <p:graphicFrame>
        <p:nvGraphicFramePr>
          <p:cNvPr id="977060" name="Group 164"/>
          <p:cNvGraphicFramePr>
            <a:graphicFrameLocks noGrp="1"/>
          </p:cNvGraphicFramePr>
          <p:nvPr/>
        </p:nvGraphicFramePr>
        <p:xfrm>
          <a:off x="538163" y="2439988"/>
          <a:ext cx="8305800" cy="3735388"/>
        </p:xfrm>
        <a:graphic>
          <a:graphicData uri="http://schemas.openxmlformats.org/drawingml/2006/table">
            <a:tbl>
              <a:tblPr/>
              <a:tblGrid>
                <a:gridCol w="1206500"/>
                <a:gridCol w="644525"/>
                <a:gridCol w="646112"/>
                <a:gridCol w="609600"/>
                <a:gridCol w="677863"/>
                <a:gridCol w="649287"/>
                <a:gridCol w="644525"/>
                <a:gridCol w="646113"/>
                <a:gridCol w="644525"/>
                <a:gridCol w="646112"/>
                <a:gridCol w="646113"/>
                <a:gridCol w="644525"/>
              </a:tblGrid>
              <a:tr h="3683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访问顺序</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3</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5</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6</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8</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9</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10</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r>
              <a:tr h="3206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主存块地址</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r>
              <a:tr h="34766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000</a:t>
                      </a: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CC"/>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001</a:t>
                      </a: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010</a:t>
                      </a: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40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011</a:t>
                      </a: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100</a:t>
                      </a: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101</a:t>
                      </a: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110</a:t>
                      </a: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111</a:t>
                      </a: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496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操作状态</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FF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FF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77061" name="AutoShape 165"/>
          <p:cNvSpPr/>
          <p:nvPr/>
        </p:nvSpPr>
        <p:spPr>
          <a:xfrm>
            <a:off x="8175625" y="3124200"/>
            <a:ext cx="738188" cy="3065463"/>
          </a:xfrm>
          <a:prstGeom prst="flowChartAlternateProcess">
            <a:avLst/>
          </a:prstGeom>
          <a:noFill/>
          <a:ln w="38100" cap="flat" cmpd="sng">
            <a:solidFill>
              <a:srgbClr val="FF0000"/>
            </a:solidFill>
            <a:prstDash val="solid"/>
            <a:miter/>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 name="矩形 1"/>
          <p:cNvSpPr/>
          <p:nvPr/>
        </p:nvSpPr>
        <p:spPr>
          <a:xfrm>
            <a:off x="1876425" y="3146425"/>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22</a:t>
            </a:r>
            <a:endParaRPr lang="en-US" altLang="zh-CN" sz="1400" b="1" dirty="0">
              <a:solidFill>
                <a:srgbClr val="000000"/>
              </a:solidFill>
              <a:latin typeface="Times New Roman" panose="02020603050405020304" pitchFamily="18" charset="0"/>
              <a:ea typeface="楷体_GB2312" pitchFamily="49" charset="-122"/>
            </a:endParaRPr>
          </a:p>
        </p:txBody>
      </p:sp>
      <p:sp>
        <p:nvSpPr>
          <p:cNvPr id="8" name="矩形 7"/>
          <p:cNvSpPr/>
          <p:nvPr/>
        </p:nvSpPr>
        <p:spPr>
          <a:xfrm>
            <a:off x="2520950" y="3146425"/>
            <a:ext cx="36353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22</a:t>
            </a:r>
            <a:endParaRPr lang="en-US" altLang="zh-CN" sz="1400" b="1" dirty="0">
              <a:solidFill>
                <a:srgbClr val="000000"/>
              </a:solidFill>
              <a:latin typeface="Times New Roman" panose="02020603050405020304" pitchFamily="18" charset="0"/>
              <a:ea typeface="楷体_GB2312" pitchFamily="49" charset="-122"/>
            </a:endParaRPr>
          </a:p>
        </p:txBody>
      </p:sp>
      <p:sp>
        <p:nvSpPr>
          <p:cNvPr id="9" name="矩形 8"/>
          <p:cNvSpPr/>
          <p:nvPr/>
        </p:nvSpPr>
        <p:spPr>
          <a:xfrm>
            <a:off x="3152775" y="3146425"/>
            <a:ext cx="36353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22</a:t>
            </a:r>
            <a:endParaRPr lang="en-US" altLang="zh-CN" sz="1400" b="1" dirty="0">
              <a:solidFill>
                <a:srgbClr val="000000"/>
              </a:solidFill>
              <a:latin typeface="Times New Roman" panose="02020603050405020304" pitchFamily="18" charset="0"/>
              <a:ea typeface="楷体_GB2312" pitchFamily="49" charset="-122"/>
            </a:endParaRPr>
          </a:p>
        </p:txBody>
      </p:sp>
      <p:sp>
        <p:nvSpPr>
          <p:cNvPr id="10" name="矩形 9"/>
          <p:cNvSpPr/>
          <p:nvPr/>
        </p:nvSpPr>
        <p:spPr>
          <a:xfrm>
            <a:off x="3811588" y="3146425"/>
            <a:ext cx="36353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22</a:t>
            </a:r>
            <a:endParaRPr lang="en-US" altLang="zh-CN" sz="1400" b="1" dirty="0">
              <a:solidFill>
                <a:srgbClr val="000000"/>
              </a:solidFill>
              <a:latin typeface="Times New Roman" panose="02020603050405020304" pitchFamily="18" charset="0"/>
              <a:ea typeface="楷体_GB2312" pitchFamily="49" charset="-122"/>
            </a:endParaRPr>
          </a:p>
        </p:txBody>
      </p:sp>
      <p:sp>
        <p:nvSpPr>
          <p:cNvPr id="11" name="矩形 10"/>
          <p:cNvSpPr/>
          <p:nvPr/>
        </p:nvSpPr>
        <p:spPr>
          <a:xfrm>
            <a:off x="4479925" y="3146425"/>
            <a:ext cx="36353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22</a:t>
            </a:r>
            <a:endParaRPr lang="en-US" altLang="zh-CN" sz="1400" b="1" dirty="0">
              <a:solidFill>
                <a:srgbClr val="000000"/>
              </a:solidFill>
              <a:latin typeface="Times New Roman" panose="02020603050405020304" pitchFamily="18" charset="0"/>
              <a:ea typeface="楷体_GB2312" pitchFamily="49" charset="-122"/>
            </a:endParaRPr>
          </a:p>
        </p:txBody>
      </p:sp>
      <p:sp>
        <p:nvSpPr>
          <p:cNvPr id="12" name="矩形 11"/>
          <p:cNvSpPr/>
          <p:nvPr/>
        </p:nvSpPr>
        <p:spPr>
          <a:xfrm>
            <a:off x="5113338" y="3146425"/>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22</a:t>
            </a:r>
            <a:endParaRPr lang="en-US" altLang="zh-CN" sz="1400" b="1" dirty="0">
              <a:solidFill>
                <a:srgbClr val="000000"/>
              </a:solidFill>
              <a:latin typeface="Times New Roman" panose="02020603050405020304" pitchFamily="18" charset="0"/>
              <a:ea typeface="楷体_GB2312" pitchFamily="49" charset="-122"/>
            </a:endParaRPr>
          </a:p>
        </p:txBody>
      </p:sp>
      <p:sp>
        <p:nvSpPr>
          <p:cNvPr id="13" name="矩形 12"/>
          <p:cNvSpPr/>
          <p:nvPr/>
        </p:nvSpPr>
        <p:spPr>
          <a:xfrm>
            <a:off x="5767388" y="3146425"/>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22</a:t>
            </a:r>
            <a:endParaRPr lang="en-US" altLang="zh-CN" sz="1400" b="1" dirty="0">
              <a:solidFill>
                <a:srgbClr val="000000"/>
              </a:solidFill>
              <a:latin typeface="Times New Roman" panose="02020603050405020304" pitchFamily="18" charset="0"/>
              <a:ea typeface="楷体_GB2312" pitchFamily="49" charset="-122"/>
            </a:endParaRPr>
          </a:p>
        </p:txBody>
      </p:sp>
      <p:sp>
        <p:nvSpPr>
          <p:cNvPr id="14" name="矩形 13"/>
          <p:cNvSpPr/>
          <p:nvPr/>
        </p:nvSpPr>
        <p:spPr>
          <a:xfrm>
            <a:off x="6400800" y="3146425"/>
            <a:ext cx="36353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22</a:t>
            </a:r>
            <a:endParaRPr lang="en-US" altLang="zh-CN" sz="1400" b="1" dirty="0">
              <a:solidFill>
                <a:srgbClr val="000000"/>
              </a:solidFill>
              <a:latin typeface="Times New Roman" panose="02020603050405020304" pitchFamily="18" charset="0"/>
              <a:ea typeface="楷体_GB2312" pitchFamily="49" charset="-122"/>
            </a:endParaRPr>
          </a:p>
        </p:txBody>
      </p:sp>
      <p:sp>
        <p:nvSpPr>
          <p:cNvPr id="15" name="矩形 14"/>
          <p:cNvSpPr/>
          <p:nvPr/>
        </p:nvSpPr>
        <p:spPr>
          <a:xfrm>
            <a:off x="7062788" y="3146425"/>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22</a:t>
            </a:r>
            <a:endParaRPr lang="en-US" altLang="zh-CN" sz="1400" b="1" dirty="0">
              <a:solidFill>
                <a:srgbClr val="000000"/>
              </a:solidFill>
              <a:latin typeface="Times New Roman" panose="02020603050405020304" pitchFamily="18" charset="0"/>
              <a:ea typeface="楷体_GB2312" pitchFamily="49" charset="-122"/>
            </a:endParaRPr>
          </a:p>
        </p:txBody>
      </p:sp>
      <p:sp>
        <p:nvSpPr>
          <p:cNvPr id="16" name="矩形 15"/>
          <p:cNvSpPr/>
          <p:nvPr/>
        </p:nvSpPr>
        <p:spPr>
          <a:xfrm>
            <a:off x="7707313" y="3146425"/>
            <a:ext cx="36353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22</a:t>
            </a:r>
            <a:endParaRPr lang="en-US" altLang="zh-CN" sz="1400" b="1" dirty="0">
              <a:solidFill>
                <a:srgbClr val="000000"/>
              </a:solidFill>
              <a:latin typeface="Times New Roman" panose="02020603050405020304" pitchFamily="18" charset="0"/>
              <a:ea typeface="楷体_GB2312" pitchFamily="49" charset="-122"/>
            </a:endParaRPr>
          </a:p>
        </p:txBody>
      </p:sp>
      <p:sp>
        <p:nvSpPr>
          <p:cNvPr id="17" name="矩形 16"/>
          <p:cNvSpPr/>
          <p:nvPr/>
        </p:nvSpPr>
        <p:spPr>
          <a:xfrm>
            <a:off x="8353425" y="3146425"/>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22</a:t>
            </a:r>
            <a:endParaRPr lang="en-US" altLang="zh-CN" sz="1400" b="1" dirty="0">
              <a:solidFill>
                <a:srgbClr val="000000"/>
              </a:solidFill>
              <a:latin typeface="Times New Roman" panose="02020603050405020304" pitchFamily="18" charset="0"/>
              <a:ea typeface="楷体_GB2312" pitchFamily="49" charset="-122"/>
            </a:endParaRPr>
          </a:p>
        </p:txBody>
      </p:sp>
      <p:sp>
        <p:nvSpPr>
          <p:cNvPr id="18" name="矩形 17"/>
          <p:cNvSpPr/>
          <p:nvPr/>
        </p:nvSpPr>
        <p:spPr>
          <a:xfrm>
            <a:off x="2520950" y="3479800"/>
            <a:ext cx="36353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26</a:t>
            </a:r>
            <a:endParaRPr lang="en-US" altLang="zh-CN" sz="1400" b="1" dirty="0">
              <a:solidFill>
                <a:srgbClr val="000000"/>
              </a:solidFill>
              <a:latin typeface="Times New Roman" panose="02020603050405020304" pitchFamily="18" charset="0"/>
              <a:ea typeface="楷体_GB2312" pitchFamily="49" charset="-122"/>
            </a:endParaRPr>
          </a:p>
        </p:txBody>
      </p:sp>
      <p:sp>
        <p:nvSpPr>
          <p:cNvPr id="19" name="矩形 18"/>
          <p:cNvSpPr/>
          <p:nvPr/>
        </p:nvSpPr>
        <p:spPr>
          <a:xfrm>
            <a:off x="3152775" y="3479800"/>
            <a:ext cx="36353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26</a:t>
            </a:r>
            <a:endParaRPr lang="en-US" altLang="zh-CN" sz="1400" b="1" dirty="0">
              <a:solidFill>
                <a:srgbClr val="000000"/>
              </a:solidFill>
              <a:latin typeface="Times New Roman" panose="02020603050405020304" pitchFamily="18" charset="0"/>
              <a:ea typeface="楷体_GB2312" pitchFamily="49" charset="-122"/>
            </a:endParaRPr>
          </a:p>
        </p:txBody>
      </p:sp>
      <p:sp>
        <p:nvSpPr>
          <p:cNvPr id="20" name="矩形 19"/>
          <p:cNvSpPr/>
          <p:nvPr/>
        </p:nvSpPr>
        <p:spPr>
          <a:xfrm>
            <a:off x="3811588" y="3479800"/>
            <a:ext cx="36353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26</a:t>
            </a:r>
            <a:endParaRPr lang="en-US" altLang="zh-CN" sz="1400" b="1" dirty="0">
              <a:solidFill>
                <a:srgbClr val="000000"/>
              </a:solidFill>
              <a:latin typeface="Times New Roman" panose="02020603050405020304" pitchFamily="18" charset="0"/>
              <a:ea typeface="楷体_GB2312" pitchFamily="49" charset="-122"/>
            </a:endParaRPr>
          </a:p>
        </p:txBody>
      </p:sp>
      <p:sp>
        <p:nvSpPr>
          <p:cNvPr id="21" name="矩形 20"/>
          <p:cNvSpPr/>
          <p:nvPr/>
        </p:nvSpPr>
        <p:spPr>
          <a:xfrm>
            <a:off x="4479925" y="3479800"/>
            <a:ext cx="36353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26</a:t>
            </a:r>
            <a:endParaRPr lang="en-US" altLang="zh-CN" sz="1400" b="1" dirty="0">
              <a:solidFill>
                <a:srgbClr val="000000"/>
              </a:solidFill>
              <a:latin typeface="Times New Roman" panose="02020603050405020304" pitchFamily="18" charset="0"/>
              <a:ea typeface="楷体_GB2312" pitchFamily="49" charset="-122"/>
            </a:endParaRPr>
          </a:p>
        </p:txBody>
      </p:sp>
      <p:sp>
        <p:nvSpPr>
          <p:cNvPr id="22" name="矩形 21"/>
          <p:cNvSpPr/>
          <p:nvPr/>
        </p:nvSpPr>
        <p:spPr>
          <a:xfrm>
            <a:off x="5113338" y="3479800"/>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26</a:t>
            </a:r>
            <a:endParaRPr lang="en-US" altLang="zh-CN" sz="1400" b="1" dirty="0">
              <a:solidFill>
                <a:srgbClr val="000000"/>
              </a:solidFill>
              <a:latin typeface="Times New Roman" panose="02020603050405020304" pitchFamily="18" charset="0"/>
              <a:ea typeface="楷体_GB2312" pitchFamily="49" charset="-122"/>
            </a:endParaRPr>
          </a:p>
        </p:txBody>
      </p:sp>
      <p:sp>
        <p:nvSpPr>
          <p:cNvPr id="23" name="矩形 22"/>
          <p:cNvSpPr/>
          <p:nvPr/>
        </p:nvSpPr>
        <p:spPr>
          <a:xfrm>
            <a:off x="5767388" y="3479800"/>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26</a:t>
            </a:r>
            <a:endParaRPr lang="en-US" altLang="zh-CN" sz="1400" b="1" dirty="0">
              <a:solidFill>
                <a:srgbClr val="000000"/>
              </a:solidFill>
              <a:latin typeface="Times New Roman" panose="02020603050405020304" pitchFamily="18" charset="0"/>
              <a:ea typeface="楷体_GB2312" pitchFamily="49" charset="-122"/>
            </a:endParaRPr>
          </a:p>
        </p:txBody>
      </p:sp>
      <p:sp>
        <p:nvSpPr>
          <p:cNvPr id="24" name="矩形 23"/>
          <p:cNvSpPr/>
          <p:nvPr/>
        </p:nvSpPr>
        <p:spPr>
          <a:xfrm>
            <a:off x="6400800" y="3479800"/>
            <a:ext cx="36353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26</a:t>
            </a:r>
            <a:endParaRPr lang="en-US" altLang="zh-CN" sz="1400" b="1" dirty="0">
              <a:solidFill>
                <a:srgbClr val="000000"/>
              </a:solidFill>
              <a:latin typeface="Times New Roman" panose="02020603050405020304" pitchFamily="18" charset="0"/>
              <a:ea typeface="楷体_GB2312" pitchFamily="49" charset="-122"/>
            </a:endParaRPr>
          </a:p>
        </p:txBody>
      </p:sp>
      <p:sp>
        <p:nvSpPr>
          <p:cNvPr id="25" name="矩形 24"/>
          <p:cNvSpPr/>
          <p:nvPr/>
        </p:nvSpPr>
        <p:spPr>
          <a:xfrm>
            <a:off x="7062788" y="3479800"/>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26</a:t>
            </a:r>
            <a:endParaRPr lang="en-US" altLang="zh-CN" sz="1400" b="1" dirty="0">
              <a:solidFill>
                <a:srgbClr val="000000"/>
              </a:solidFill>
              <a:latin typeface="Times New Roman" panose="02020603050405020304" pitchFamily="18" charset="0"/>
              <a:ea typeface="楷体_GB2312" pitchFamily="49" charset="-122"/>
            </a:endParaRPr>
          </a:p>
        </p:txBody>
      </p:sp>
      <p:sp>
        <p:nvSpPr>
          <p:cNvPr id="26" name="矩形 25"/>
          <p:cNvSpPr/>
          <p:nvPr/>
        </p:nvSpPr>
        <p:spPr>
          <a:xfrm>
            <a:off x="7707313" y="3479800"/>
            <a:ext cx="36353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26</a:t>
            </a:r>
            <a:endParaRPr lang="en-US" altLang="zh-CN" sz="1400" b="1" dirty="0">
              <a:solidFill>
                <a:srgbClr val="000000"/>
              </a:solidFill>
              <a:latin typeface="Times New Roman" panose="02020603050405020304" pitchFamily="18" charset="0"/>
              <a:ea typeface="楷体_GB2312" pitchFamily="49" charset="-122"/>
            </a:endParaRPr>
          </a:p>
        </p:txBody>
      </p:sp>
      <p:sp>
        <p:nvSpPr>
          <p:cNvPr id="27" name="矩形 26"/>
          <p:cNvSpPr/>
          <p:nvPr/>
        </p:nvSpPr>
        <p:spPr>
          <a:xfrm>
            <a:off x="8353425" y="3479800"/>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26</a:t>
            </a:r>
            <a:endParaRPr lang="en-US" altLang="zh-CN" sz="1400" b="1" dirty="0">
              <a:solidFill>
                <a:srgbClr val="000000"/>
              </a:solidFill>
              <a:latin typeface="Times New Roman" panose="02020603050405020304" pitchFamily="18" charset="0"/>
              <a:ea typeface="楷体_GB2312" pitchFamily="49" charset="-122"/>
            </a:endParaRPr>
          </a:p>
        </p:txBody>
      </p:sp>
      <p:sp>
        <p:nvSpPr>
          <p:cNvPr id="28" name="矩形 27"/>
          <p:cNvSpPr/>
          <p:nvPr/>
        </p:nvSpPr>
        <p:spPr>
          <a:xfrm>
            <a:off x="4479925" y="3833813"/>
            <a:ext cx="36353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16</a:t>
            </a:r>
            <a:endParaRPr lang="en-US" altLang="zh-CN" sz="1400" b="1" dirty="0">
              <a:solidFill>
                <a:srgbClr val="000000"/>
              </a:solidFill>
              <a:latin typeface="Times New Roman" panose="02020603050405020304" pitchFamily="18" charset="0"/>
              <a:ea typeface="楷体_GB2312" pitchFamily="49" charset="-122"/>
            </a:endParaRPr>
          </a:p>
        </p:txBody>
      </p:sp>
      <p:sp>
        <p:nvSpPr>
          <p:cNvPr id="29" name="矩形 28"/>
          <p:cNvSpPr/>
          <p:nvPr/>
        </p:nvSpPr>
        <p:spPr>
          <a:xfrm>
            <a:off x="5113338" y="3833813"/>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16</a:t>
            </a:r>
            <a:endParaRPr lang="en-US" altLang="zh-CN" sz="1400" b="1" dirty="0">
              <a:solidFill>
                <a:srgbClr val="000000"/>
              </a:solidFill>
              <a:latin typeface="Times New Roman" panose="02020603050405020304" pitchFamily="18" charset="0"/>
              <a:ea typeface="楷体_GB2312" pitchFamily="49" charset="-122"/>
            </a:endParaRPr>
          </a:p>
        </p:txBody>
      </p:sp>
      <p:sp>
        <p:nvSpPr>
          <p:cNvPr id="30" name="矩形 29"/>
          <p:cNvSpPr/>
          <p:nvPr/>
        </p:nvSpPr>
        <p:spPr>
          <a:xfrm>
            <a:off x="5767388" y="3833813"/>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16</a:t>
            </a:r>
            <a:endParaRPr lang="en-US" altLang="zh-CN" sz="1400" b="1" dirty="0">
              <a:solidFill>
                <a:srgbClr val="000000"/>
              </a:solidFill>
              <a:latin typeface="Times New Roman" panose="02020603050405020304" pitchFamily="18" charset="0"/>
              <a:ea typeface="楷体_GB2312" pitchFamily="49" charset="-122"/>
            </a:endParaRPr>
          </a:p>
        </p:txBody>
      </p:sp>
      <p:sp>
        <p:nvSpPr>
          <p:cNvPr id="31" name="矩形 30"/>
          <p:cNvSpPr/>
          <p:nvPr/>
        </p:nvSpPr>
        <p:spPr>
          <a:xfrm>
            <a:off x="6400800" y="3833813"/>
            <a:ext cx="36353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16</a:t>
            </a:r>
            <a:endParaRPr lang="en-US" altLang="zh-CN" sz="1400" b="1" dirty="0">
              <a:solidFill>
                <a:srgbClr val="000000"/>
              </a:solidFill>
              <a:latin typeface="Times New Roman" panose="02020603050405020304" pitchFamily="18" charset="0"/>
              <a:ea typeface="楷体_GB2312" pitchFamily="49" charset="-122"/>
            </a:endParaRPr>
          </a:p>
        </p:txBody>
      </p:sp>
      <p:sp>
        <p:nvSpPr>
          <p:cNvPr id="32" name="矩形 31"/>
          <p:cNvSpPr/>
          <p:nvPr/>
        </p:nvSpPr>
        <p:spPr>
          <a:xfrm>
            <a:off x="7062788" y="3833813"/>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16</a:t>
            </a:r>
            <a:endParaRPr lang="en-US" altLang="zh-CN" sz="1400" b="1" dirty="0">
              <a:solidFill>
                <a:srgbClr val="000000"/>
              </a:solidFill>
              <a:latin typeface="Times New Roman" panose="02020603050405020304" pitchFamily="18" charset="0"/>
              <a:ea typeface="楷体_GB2312" pitchFamily="49" charset="-122"/>
            </a:endParaRPr>
          </a:p>
        </p:txBody>
      </p:sp>
      <p:sp>
        <p:nvSpPr>
          <p:cNvPr id="33" name="矩形 32"/>
          <p:cNvSpPr/>
          <p:nvPr/>
        </p:nvSpPr>
        <p:spPr>
          <a:xfrm>
            <a:off x="7707313" y="3833813"/>
            <a:ext cx="36353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16</a:t>
            </a:r>
            <a:endParaRPr lang="en-US" altLang="zh-CN" sz="1400" b="1" dirty="0">
              <a:solidFill>
                <a:srgbClr val="000000"/>
              </a:solidFill>
              <a:latin typeface="Times New Roman" panose="02020603050405020304" pitchFamily="18" charset="0"/>
              <a:ea typeface="楷体_GB2312" pitchFamily="49" charset="-122"/>
            </a:endParaRPr>
          </a:p>
        </p:txBody>
      </p:sp>
      <p:sp>
        <p:nvSpPr>
          <p:cNvPr id="34" name="矩形 33"/>
          <p:cNvSpPr/>
          <p:nvPr/>
        </p:nvSpPr>
        <p:spPr>
          <a:xfrm>
            <a:off x="8353425" y="3833813"/>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16</a:t>
            </a:r>
            <a:endParaRPr lang="en-US" altLang="zh-CN" sz="1400" b="1" dirty="0">
              <a:solidFill>
                <a:srgbClr val="000000"/>
              </a:solidFill>
              <a:latin typeface="Times New Roman" panose="02020603050405020304" pitchFamily="18" charset="0"/>
              <a:ea typeface="楷体_GB2312" pitchFamily="49" charset="-122"/>
            </a:endParaRPr>
          </a:p>
        </p:txBody>
      </p:sp>
      <p:sp>
        <p:nvSpPr>
          <p:cNvPr id="35" name="矩形 34"/>
          <p:cNvSpPr/>
          <p:nvPr/>
        </p:nvSpPr>
        <p:spPr>
          <a:xfrm>
            <a:off x="5137150" y="4178300"/>
            <a:ext cx="31908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 4</a:t>
            </a:r>
            <a:endParaRPr lang="en-US" altLang="zh-CN" sz="1400" b="1" dirty="0">
              <a:solidFill>
                <a:srgbClr val="000000"/>
              </a:solidFill>
              <a:latin typeface="Times New Roman" panose="02020603050405020304" pitchFamily="18" charset="0"/>
              <a:ea typeface="楷体_GB2312" pitchFamily="49" charset="-122"/>
            </a:endParaRPr>
          </a:p>
        </p:txBody>
      </p:sp>
      <p:sp>
        <p:nvSpPr>
          <p:cNvPr id="36" name="矩形 35"/>
          <p:cNvSpPr/>
          <p:nvPr/>
        </p:nvSpPr>
        <p:spPr>
          <a:xfrm>
            <a:off x="5789613" y="4178300"/>
            <a:ext cx="32067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 4</a:t>
            </a:r>
            <a:endParaRPr lang="en-US" altLang="zh-CN" sz="1400" b="1" dirty="0">
              <a:solidFill>
                <a:srgbClr val="000000"/>
              </a:solidFill>
              <a:latin typeface="Times New Roman" panose="02020603050405020304" pitchFamily="18" charset="0"/>
              <a:ea typeface="楷体_GB2312" pitchFamily="49" charset="-122"/>
            </a:endParaRPr>
          </a:p>
        </p:txBody>
      </p:sp>
      <p:sp>
        <p:nvSpPr>
          <p:cNvPr id="37" name="矩形 36"/>
          <p:cNvSpPr/>
          <p:nvPr/>
        </p:nvSpPr>
        <p:spPr>
          <a:xfrm>
            <a:off x="6423025" y="4178300"/>
            <a:ext cx="31908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 4</a:t>
            </a:r>
            <a:endParaRPr lang="en-US" altLang="zh-CN" sz="1400" b="1" dirty="0">
              <a:solidFill>
                <a:srgbClr val="000000"/>
              </a:solidFill>
              <a:latin typeface="Times New Roman" panose="02020603050405020304" pitchFamily="18" charset="0"/>
              <a:ea typeface="楷体_GB2312" pitchFamily="49" charset="-122"/>
            </a:endParaRPr>
          </a:p>
        </p:txBody>
      </p:sp>
      <p:sp>
        <p:nvSpPr>
          <p:cNvPr id="38" name="矩形 37"/>
          <p:cNvSpPr/>
          <p:nvPr/>
        </p:nvSpPr>
        <p:spPr>
          <a:xfrm>
            <a:off x="7085013" y="4178300"/>
            <a:ext cx="32067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 4</a:t>
            </a:r>
            <a:endParaRPr lang="en-US" altLang="zh-CN" sz="1400" b="1" dirty="0">
              <a:solidFill>
                <a:srgbClr val="000000"/>
              </a:solidFill>
              <a:latin typeface="Times New Roman" panose="02020603050405020304" pitchFamily="18" charset="0"/>
              <a:ea typeface="楷体_GB2312" pitchFamily="49" charset="-122"/>
            </a:endParaRPr>
          </a:p>
        </p:txBody>
      </p:sp>
      <p:sp>
        <p:nvSpPr>
          <p:cNvPr id="39" name="矩形 38"/>
          <p:cNvSpPr/>
          <p:nvPr/>
        </p:nvSpPr>
        <p:spPr>
          <a:xfrm>
            <a:off x="7729538" y="4178300"/>
            <a:ext cx="31908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 4</a:t>
            </a:r>
            <a:endParaRPr lang="en-US" altLang="zh-CN" sz="1400" b="1" dirty="0">
              <a:solidFill>
                <a:srgbClr val="000000"/>
              </a:solidFill>
              <a:latin typeface="Times New Roman" panose="02020603050405020304" pitchFamily="18" charset="0"/>
              <a:ea typeface="楷体_GB2312" pitchFamily="49" charset="-122"/>
            </a:endParaRPr>
          </a:p>
        </p:txBody>
      </p:sp>
      <p:sp>
        <p:nvSpPr>
          <p:cNvPr id="40" name="矩形 39"/>
          <p:cNvSpPr/>
          <p:nvPr/>
        </p:nvSpPr>
        <p:spPr>
          <a:xfrm>
            <a:off x="8377238" y="4178300"/>
            <a:ext cx="31908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 4</a:t>
            </a:r>
            <a:endParaRPr lang="en-US" altLang="zh-CN" sz="1400" b="1" dirty="0">
              <a:solidFill>
                <a:srgbClr val="000000"/>
              </a:solidFill>
              <a:latin typeface="Times New Roman" panose="02020603050405020304" pitchFamily="18" charset="0"/>
              <a:ea typeface="楷体_GB2312" pitchFamily="49" charset="-122"/>
            </a:endParaRPr>
          </a:p>
        </p:txBody>
      </p:sp>
      <p:sp>
        <p:nvSpPr>
          <p:cNvPr id="41" name="矩形 40"/>
          <p:cNvSpPr/>
          <p:nvPr/>
        </p:nvSpPr>
        <p:spPr>
          <a:xfrm>
            <a:off x="5789613" y="4508500"/>
            <a:ext cx="32067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 6</a:t>
            </a:r>
            <a:endParaRPr lang="en-US" altLang="zh-CN" sz="1400" b="1" dirty="0">
              <a:solidFill>
                <a:srgbClr val="000000"/>
              </a:solidFill>
              <a:latin typeface="Times New Roman" panose="02020603050405020304" pitchFamily="18" charset="0"/>
              <a:ea typeface="楷体_GB2312" pitchFamily="49" charset="-122"/>
            </a:endParaRPr>
          </a:p>
        </p:txBody>
      </p:sp>
      <p:sp>
        <p:nvSpPr>
          <p:cNvPr id="42" name="矩形 41"/>
          <p:cNvSpPr/>
          <p:nvPr/>
        </p:nvSpPr>
        <p:spPr>
          <a:xfrm>
            <a:off x="6423025" y="4508500"/>
            <a:ext cx="31908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 6</a:t>
            </a:r>
            <a:endParaRPr lang="en-US" altLang="zh-CN" sz="1400" b="1" dirty="0">
              <a:solidFill>
                <a:srgbClr val="000000"/>
              </a:solidFill>
              <a:latin typeface="Times New Roman" panose="02020603050405020304" pitchFamily="18" charset="0"/>
              <a:ea typeface="楷体_GB2312" pitchFamily="49" charset="-122"/>
            </a:endParaRPr>
          </a:p>
        </p:txBody>
      </p:sp>
      <p:sp>
        <p:nvSpPr>
          <p:cNvPr id="43" name="矩形 42"/>
          <p:cNvSpPr/>
          <p:nvPr/>
        </p:nvSpPr>
        <p:spPr>
          <a:xfrm>
            <a:off x="7085013" y="4508500"/>
            <a:ext cx="32067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 6</a:t>
            </a:r>
            <a:endParaRPr lang="en-US" altLang="zh-CN" sz="1400" b="1" dirty="0">
              <a:solidFill>
                <a:srgbClr val="000000"/>
              </a:solidFill>
              <a:latin typeface="Times New Roman" panose="02020603050405020304" pitchFamily="18" charset="0"/>
              <a:ea typeface="楷体_GB2312" pitchFamily="49" charset="-122"/>
            </a:endParaRPr>
          </a:p>
        </p:txBody>
      </p:sp>
      <p:sp>
        <p:nvSpPr>
          <p:cNvPr id="44" name="矩形 43"/>
          <p:cNvSpPr/>
          <p:nvPr/>
        </p:nvSpPr>
        <p:spPr>
          <a:xfrm>
            <a:off x="7729538" y="4508500"/>
            <a:ext cx="31908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 6</a:t>
            </a:r>
            <a:endParaRPr lang="en-US" altLang="zh-CN" sz="1400" b="1" dirty="0">
              <a:solidFill>
                <a:srgbClr val="000000"/>
              </a:solidFill>
              <a:latin typeface="Times New Roman" panose="02020603050405020304" pitchFamily="18" charset="0"/>
              <a:ea typeface="楷体_GB2312" pitchFamily="49" charset="-122"/>
            </a:endParaRPr>
          </a:p>
        </p:txBody>
      </p:sp>
      <p:sp>
        <p:nvSpPr>
          <p:cNvPr id="45" name="矩形 44"/>
          <p:cNvSpPr/>
          <p:nvPr/>
        </p:nvSpPr>
        <p:spPr>
          <a:xfrm>
            <a:off x="8377238" y="4508500"/>
            <a:ext cx="31908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 6</a:t>
            </a:r>
            <a:endParaRPr lang="en-US" altLang="zh-CN" sz="1400" b="1" dirty="0">
              <a:solidFill>
                <a:srgbClr val="000000"/>
              </a:solidFill>
              <a:latin typeface="Times New Roman" panose="02020603050405020304" pitchFamily="18" charset="0"/>
              <a:ea typeface="楷体_GB2312" pitchFamily="49" charset="-122"/>
            </a:endParaRPr>
          </a:p>
        </p:txBody>
      </p:sp>
      <p:sp>
        <p:nvSpPr>
          <p:cNvPr id="46" name="矩形 45"/>
          <p:cNvSpPr/>
          <p:nvPr/>
        </p:nvSpPr>
        <p:spPr>
          <a:xfrm>
            <a:off x="6400800" y="4851400"/>
            <a:ext cx="363538"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18</a:t>
            </a:r>
            <a:endParaRPr lang="en-US" altLang="zh-CN" sz="1400" b="1" dirty="0">
              <a:solidFill>
                <a:srgbClr val="000000"/>
              </a:solidFill>
              <a:latin typeface="Times New Roman" panose="02020603050405020304" pitchFamily="18" charset="0"/>
              <a:ea typeface="楷体_GB2312" pitchFamily="49" charset="-122"/>
            </a:endParaRPr>
          </a:p>
        </p:txBody>
      </p:sp>
      <p:sp>
        <p:nvSpPr>
          <p:cNvPr id="47" name="矩形 46"/>
          <p:cNvSpPr/>
          <p:nvPr/>
        </p:nvSpPr>
        <p:spPr>
          <a:xfrm>
            <a:off x="7062788" y="4851400"/>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18</a:t>
            </a:r>
            <a:endParaRPr lang="en-US" altLang="zh-CN" sz="1400" b="1" dirty="0">
              <a:solidFill>
                <a:srgbClr val="000000"/>
              </a:solidFill>
              <a:latin typeface="Times New Roman" panose="02020603050405020304" pitchFamily="18" charset="0"/>
              <a:ea typeface="楷体_GB2312" pitchFamily="49" charset="-122"/>
            </a:endParaRPr>
          </a:p>
        </p:txBody>
      </p:sp>
      <p:sp>
        <p:nvSpPr>
          <p:cNvPr id="48" name="矩形 47"/>
          <p:cNvSpPr/>
          <p:nvPr/>
        </p:nvSpPr>
        <p:spPr>
          <a:xfrm>
            <a:off x="7707313" y="4851400"/>
            <a:ext cx="36353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18</a:t>
            </a:r>
            <a:endParaRPr lang="en-US" altLang="zh-CN" sz="1400" b="1" dirty="0">
              <a:solidFill>
                <a:srgbClr val="000000"/>
              </a:solidFill>
              <a:latin typeface="Times New Roman" panose="02020603050405020304" pitchFamily="18" charset="0"/>
              <a:ea typeface="楷体_GB2312" pitchFamily="49" charset="-122"/>
            </a:endParaRPr>
          </a:p>
        </p:txBody>
      </p:sp>
      <p:sp>
        <p:nvSpPr>
          <p:cNvPr id="49" name="矩形 48"/>
          <p:cNvSpPr/>
          <p:nvPr/>
        </p:nvSpPr>
        <p:spPr>
          <a:xfrm>
            <a:off x="8353425" y="4851400"/>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18</a:t>
            </a:r>
            <a:endParaRPr lang="en-US" altLang="zh-CN" sz="1400" b="1" dirty="0">
              <a:solidFill>
                <a:srgbClr val="000000"/>
              </a:solidFill>
              <a:latin typeface="Times New Roman" panose="02020603050405020304" pitchFamily="18" charset="0"/>
              <a:ea typeface="楷体_GB2312" pitchFamily="49" charset="-122"/>
            </a:endParaRPr>
          </a:p>
        </p:txBody>
      </p:sp>
      <p:sp>
        <p:nvSpPr>
          <p:cNvPr id="50" name="矩形 49"/>
          <p:cNvSpPr/>
          <p:nvPr/>
        </p:nvSpPr>
        <p:spPr>
          <a:xfrm>
            <a:off x="7062788" y="5195888"/>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14</a:t>
            </a:r>
            <a:endParaRPr lang="en-US" altLang="zh-CN" sz="1400" b="1" dirty="0">
              <a:solidFill>
                <a:srgbClr val="000000"/>
              </a:solidFill>
              <a:latin typeface="Times New Roman" panose="02020603050405020304" pitchFamily="18" charset="0"/>
              <a:ea typeface="楷体_GB2312" pitchFamily="49" charset="-122"/>
            </a:endParaRPr>
          </a:p>
        </p:txBody>
      </p:sp>
      <p:sp>
        <p:nvSpPr>
          <p:cNvPr id="51" name="矩形 50"/>
          <p:cNvSpPr/>
          <p:nvPr/>
        </p:nvSpPr>
        <p:spPr>
          <a:xfrm>
            <a:off x="7707313" y="5195888"/>
            <a:ext cx="36353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14</a:t>
            </a:r>
            <a:endParaRPr lang="en-US" altLang="zh-CN" sz="1400" b="1" dirty="0">
              <a:solidFill>
                <a:srgbClr val="000000"/>
              </a:solidFill>
              <a:latin typeface="Times New Roman" panose="02020603050405020304" pitchFamily="18" charset="0"/>
              <a:ea typeface="楷体_GB2312" pitchFamily="49" charset="-122"/>
            </a:endParaRPr>
          </a:p>
        </p:txBody>
      </p:sp>
      <p:sp>
        <p:nvSpPr>
          <p:cNvPr id="52" name="矩形 51"/>
          <p:cNvSpPr/>
          <p:nvPr/>
        </p:nvSpPr>
        <p:spPr>
          <a:xfrm>
            <a:off x="8353425" y="5195888"/>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14</a:t>
            </a:r>
            <a:endParaRPr lang="en-US" altLang="zh-CN" sz="1400" b="1" dirty="0">
              <a:solidFill>
                <a:srgbClr val="000000"/>
              </a:solidFill>
              <a:latin typeface="Times New Roman" panose="02020603050405020304" pitchFamily="18" charset="0"/>
              <a:ea typeface="楷体_GB2312" pitchFamily="49" charset="-122"/>
            </a:endParaRPr>
          </a:p>
        </p:txBody>
      </p:sp>
      <p:sp>
        <p:nvSpPr>
          <p:cNvPr id="53" name="矩形 52"/>
          <p:cNvSpPr/>
          <p:nvPr/>
        </p:nvSpPr>
        <p:spPr>
          <a:xfrm>
            <a:off x="7707313" y="5543550"/>
            <a:ext cx="363537"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17</a:t>
            </a:r>
            <a:endParaRPr lang="en-US" altLang="zh-CN" sz="1400" b="1" dirty="0">
              <a:solidFill>
                <a:srgbClr val="000000"/>
              </a:solidFill>
              <a:latin typeface="Times New Roman" panose="02020603050405020304" pitchFamily="18" charset="0"/>
              <a:ea typeface="楷体_GB2312" pitchFamily="49" charset="-122"/>
            </a:endParaRPr>
          </a:p>
        </p:txBody>
      </p:sp>
      <p:sp>
        <p:nvSpPr>
          <p:cNvPr id="54" name="矩形 53"/>
          <p:cNvSpPr/>
          <p:nvPr/>
        </p:nvSpPr>
        <p:spPr>
          <a:xfrm>
            <a:off x="8353425" y="5543550"/>
            <a:ext cx="365125" cy="307975"/>
          </a:xfrm>
          <a:prstGeom prst="rect">
            <a:avLst/>
          </a:prstGeom>
          <a:no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17</a:t>
            </a:r>
            <a:endParaRPr lang="en-US" altLang="zh-CN" sz="1400" b="1" dirty="0">
              <a:solidFill>
                <a:srgbClr val="000000"/>
              </a:solidFill>
              <a:latin typeface="Times New Roman" panose="02020603050405020304" pitchFamily="18" charset="0"/>
              <a:ea typeface="楷体_GB2312" pitchFamily="49" charset="-122"/>
            </a:endParaRPr>
          </a:p>
        </p:txBody>
      </p:sp>
      <p:sp>
        <p:nvSpPr>
          <p:cNvPr id="3" name="矩形 2"/>
          <p:cNvSpPr/>
          <p:nvPr/>
        </p:nvSpPr>
        <p:spPr>
          <a:xfrm>
            <a:off x="1787525" y="5862638"/>
            <a:ext cx="542925" cy="307975"/>
          </a:xfrm>
          <a:prstGeom prst="rect">
            <a:avLst/>
          </a:prstGeom>
          <a:noFill/>
          <a:ln w="9525">
            <a:noFill/>
          </a:ln>
        </p:spPr>
        <p:txBody>
          <a:bodyPr wrap="none">
            <a:spAutoFit/>
          </a:bodyPr>
          <a:p>
            <a:r>
              <a:rPr lang="zh-CN" altLang="en-US" sz="1400" b="1" dirty="0">
                <a:solidFill>
                  <a:srgbClr val="000000"/>
                </a:solidFill>
                <a:latin typeface="Times New Roman" panose="02020603050405020304" pitchFamily="18" charset="0"/>
                <a:ea typeface="楷体_GB2312" pitchFamily="49" charset="-122"/>
              </a:rPr>
              <a:t>调入</a:t>
            </a:r>
            <a:endParaRPr lang="zh-CN" altLang="en-US" sz="1400" b="1" dirty="0">
              <a:solidFill>
                <a:srgbClr val="000000"/>
              </a:solidFill>
              <a:latin typeface="Times New Roman" panose="02020603050405020304" pitchFamily="18" charset="0"/>
              <a:ea typeface="楷体_GB2312" pitchFamily="49" charset="-122"/>
            </a:endParaRPr>
          </a:p>
        </p:txBody>
      </p:sp>
      <p:sp>
        <p:nvSpPr>
          <p:cNvPr id="56" name="矩形 55"/>
          <p:cNvSpPr/>
          <p:nvPr/>
        </p:nvSpPr>
        <p:spPr>
          <a:xfrm>
            <a:off x="2430463" y="5862638"/>
            <a:ext cx="544512" cy="307975"/>
          </a:xfrm>
          <a:prstGeom prst="rect">
            <a:avLst/>
          </a:prstGeom>
          <a:noFill/>
          <a:ln w="9525">
            <a:noFill/>
          </a:ln>
        </p:spPr>
        <p:txBody>
          <a:bodyPr wrap="none">
            <a:spAutoFit/>
          </a:bodyPr>
          <a:p>
            <a:r>
              <a:rPr lang="zh-CN" altLang="en-US" sz="1400" b="1" dirty="0">
                <a:solidFill>
                  <a:srgbClr val="000000"/>
                </a:solidFill>
                <a:latin typeface="Times New Roman" panose="02020603050405020304" pitchFamily="18" charset="0"/>
                <a:ea typeface="楷体_GB2312" pitchFamily="49" charset="-122"/>
              </a:rPr>
              <a:t>调入</a:t>
            </a:r>
            <a:endParaRPr lang="zh-CN" altLang="en-US" sz="1400" b="1" dirty="0">
              <a:solidFill>
                <a:srgbClr val="000000"/>
              </a:solidFill>
              <a:latin typeface="Times New Roman" panose="02020603050405020304" pitchFamily="18" charset="0"/>
              <a:ea typeface="楷体_GB2312" pitchFamily="49" charset="-122"/>
            </a:endParaRPr>
          </a:p>
        </p:txBody>
      </p:sp>
      <p:sp>
        <p:nvSpPr>
          <p:cNvPr id="57" name="矩形 56"/>
          <p:cNvSpPr/>
          <p:nvPr/>
        </p:nvSpPr>
        <p:spPr>
          <a:xfrm>
            <a:off x="4389438" y="5862638"/>
            <a:ext cx="544512" cy="307975"/>
          </a:xfrm>
          <a:prstGeom prst="rect">
            <a:avLst/>
          </a:prstGeom>
          <a:noFill/>
          <a:ln w="9525">
            <a:noFill/>
          </a:ln>
        </p:spPr>
        <p:txBody>
          <a:bodyPr wrap="none">
            <a:spAutoFit/>
          </a:bodyPr>
          <a:p>
            <a:r>
              <a:rPr lang="zh-CN" altLang="en-US" sz="1400" b="1" dirty="0">
                <a:solidFill>
                  <a:srgbClr val="000000"/>
                </a:solidFill>
                <a:latin typeface="Times New Roman" panose="02020603050405020304" pitchFamily="18" charset="0"/>
                <a:ea typeface="楷体_GB2312" pitchFamily="49" charset="-122"/>
              </a:rPr>
              <a:t>调入</a:t>
            </a:r>
            <a:endParaRPr lang="zh-CN" altLang="en-US" sz="1400" b="1" dirty="0">
              <a:solidFill>
                <a:srgbClr val="000000"/>
              </a:solidFill>
              <a:latin typeface="Times New Roman" panose="02020603050405020304" pitchFamily="18" charset="0"/>
              <a:ea typeface="楷体_GB2312" pitchFamily="49" charset="-122"/>
            </a:endParaRPr>
          </a:p>
        </p:txBody>
      </p:sp>
      <p:sp>
        <p:nvSpPr>
          <p:cNvPr id="58" name="矩形 57"/>
          <p:cNvSpPr/>
          <p:nvPr/>
        </p:nvSpPr>
        <p:spPr>
          <a:xfrm>
            <a:off x="5024438" y="5862638"/>
            <a:ext cx="542925" cy="307975"/>
          </a:xfrm>
          <a:prstGeom prst="rect">
            <a:avLst/>
          </a:prstGeom>
          <a:noFill/>
          <a:ln w="9525">
            <a:noFill/>
          </a:ln>
        </p:spPr>
        <p:txBody>
          <a:bodyPr wrap="none">
            <a:spAutoFit/>
          </a:bodyPr>
          <a:p>
            <a:r>
              <a:rPr lang="zh-CN" altLang="en-US" sz="1400" b="1" dirty="0">
                <a:solidFill>
                  <a:srgbClr val="000000"/>
                </a:solidFill>
                <a:latin typeface="Times New Roman" panose="02020603050405020304" pitchFamily="18" charset="0"/>
                <a:ea typeface="楷体_GB2312" pitchFamily="49" charset="-122"/>
              </a:rPr>
              <a:t>调入</a:t>
            </a:r>
            <a:endParaRPr lang="zh-CN" altLang="en-US" sz="1400" b="1" dirty="0">
              <a:solidFill>
                <a:srgbClr val="000000"/>
              </a:solidFill>
              <a:latin typeface="Times New Roman" panose="02020603050405020304" pitchFamily="18" charset="0"/>
              <a:ea typeface="楷体_GB2312" pitchFamily="49" charset="-122"/>
            </a:endParaRPr>
          </a:p>
        </p:txBody>
      </p:sp>
      <p:sp>
        <p:nvSpPr>
          <p:cNvPr id="59" name="矩形 58"/>
          <p:cNvSpPr/>
          <p:nvPr/>
        </p:nvSpPr>
        <p:spPr>
          <a:xfrm>
            <a:off x="5678488" y="5862638"/>
            <a:ext cx="542925" cy="307975"/>
          </a:xfrm>
          <a:prstGeom prst="rect">
            <a:avLst/>
          </a:prstGeom>
          <a:noFill/>
          <a:ln w="9525">
            <a:noFill/>
          </a:ln>
        </p:spPr>
        <p:txBody>
          <a:bodyPr wrap="none">
            <a:spAutoFit/>
          </a:bodyPr>
          <a:p>
            <a:r>
              <a:rPr lang="zh-CN" altLang="en-US" sz="1400" b="1" dirty="0">
                <a:solidFill>
                  <a:srgbClr val="000000"/>
                </a:solidFill>
                <a:latin typeface="Times New Roman" panose="02020603050405020304" pitchFamily="18" charset="0"/>
                <a:ea typeface="楷体_GB2312" pitchFamily="49" charset="-122"/>
              </a:rPr>
              <a:t>调入</a:t>
            </a:r>
            <a:endParaRPr lang="zh-CN" altLang="en-US" sz="1400" b="1" dirty="0">
              <a:solidFill>
                <a:srgbClr val="000000"/>
              </a:solidFill>
              <a:latin typeface="Times New Roman" panose="02020603050405020304" pitchFamily="18" charset="0"/>
              <a:ea typeface="楷体_GB2312" pitchFamily="49" charset="-122"/>
            </a:endParaRPr>
          </a:p>
        </p:txBody>
      </p:sp>
      <p:sp>
        <p:nvSpPr>
          <p:cNvPr id="60" name="矩形 59"/>
          <p:cNvSpPr/>
          <p:nvPr/>
        </p:nvSpPr>
        <p:spPr>
          <a:xfrm>
            <a:off x="6310313" y="5862638"/>
            <a:ext cx="544512" cy="307975"/>
          </a:xfrm>
          <a:prstGeom prst="rect">
            <a:avLst/>
          </a:prstGeom>
          <a:noFill/>
          <a:ln w="9525">
            <a:noFill/>
          </a:ln>
        </p:spPr>
        <p:txBody>
          <a:bodyPr wrap="none">
            <a:spAutoFit/>
          </a:bodyPr>
          <a:p>
            <a:r>
              <a:rPr lang="zh-CN" altLang="en-US" sz="1400" b="1" dirty="0">
                <a:solidFill>
                  <a:srgbClr val="000000"/>
                </a:solidFill>
                <a:latin typeface="Times New Roman" panose="02020603050405020304" pitchFamily="18" charset="0"/>
                <a:ea typeface="楷体_GB2312" pitchFamily="49" charset="-122"/>
              </a:rPr>
              <a:t>调入</a:t>
            </a:r>
            <a:endParaRPr lang="zh-CN" altLang="en-US" sz="1400" b="1" dirty="0">
              <a:solidFill>
                <a:srgbClr val="000000"/>
              </a:solidFill>
              <a:latin typeface="Times New Roman" panose="02020603050405020304" pitchFamily="18" charset="0"/>
              <a:ea typeface="楷体_GB2312" pitchFamily="49" charset="-122"/>
            </a:endParaRPr>
          </a:p>
        </p:txBody>
      </p:sp>
      <p:sp>
        <p:nvSpPr>
          <p:cNvPr id="61" name="矩形 60"/>
          <p:cNvSpPr/>
          <p:nvPr/>
        </p:nvSpPr>
        <p:spPr>
          <a:xfrm>
            <a:off x="6973888" y="5862638"/>
            <a:ext cx="542925" cy="307975"/>
          </a:xfrm>
          <a:prstGeom prst="rect">
            <a:avLst/>
          </a:prstGeom>
          <a:noFill/>
          <a:ln w="9525">
            <a:noFill/>
          </a:ln>
        </p:spPr>
        <p:txBody>
          <a:bodyPr wrap="none">
            <a:spAutoFit/>
          </a:bodyPr>
          <a:p>
            <a:r>
              <a:rPr lang="zh-CN" altLang="en-US" sz="1400" b="1" dirty="0">
                <a:solidFill>
                  <a:srgbClr val="000000"/>
                </a:solidFill>
                <a:latin typeface="Times New Roman" panose="02020603050405020304" pitchFamily="18" charset="0"/>
                <a:ea typeface="楷体_GB2312" pitchFamily="49" charset="-122"/>
              </a:rPr>
              <a:t>调入</a:t>
            </a:r>
            <a:endParaRPr lang="zh-CN" altLang="en-US" sz="1400" b="1" dirty="0">
              <a:solidFill>
                <a:srgbClr val="000000"/>
              </a:solidFill>
              <a:latin typeface="Times New Roman" panose="02020603050405020304" pitchFamily="18" charset="0"/>
              <a:ea typeface="楷体_GB2312" pitchFamily="49" charset="-122"/>
            </a:endParaRPr>
          </a:p>
        </p:txBody>
      </p:sp>
      <p:sp>
        <p:nvSpPr>
          <p:cNvPr id="62" name="矩形 61"/>
          <p:cNvSpPr/>
          <p:nvPr/>
        </p:nvSpPr>
        <p:spPr>
          <a:xfrm>
            <a:off x="7616825" y="5862638"/>
            <a:ext cx="544513" cy="307975"/>
          </a:xfrm>
          <a:prstGeom prst="rect">
            <a:avLst/>
          </a:prstGeom>
          <a:noFill/>
          <a:ln w="9525">
            <a:noFill/>
          </a:ln>
        </p:spPr>
        <p:txBody>
          <a:bodyPr wrap="none">
            <a:spAutoFit/>
          </a:bodyPr>
          <a:p>
            <a:r>
              <a:rPr lang="zh-CN" altLang="en-US" sz="1400" b="1" dirty="0">
                <a:solidFill>
                  <a:srgbClr val="000000"/>
                </a:solidFill>
                <a:latin typeface="Times New Roman" panose="02020603050405020304" pitchFamily="18" charset="0"/>
                <a:ea typeface="楷体_GB2312" pitchFamily="49" charset="-122"/>
              </a:rPr>
              <a:t>调入</a:t>
            </a:r>
            <a:endParaRPr lang="zh-CN" altLang="en-US" sz="1400" b="1" dirty="0">
              <a:solidFill>
                <a:srgbClr val="000000"/>
              </a:solidFill>
              <a:latin typeface="Times New Roman" panose="02020603050405020304" pitchFamily="18" charset="0"/>
              <a:ea typeface="楷体_GB2312" pitchFamily="49" charset="-122"/>
            </a:endParaRPr>
          </a:p>
        </p:txBody>
      </p:sp>
      <p:sp>
        <p:nvSpPr>
          <p:cNvPr id="63" name="矩形 62"/>
          <p:cNvSpPr/>
          <p:nvPr/>
        </p:nvSpPr>
        <p:spPr>
          <a:xfrm>
            <a:off x="8264525" y="5862638"/>
            <a:ext cx="542925" cy="307975"/>
          </a:xfrm>
          <a:prstGeom prst="rect">
            <a:avLst/>
          </a:prstGeom>
          <a:noFill/>
          <a:ln w="9525">
            <a:noFill/>
          </a:ln>
        </p:spPr>
        <p:txBody>
          <a:bodyPr wrap="none">
            <a:spAutoFit/>
          </a:bodyPr>
          <a:p>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64" name="矩形 63"/>
          <p:cNvSpPr/>
          <p:nvPr/>
        </p:nvSpPr>
        <p:spPr>
          <a:xfrm>
            <a:off x="3062288" y="5862638"/>
            <a:ext cx="544512" cy="307975"/>
          </a:xfrm>
          <a:prstGeom prst="rect">
            <a:avLst/>
          </a:prstGeom>
          <a:noFill/>
          <a:ln w="9525">
            <a:noFill/>
          </a:ln>
        </p:spPr>
        <p:txBody>
          <a:bodyPr wrap="none">
            <a:spAutoFit/>
          </a:bodyPr>
          <a:p>
            <a:r>
              <a:rPr lang="zh-CN" altLang="en-US" sz="1400" b="1" dirty="0">
                <a:latin typeface="Times New Roman" panose="02020603050405020304" pitchFamily="18" charset="0"/>
                <a:ea typeface="楷体_GB2312" pitchFamily="49" charset="-122"/>
              </a:rPr>
              <a:t>命中</a:t>
            </a:r>
            <a:endParaRPr lang="zh-CN" altLang="en-US" sz="1400" b="1" dirty="0">
              <a:latin typeface="Times New Roman" panose="02020603050405020304" pitchFamily="18" charset="0"/>
              <a:ea typeface="楷体_GB2312" pitchFamily="49" charset="-122"/>
            </a:endParaRPr>
          </a:p>
        </p:txBody>
      </p:sp>
      <p:sp>
        <p:nvSpPr>
          <p:cNvPr id="66" name="矩形 65"/>
          <p:cNvSpPr/>
          <p:nvPr/>
        </p:nvSpPr>
        <p:spPr>
          <a:xfrm>
            <a:off x="3721100" y="5862638"/>
            <a:ext cx="544513" cy="307975"/>
          </a:xfrm>
          <a:prstGeom prst="rect">
            <a:avLst/>
          </a:prstGeom>
          <a:noFill/>
          <a:ln w="9525">
            <a:noFill/>
          </a:ln>
        </p:spPr>
        <p:txBody>
          <a:bodyPr wrap="none">
            <a:spAutoFit/>
          </a:bodyPr>
          <a:p>
            <a:r>
              <a:rPr lang="zh-CN" altLang="en-US" sz="1400" b="1" dirty="0">
                <a:latin typeface="Times New Roman" panose="02020603050405020304" pitchFamily="18" charset="0"/>
                <a:ea typeface="楷体_GB2312" pitchFamily="49" charset="-122"/>
              </a:rPr>
              <a:t>命中</a:t>
            </a:r>
            <a:endParaRPr lang="zh-CN" altLang="en-US" sz="1400" b="1" dirty="0">
              <a:latin typeface="Times New Roman" panose="02020603050405020304" pitchFamily="18" charset="0"/>
              <a:ea typeface="楷体_GB2312" pitchFamily="49" charset="-122"/>
            </a:endParaRPr>
          </a:p>
        </p:txBody>
      </p:sp>
      <p:sp>
        <p:nvSpPr>
          <p:cNvPr id="67" name="矩形 66"/>
          <p:cNvSpPr/>
          <p:nvPr/>
        </p:nvSpPr>
        <p:spPr>
          <a:xfrm>
            <a:off x="8351838" y="3163888"/>
            <a:ext cx="363537" cy="307975"/>
          </a:xfrm>
          <a:prstGeom prst="rect">
            <a:avLst/>
          </a:prstGeom>
          <a:solidFill>
            <a:schemeClr val="bg1"/>
          </a:solidFill>
          <a:ln w="9525">
            <a:noFill/>
          </a:ln>
        </p:spPr>
        <p:txBody>
          <a:bodyPr wrap="none">
            <a:spAutoFit/>
          </a:bodyPr>
          <a:p>
            <a:r>
              <a:rPr lang="en-US" altLang="zh-CN" sz="1400" b="1" dirty="0">
                <a:solidFill>
                  <a:srgbClr val="000000"/>
                </a:solidFill>
                <a:latin typeface="Times New Roman" panose="02020603050405020304" pitchFamily="18" charset="0"/>
                <a:ea typeface="楷体_GB2312" pitchFamily="49" charset="-122"/>
              </a:rPr>
              <a:t>25</a:t>
            </a:r>
            <a:endParaRPr lang="en-US" altLang="zh-CN" sz="1400" b="1" dirty="0">
              <a:solidFill>
                <a:srgbClr val="000000"/>
              </a:solidFill>
              <a:latin typeface="Times New Roman" panose="02020603050405020304" pitchFamily="18" charset="0"/>
              <a:ea typeface="楷体_GB2312" pitchFamily="49" charset="-122"/>
            </a:endParaRPr>
          </a:p>
        </p:txBody>
      </p:sp>
      <p:sp>
        <p:nvSpPr>
          <p:cNvPr id="4" name="矩形 3"/>
          <p:cNvSpPr/>
          <p:nvPr/>
        </p:nvSpPr>
        <p:spPr>
          <a:xfrm>
            <a:off x="1787525" y="2811463"/>
            <a:ext cx="542925" cy="304800"/>
          </a:xfrm>
          <a:prstGeom prst="rect">
            <a:avLst/>
          </a:prstGeom>
          <a:noFill/>
          <a:ln w="38100" cap="flat" cmpd="sng">
            <a:solidFill>
              <a:srgbClr val="FF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22</a:t>
            </a:r>
            <a:endParaRPr lang="zh-CN" altLang="en-US" sz="1600" dirty="0">
              <a:solidFill>
                <a:srgbClr val="000000"/>
              </a:solidFill>
              <a:latin typeface="Times New Roman" panose="02020603050405020304" pitchFamily="18" charset="0"/>
            </a:endParaRPr>
          </a:p>
        </p:txBody>
      </p:sp>
      <p:sp>
        <p:nvSpPr>
          <p:cNvPr id="70" name="矩形 69"/>
          <p:cNvSpPr/>
          <p:nvPr/>
        </p:nvSpPr>
        <p:spPr>
          <a:xfrm>
            <a:off x="2430463" y="2811463"/>
            <a:ext cx="544512" cy="304800"/>
          </a:xfrm>
          <a:prstGeom prst="rect">
            <a:avLst/>
          </a:prstGeom>
          <a:noFill/>
          <a:ln w="38100" cap="flat" cmpd="sng">
            <a:solidFill>
              <a:srgbClr val="FF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26</a:t>
            </a:r>
            <a:endParaRPr lang="zh-CN" altLang="en-US" sz="1600" dirty="0">
              <a:solidFill>
                <a:srgbClr val="000000"/>
              </a:solidFill>
              <a:latin typeface="Times New Roman" panose="02020603050405020304" pitchFamily="18" charset="0"/>
            </a:endParaRPr>
          </a:p>
        </p:txBody>
      </p:sp>
      <p:sp>
        <p:nvSpPr>
          <p:cNvPr id="71" name="矩形 70"/>
          <p:cNvSpPr/>
          <p:nvPr/>
        </p:nvSpPr>
        <p:spPr>
          <a:xfrm>
            <a:off x="3074988" y="2811463"/>
            <a:ext cx="544512" cy="304800"/>
          </a:xfrm>
          <a:prstGeom prst="rect">
            <a:avLst/>
          </a:prstGeom>
          <a:noFill/>
          <a:ln w="38100" cap="flat" cmpd="sng">
            <a:solidFill>
              <a:srgbClr val="FF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22</a:t>
            </a:r>
            <a:endParaRPr lang="zh-CN" altLang="en-US" sz="1600" dirty="0">
              <a:solidFill>
                <a:srgbClr val="000000"/>
              </a:solidFill>
              <a:latin typeface="Times New Roman" panose="02020603050405020304" pitchFamily="18" charset="0"/>
            </a:endParaRPr>
          </a:p>
        </p:txBody>
      </p:sp>
      <p:sp>
        <p:nvSpPr>
          <p:cNvPr id="72" name="矩形 71"/>
          <p:cNvSpPr/>
          <p:nvPr/>
        </p:nvSpPr>
        <p:spPr>
          <a:xfrm>
            <a:off x="3711575" y="2811463"/>
            <a:ext cx="544513" cy="304800"/>
          </a:xfrm>
          <a:prstGeom prst="rect">
            <a:avLst/>
          </a:prstGeom>
          <a:noFill/>
          <a:ln w="38100" cap="flat" cmpd="sng">
            <a:solidFill>
              <a:srgbClr val="FF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26</a:t>
            </a:r>
            <a:endParaRPr lang="zh-CN" altLang="en-US" sz="1600" dirty="0">
              <a:solidFill>
                <a:srgbClr val="000000"/>
              </a:solidFill>
              <a:latin typeface="Times New Roman" panose="02020603050405020304" pitchFamily="18" charset="0"/>
            </a:endParaRPr>
          </a:p>
        </p:txBody>
      </p:sp>
      <p:sp>
        <p:nvSpPr>
          <p:cNvPr id="73" name="矩形 72"/>
          <p:cNvSpPr/>
          <p:nvPr/>
        </p:nvSpPr>
        <p:spPr>
          <a:xfrm>
            <a:off x="4370388" y="2811463"/>
            <a:ext cx="544512" cy="304800"/>
          </a:xfrm>
          <a:prstGeom prst="rect">
            <a:avLst/>
          </a:prstGeom>
          <a:noFill/>
          <a:ln w="38100" cap="flat" cmpd="sng">
            <a:solidFill>
              <a:srgbClr val="FF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16</a:t>
            </a:r>
            <a:endParaRPr lang="zh-CN" altLang="en-US" sz="1600" dirty="0">
              <a:solidFill>
                <a:srgbClr val="000000"/>
              </a:solidFill>
              <a:latin typeface="Times New Roman" panose="02020603050405020304" pitchFamily="18" charset="0"/>
            </a:endParaRPr>
          </a:p>
        </p:txBody>
      </p:sp>
      <p:sp>
        <p:nvSpPr>
          <p:cNvPr id="74" name="矩形 73"/>
          <p:cNvSpPr/>
          <p:nvPr/>
        </p:nvSpPr>
        <p:spPr>
          <a:xfrm>
            <a:off x="5040313" y="2811463"/>
            <a:ext cx="542925" cy="304800"/>
          </a:xfrm>
          <a:prstGeom prst="rect">
            <a:avLst/>
          </a:prstGeom>
          <a:noFill/>
          <a:ln w="38100" cap="flat" cmpd="sng">
            <a:solidFill>
              <a:srgbClr val="FF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4</a:t>
            </a:r>
            <a:endParaRPr lang="zh-CN" altLang="en-US" sz="1600" dirty="0">
              <a:solidFill>
                <a:srgbClr val="000000"/>
              </a:solidFill>
              <a:latin typeface="Times New Roman" panose="02020603050405020304" pitchFamily="18" charset="0"/>
            </a:endParaRPr>
          </a:p>
        </p:txBody>
      </p:sp>
      <p:sp>
        <p:nvSpPr>
          <p:cNvPr id="75" name="矩形 74"/>
          <p:cNvSpPr/>
          <p:nvPr/>
        </p:nvSpPr>
        <p:spPr>
          <a:xfrm>
            <a:off x="5675313" y="2811463"/>
            <a:ext cx="542925" cy="304800"/>
          </a:xfrm>
          <a:prstGeom prst="rect">
            <a:avLst/>
          </a:prstGeom>
          <a:noFill/>
          <a:ln w="38100" cap="flat" cmpd="sng">
            <a:solidFill>
              <a:srgbClr val="FF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6</a:t>
            </a:r>
            <a:endParaRPr lang="zh-CN" altLang="en-US" sz="1600" dirty="0">
              <a:solidFill>
                <a:srgbClr val="000000"/>
              </a:solidFill>
              <a:latin typeface="Times New Roman" panose="02020603050405020304" pitchFamily="18" charset="0"/>
            </a:endParaRPr>
          </a:p>
        </p:txBody>
      </p:sp>
      <p:sp>
        <p:nvSpPr>
          <p:cNvPr id="76" name="矩形 75"/>
          <p:cNvSpPr/>
          <p:nvPr/>
        </p:nvSpPr>
        <p:spPr>
          <a:xfrm>
            <a:off x="6310313" y="2811463"/>
            <a:ext cx="544512" cy="304800"/>
          </a:xfrm>
          <a:prstGeom prst="rect">
            <a:avLst/>
          </a:prstGeom>
          <a:noFill/>
          <a:ln w="38100" cap="flat" cmpd="sng">
            <a:solidFill>
              <a:srgbClr val="FF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18</a:t>
            </a:r>
            <a:endParaRPr lang="zh-CN" altLang="en-US" sz="1600" dirty="0">
              <a:solidFill>
                <a:srgbClr val="000000"/>
              </a:solidFill>
              <a:latin typeface="Times New Roman" panose="02020603050405020304" pitchFamily="18" charset="0"/>
            </a:endParaRPr>
          </a:p>
        </p:txBody>
      </p:sp>
      <p:sp>
        <p:nvSpPr>
          <p:cNvPr id="77" name="矩形 76"/>
          <p:cNvSpPr/>
          <p:nvPr/>
        </p:nvSpPr>
        <p:spPr>
          <a:xfrm>
            <a:off x="6956425" y="2811463"/>
            <a:ext cx="542925" cy="304800"/>
          </a:xfrm>
          <a:prstGeom prst="rect">
            <a:avLst/>
          </a:prstGeom>
          <a:noFill/>
          <a:ln w="38100" cap="flat" cmpd="sng">
            <a:solidFill>
              <a:srgbClr val="FF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14</a:t>
            </a:r>
            <a:endParaRPr lang="zh-CN" altLang="en-US" sz="1600" dirty="0">
              <a:solidFill>
                <a:srgbClr val="000000"/>
              </a:solidFill>
              <a:latin typeface="Times New Roman" panose="02020603050405020304" pitchFamily="18" charset="0"/>
            </a:endParaRPr>
          </a:p>
        </p:txBody>
      </p:sp>
      <p:sp>
        <p:nvSpPr>
          <p:cNvPr id="78" name="矩形 77"/>
          <p:cNvSpPr/>
          <p:nvPr/>
        </p:nvSpPr>
        <p:spPr>
          <a:xfrm>
            <a:off x="7612063" y="2811463"/>
            <a:ext cx="544512" cy="304800"/>
          </a:xfrm>
          <a:prstGeom prst="rect">
            <a:avLst/>
          </a:prstGeom>
          <a:noFill/>
          <a:ln w="38100" cap="flat" cmpd="sng">
            <a:solidFill>
              <a:srgbClr val="FF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17</a:t>
            </a:r>
            <a:endParaRPr lang="zh-CN" altLang="en-US" sz="1600" dirty="0">
              <a:solidFill>
                <a:srgbClr val="000000"/>
              </a:solidFill>
              <a:latin typeface="Times New Roman" panose="02020603050405020304" pitchFamily="18" charset="0"/>
            </a:endParaRPr>
          </a:p>
        </p:txBody>
      </p:sp>
      <p:sp>
        <p:nvSpPr>
          <p:cNvPr id="79" name="矩形 78"/>
          <p:cNvSpPr/>
          <p:nvPr/>
        </p:nvSpPr>
        <p:spPr>
          <a:xfrm>
            <a:off x="8247063" y="2811463"/>
            <a:ext cx="542925" cy="304800"/>
          </a:xfrm>
          <a:prstGeom prst="rect">
            <a:avLst/>
          </a:prstGeom>
          <a:noFill/>
          <a:ln w="38100" cap="flat" cmpd="sng">
            <a:solidFill>
              <a:srgbClr val="FF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25</a:t>
            </a:r>
            <a:endParaRPr lang="zh-CN" altLang="en-US" sz="1600"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000000"/>
                                          </p:val>
                                        </p:tav>
                                        <p:tav tm="100000">
                                          <p:val>
                                            <p:fltVal val="1.000000"/>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2000"/>
                                        <p:tgtEl>
                                          <p:spTgt spid="70"/>
                                        </p:tgtEl>
                                      </p:cBhvr>
                                    </p:animEffect>
                                    <p:anim calcmode="lin" valueType="num">
                                      <p:cBhvr>
                                        <p:cTn id="27" dur="2000" fill="hold"/>
                                        <p:tgtEl>
                                          <p:spTgt spid="70"/>
                                        </p:tgtEl>
                                        <p:attrNameLst>
                                          <p:attrName>ppt_w</p:attrName>
                                        </p:attrNameLst>
                                      </p:cBhvr>
                                      <p:tavLst>
                                        <p:tav tm="0" fmla="#ppt_w*sin(2.5*pi*$)">
                                          <p:val>
                                            <p:fltVal val="0.000000"/>
                                          </p:val>
                                        </p:tav>
                                        <p:tav tm="100000">
                                          <p:val>
                                            <p:fltVal val="1.000000"/>
                                          </p:val>
                                        </p:tav>
                                      </p:tavLst>
                                    </p:anim>
                                    <p:anim calcmode="lin" valueType="num">
                                      <p:cBhvr>
                                        <p:cTn id="28" dur="20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ppt_x"/>
                                          </p:val>
                                        </p:tav>
                                        <p:tav tm="100000">
                                          <p:val>
                                            <p:strVal val="#ppt_x"/>
                                          </p:val>
                                        </p:tav>
                                      </p:tavLst>
                                    </p:anim>
                                    <p:anim calcmode="lin" valueType="num">
                                      <p:cBhvr additive="base">
                                        <p:cTn id="4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grpId="0"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2000"/>
                                        <p:tgtEl>
                                          <p:spTgt spid="71"/>
                                        </p:tgtEl>
                                      </p:cBhvr>
                                    </p:animEffect>
                                    <p:anim calcmode="lin" valueType="num">
                                      <p:cBhvr>
                                        <p:cTn id="50" dur="2000" fill="hold"/>
                                        <p:tgtEl>
                                          <p:spTgt spid="71"/>
                                        </p:tgtEl>
                                        <p:attrNameLst>
                                          <p:attrName>ppt_w</p:attrName>
                                        </p:attrNameLst>
                                      </p:cBhvr>
                                      <p:tavLst>
                                        <p:tav tm="0" fmla="#ppt_w*sin(2.5*pi*$)">
                                          <p:val>
                                            <p:fltVal val="0.000000"/>
                                          </p:val>
                                        </p:tav>
                                        <p:tav tm="100000">
                                          <p:val>
                                            <p:fltVal val="1.000000"/>
                                          </p:val>
                                        </p:tav>
                                      </p:tavLst>
                                    </p:anim>
                                    <p:anim calcmode="lin" valueType="num">
                                      <p:cBhvr>
                                        <p:cTn id="51" dur="2000" fill="hold"/>
                                        <p:tgtEl>
                                          <p:spTgt spid="71"/>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ppt_x"/>
                                          </p:val>
                                        </p:tav>
                                        <p:tav tm="100000">
                                          <p:val>
                                            <p:strVal val="#ppt_x"/>
                                          </p:val>
                                        </p:tav>
                                      </p:tavLst>
                                    </p:anim>
                                    <p:anim calcmode="lin" valueType="num">
                                      <p:cBhvr additive="base">
                                        <p:cTn id="6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5" presetClass="entr" presetSubtype="0" fill="hold" grpId="0" nodeType="click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2000"/>
                                        <p:tgtEl>
                                          <p:spTgt spid="72"/>
                                        </p:tgtEl>
                                      </p:cBhvr>
                                    </p:animEffect>
                                    <p:anim calcmode="lin" valueType="num">
                                      <p:cBhvr>
                                        <p:cTn id="69" dur="2000" fill="hold"/>
                                        <p:tgtEl>
                                          <p:spTgt spid="72"/>
                                        </p:tgtEl>
                                        <p:attrNameLst>
                                          <p:attrName>ppt_w</p:attrName>
                                        </p:attrNameLst>
                                      </p:cBhvr>
                                      <p:tavLst>
                                        <p:tav tm="0" fmla="#ppt_w*sin(2.5*pi*$)">
                                          <p:val>
                                            <p:fltVal val="0.000000"/>
                                          </p:val>
                                        </p:tav>
                                        <p:tav tm="100000">
                                          <p:val>
                                            <p:fltVal val="1.000000"/>
                                          </p:val>
                                        </p:tav>
                                      </p:tavLst>
                                    </p:anim>
                                    <p:anim calcmode="lin" valueType="num">
                                      <p:cBhvr>
                                        <p:cTn id="70" dur="2000" fill="hold"/>
                                        <p:tgtEl>
                                          <p:spTgt spid="72"/>
                                        </p:tgtEl>
                                        <p:attrNameLst>
                                          <p:attrName>ppt_h</p:attrName>
                                        </p:attrNameLst>
                                      </p:cBhvr>
                                      <p:tavLst>
                                        <p:tav tm="0">
                                          <p:val>
                                            <p:strVal val="#ppt_h"/>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66"/>
                                        </p:tgtEl>
                                        <p:attrNameLst>
                                          <p:attrName>style.visibility</p:attrName>
                                        </p:attrNameLst>
                                      </p:cBhvr>
                                      <p:to>
                                        <p:strVal val="visible"/>
                                      </p:to>
                                    </p:set>
                                    <p:anim calcmode="lin" valueType="num">
                                      <p:cBhvr additive="base">
                                        <p:cTn id="81" dur="500" fill="hold"/>
                                        <p:tgtEl>
                                          <p:spTgt spid="66"/>
                                        </p:tgtEl>
                                        <p:attrNameLst>
                                          <p:attrName>ppt_x</p:attrName>
                                        </p:attrNameLst>
                                      </p:cBhvr>
                                      <p:tavLst>
                                        <p:tav tm="0">
                                          <p:val>
                                            <p:strVal val="#ppt_x"/>
                                          </p:val>
                                        </p:tav>
                                        <p:tav tm="100000">
                                          <p:val>
                                            <p:strVal val="#ppt_x"/>
                                          </p:val>
                                        </p:tav>
                                      </p:tavLst>
                                    </p:anim>
                                    <p:anim calcmode="lin" valueType="num">
                                      <p:cBhvr additive="base">
                                        <p:cTn id="8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fade">
                                      <p:cBhvr>
                                        <p:cTn id="87" dur="2000"/>
                                        <p:tgtEl>
                                          <p:spTgt spid="73"/>
                                        </p:tgtEl>
                                      </p:cBhvr>
                                    </p:animEffect>
                                    <p:anim calcmode="lin" valueType="num">
                                      <p:cBhvr>
                                        <p:cTn id="88" dur="2000" fill="hold"/>
                                        <p:tgtEl>
                                          <p:spTgt spid="73"/>
                                        </p:tgtEl>
                                        <p:attrNameLst>
                                          <p:attrName>ppt_w</p:attrName>
                                        </p:attrNameLst>
                                      </p:cBhvr>
                                      <p:tavLst>
                                        <p:tav tm="0" fmla="#ppt_w*sin(2.5*pi*$)">
                                          <p:val>
                                            <p:fltVal val="0.000000"/>
                                          </p:val>
                                        </p:tav>
                                        <p:tav tm="100000">
                                          <p:val>
                                            <p:fltVal val="1.000000"/>
                                          </p:val>
                                        </p:tav>
                                      </p:tavLst>
                                    </p:anim>
                                    <p:anim calcmode="lin" valueType="num">
                                      <p:cBhvr>
                                        <p:cTn id="89"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1"/>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anim calcmode="lin" valueType="num">
                                      <p:cBhvr additive="base">
                                        <p:cTn id="100" dur="500" fill="hold"/>
                                        <p:tgtEl>
                                          <p:spTgt spid="28"/>
                                        </p:tgtEl>
                                        <p:attrNameLst>
                                          <p:attrName>ppt_x</p:attrName>
                                        </p:attrNameLst>
                                      </p:cBhvr>
                                      <p:tavLst>
                                        <p:tav tm="0">
                                          <p:val>
                                            <p:strVal val="#ppt_x"/>
                                          </p:val>
                                        </p:tav>
                                        <p:tav tm="100000">
                                          <p:val>
                                            <p:strVal val="#ppt_x"/>
                                          </p:val>
                                        </p:tav>
                                      </p:tavLst>
                                    </p:anim>
                                    <p:anim calcmode="lin" valueType="num">
                                      <p:cBhvr additive="base">
                                        <p:cTn id="10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57"/>
                                        </p:tgtEl>
                                        <p:attrNameLst>
                                          <p:attrName>style.visibility</p:attrName>
                                        </p:attrNameLst>
                                      </p:cBhvr>
                                      <p:to>
                                        <p:strVal val="visible"/>
                                      </p:to>
                                    </p:set>
                                    <p:anim calcmode="lin" valueType="num">
                                      <p:cBhvr additive="base">
                                        <p:cTn id="106" dur="500" fill="hold"/>
                                        <p:tgtEl>
                                          <p:spTgt spid="57"/>
                                        </p:tgtEl>
                                        <p:attrNameLst>
                                          <p:attrName>ppt_x</p:attrName>
                                        </p:attrNameLst>
                                      </p:cBhvr>
                                      <p:tavLst>
                                        <p:tav tm="0">
                                          <p:val>
                                            <p:strVal val="#ppt_x"/>
                                          </p:val>
                                        </p:tav>
                                        <p:tav tm="100000">
                                          <p:val>
                                            <p:strVal val="#ppt_x"/>
                                          </p:val>
                                        </p:tav>
                                      </p:tavLst>
                                    </p:anim>
                                    <p:anim calcmode="lin" valueType="num">
                                      <p:cBhvr additive="base">
                                        <p:cTn id="107"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2000"/>
                                        <p:tgtEl>
                                          <p:spTgt spid="74"/>
                                        </p:tgtEl>
                                      </p:cBhvr>
                                    </p:animEffect>
                                    <p:anim calcmode="lin" valueType="num">
                                      <p:cBhvr>
                                        <p:cTn id="113" dur="2000" fill="hold"/>
                                        <p:tgtEl>
                                          <p:spTgt spid="74"/>
                                        </p:tgtEl>
                                        <p:attrNameLst>
                                          <p:attrName>ppt_w</p:attrName>
                                        </p:attrNameLst>
                                      </p:cBhvr>
                                      <p:tavLst>
                                        <p:tav tm="0" fmla="#ppt_w*sin(2.5*pi*$)">
                                          <p:val>
                                            <p:fltVal val="0.000000"/>
                                          </p:val>
                                        </p:tav>
                                        <p:tav tm="100000">
                                          <p:val>
                                            <p:fltVal val="1.000000"/>
                                          </p:val>
                                        </p:tav>
                                      </p:tavLst>
                                    </p:anim>
                                    <p:anim calcmode="lin" valueType="num">
                                      <p:cBhvr>
                                        <p:cTn id="114" dur="2000" fill="hold"/>
                                        <p:tgtEl>
                                          <p:spTgt spid="74"/>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5"/>
                                        </p:tgtEl>
                                        <p:attrNameLst>
                                          <p:attrName>style.visibility</p:attrName>
                                        </p:attrNameLst>
                                      </p:cBhvr>
                                      <p:to>
                                        <p:strVal val="visible"/>
                                      </p:to>
                                    </p:set>
                                    <p:anim calcmode="lin" valueType="num">
                                      <p:cBhvr additive="base">
                                        <p:cTn id="127" dur="500" fill="hold"/>
                                        <p:tgtEl>
                                          <p:spTgt spid="35"/>
                                        </p:tgtEl>
                                        <p:attrNameLst>
                                          <p:attrName>ppt_x</p:attrName>
                                        </p:attrNameLst>
                                      </p:cBhvr>
                                      <p:tavLst>
                                        <p:tav tm="0">
                                          <p:val>
                                            <p:strVal val="#ppt_x"/>
                                          </p:val>
                                        </p:tav>
                                        <p:tav tm="100000">
                                          <p:val>
                                            <p:strVal val="#ppt_x"/>
                                          </p:val>
                                        </p:tav>
                                      </p:tavLst>
                                    </p:anim>
                                    <p:anim calcmode="lin" valueType="num">
                                      <p:cBhvr additive="base">
                                        <p:cTn id="12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58"/>
                                        </p:tgtEl>
                                        <p:attrNameLst>
                                          <p:attrName>style.visibility</p:attrName>
                                        </p:attrNameLst>
                                      </p:cBhvr>
                                      <p:to>
                                        <p:strVal val="visible"/>
                                      </p:to>
                                    </p:set>
                                    <p:anim calcmode="lin" valueType="num">
                                      <p:cBhvr additive="base">
                                        <p:cTn id="133" dur="500" fill="hold"/>
                                        <p:tgtEl>
                                          <p:spTgt spid="58"/>
                                        </p:tgtEl>
                                        <p:attrNameLst>
                                          <p:attrName>ppt_x</p:attrName>
                                        </p:attrNameLst>
                                      </p:cBhvr>
                                      <p:tavLst>
                                        <p:tav tm="0">
                                          <p:val>
                                            <p:strVal val="#ppt_x"/>
                                          </p:val>
                                        </p:tav>
                                        <p:tav tm="100000">
                                          <p:val>
                                            <p:strVal val="#ppt_x"/>
                                          </p:val>
                                        </p:tav>
                                      </p:tavLst>
                                    </p:anim>
                                    <p:anim calcmode="lin" valueType="num">
                                      <p:cBhvr additive="base">
                                        <p:cTn id="13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fade">
                                      <p:cBhvr>
                                        <p:cTn id="139" dur="2000"/>
                                        <p:tgtEl>
                                          <p:spTgt spid="75"/>
                                        </p:tgtEl>
                                      </p:cBhvr>
                                    </p:animEffect>
                                    <p:anim calcmode="lin" valueType="num">
                                      <p:cBhvr>
                                        <p:cTn id="140" dur="2000" fill="hold"/>
                                        <p:tgtEl>
                                          <p:spTgt spid="75"/>
                                        </p:tgtEl>
                                        <p:attrNameLst>
                                          <p:attrName>ppt_w</p:attrName>
                                        </p:attrNameLst>
                                      </p:cBhvr>
                                      <p:tavLst>
                                        <p:tav tm="0" fmla="#ppt_w*sin(2.5*pi*$)">
                                          <p:val>
                                            <p:fltVal val="0.000000"/>
                                          </p:val>
                                        </p:tav>
                                        <p:tav tm="100000">
                                          <p:val>
                                            <p:fltVal val="1.000000"/>
                                          </p:val>
                                        </p:tav>
                                      </p:tavLst>
                                    </p:anim>
                                    <p:anim calcmode="lin" valueType="num">
                                      <p:cBhvr>
                                        <p:cTn id="141" dur="2000" fill="hold"/>
                                        <p:tgtEl>
                                          <p:spTgt spid="75"/>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3"/>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2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30"/>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41"/>
                                        </p:tgtEl>
                                        <p:attrNameLst>
                                          <p:attrName>style.visibility</p:attrName>
                                        </p:attrNameLst>
                                      </p:cBhvr>
                                      <p:to>
                                        <p:strVal val="visible"/>
                                      </p:to>
                                    </p:set>
                                    <p:anim calcmode="lin" valueType="num">
                                      <p:cBhvr additive="base">
                                        <p:cTn id="156" dur="500" fill="hold"/>
                                        <p:tgtEl>
                                          <p:spTgt spid="41"/>
                                        </p:tgtEl>
                                        <p:attrNameLst>
                                          <p:attrName>ppt_x</p:attrName>
                                        </p:attrNameLst>
                                      </p:cBhvr>
                                      <p:tavLst>
                                        <p:tav tm="0">
                                          <p:val>
                                            <p:strVal val="#ppt_x"/>
                                          </p:val>
                                        </p:tav>
                                        <p:tav tm="100000">
                                          <p:val>
                                            <p:strVal val="#ppt_x"/>
                                          </p:val>
                                        </p:tav>
                                      </p:tavLst>
                                    </p:anim>
                                    <p:anim calcmode="lin" valueType="num">
                                      <p:cBhvr additive="base">
                                        <p:cTn id="15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59"/>
                                        </p:tgtEl>
                                        <p:attrNameLst>
                                          <p:attrName>style.visibility</p:attrName>
                                        </p:attrNameLst>
                                      </p:cBhvr>
                                      <p:to>
                                        <p:strVal val="visible"/>
                                      </p:to>
                                    </p:set>
                                    <p:anim calcmode="lin" valueType="num">
                                      <p:cBhvr additive="base">
                                        <p:cTn id="162" dur="500" fill="hold"/>
                                        <p:tgtEl>
                                          <p:spTgt spid="59"/>
                                        </p:tgtEl>
                                        <p:attrNameLst>
                                          <p:attrName>ppt_x</p:attrName>
                                        </p:attrNameLst>
                                      </p:cBhvr>
                                      <p:tavLst>
                                        <p:tav tm="0">
                                          <p:val>
                                            <p:strVal val="#ppt_x"/>
                                          </p:val>
                                        </p:tav>
                                        <p:tav tm="100000">
                                          <p:val>
                                            <p:strVal val="#ppt_x"/>
                                          </p:val>
                                        </p:tav>
                                      </p:tavLst>
                                    </p:anim>
                                    <p:anim calcmode="lin" valueType="num">
                                      <p:cBhvr additive="base">
                                        <p:cTn id="16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76"/>
                                        </p:tgtEl>
                                        <p:attrNameLst>
                                          <p:attrName>style.visibility</p:attrName>
                                        </p:attrNameLst>
                                      </p:cBhvr>
                                      <p:to>
                                        <p:strVal val="visible"/>
                                      </p:to>
                                    </p:set>
                                    <p:animEffect transition="in" filter="fade">
                                      <p:cBhvr>
                                        <p:cTn id="168" dur="2000"/>
                                        <p:tgtEl>
                                          <p:spTgt spid="76"/>
                                        </p:tgtEl>
                                      </p:cBhvr>
                                    </p:animEffect>
                                    <p:anim calcmode="lin" valueType="num">
                                      <p:cBhvr>
                                        <p:cTn id="169" dur="2000" fill="hold"/>
                                        <p:tgtEl>
                                          <p:spTgt spid="76"/>
                                        </p:tgtEl>
                                        <p:attrNameLst>
                                          <p:attrName>ppt_w</p:attrName>
                                        </p:attrNameLst>
                                      </p:cBhvr>
                                      <p:tavLst>
                                        <p:tav tm="0" fmla="#ppt_w*sin(2.5*pi*$)">
                                          <p:val>
                                            <p:fltVal val="0.000000"/>
                                          </p:val>
                                        </p:tav>
                                        <p:tav tm="100000">
                                          <p:val>
                                            <p:fltVal val="1.000000"/>
                                          </p:val>
                                        </p:tav>
                                      </p:tavLst>
                                    </p:anim>
                                    <p:anim calcmode="lin" valueType="num">
                                      <p:cBhvr>
                                        <p:cTn id="170"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4"/>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4"/>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37"/>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42"/>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46"/>
                                        </p:tgtEl>
                                        <p:attrNameLst>
                                          <p:attrName>style.visibility</p:attrName>
                                        </p:attrNameLst>
                                      </p:cBhvr>
                                      <p:to>
                                        <p:strVal val="visible"/>
                                      </p:to>
                                    </p:set>
                                    <p:anim calcmode="lin" valueType="num">
                                      <p:cBhvr additive="base">
                                        <p:cTn id="187" dur="500" fill="hold"/>
                                        <p:tgtEl>
                                          <p:spTgt spid="46"/>
                                        </p:tgtEl>
                                        <p:attrNameLst>
                                          <p:attrName>ppt_x</p:attrName>
                                        </p:attrNameLst>
                                      </p:cBhvr>
                                      <p:tavLst>
                                        <p:tav tm="0">
                                          <p:val>
                                            <p:strVal val="#ppt_x"/>
                                          </p:val>
                                        </p:tav>
                                        <p:tav tm="100000">
                                          <p:val>
                                            <p:strVal val="#ppt_x"/>
                                          </p:val>
                                        </p:tav>
                                      </p:tavLst>
                                    </p:anim>
                                    <p:anim calcmode="lin" valueType="num">
                                      <p:cBhvr additive="base">
                                        <p:cTn id="18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60"/>
                                        </p:tgtEl>
                                        <p:attrNameLst>
                                          <p:attrName>style.visibility</p:attrName>
                                        </p:attrNameLst>
                                      </p:cBhvr>
                                      <p:to>
                                        <p:strVal val="visible"/>
                                      </p:to>
                                    </p:set>
                                    <p:anim calcmode="lin" valueType="num">
                                      <p:cBhvr additive="base">
                                        <p:cTn id="193" dur="500" fill="hold"/>
                                        <p:tgtEl>
                                          <p:spTgt spid="60"/>
                                        </p:tgtEl>
                                        <p:attrNameLst>
                                          <p:attrName>ppt_x</p:attrName>
                                        </p:attrNameLst>
                                      </p:cBhvr>
                                      <p:tavLst>
                                        <p:tav tm="0">
                                          <p:val>
                                            <p:strVal val="#ppt_x"/>
                                          </p:val>
                                        </p:tav>
                                        <p:tav tm="100000">
                                          <p:val>
                                            <p:strVal val="#ppt_x"/>
                                          </p:val>
                                        </p:tav>
                                      </p:tavLst>
                                    </p:anim>
                                    <p:anim calcmode="lin" valueType="num">
                                      <p:cBhvr additive="base">
                                        <p:cTn id="19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45" presetClass="entr" presetSubtype="0" fill="hold" grpId="0" nodeType="clickEffect">
                                  <p:stCondLst>
                                    <p:cond delay="0"/>
                                  </p:stCondLst>
                                  <p:childTnLst>
                                    <p:set>
                                      <p:cBhvr>
                                        <p:cTn id="198" dur="1" fill="hold">
                                          <p:stCondLst>
                                            <p:cond delay="0"/>
                                          </p:stCondLst>
                                        </p:cTn>
                                        <p:tgtEl>
                                          <p:spTgt spid="77"/>
                                        </p:tgtEl>
                                        <p:attrNameLst>
                                          <p:attrName>style.visibility</p:attrName>
                                        </p:attrNameLst>
                                      </p:cBhvr>
                                      <p:to>
                                        <p:strVal val="visible"/>
                                      </p:to>
                                    </p:set>
                                    <p:animEffect transition="in" filter="fade">
                                      <p:cBhvr>
                                        <p:cTn id="199" dur="2000"/>
                                        <p:tgtEl>
                                          <p:spTgt spid="77"/>
                                        </p:tgtEl>
                                      </p:cBhvr>
                                    </p:animEffect>
                                    <p:anim calcmode="lin" valueType="num">
                                      <p:cBhvr>
                                        <p:cTn id="200" dur="2000" fill="hold"/>
                                        <p:tgtEl>
                                          <p:spTgt spid="77"/>
                                        </p:tgtEl>
                                        <p:attrNameLst>
                                          <p:attrName>ppt_w</p:attrName>
                                        </p:attrNameLst>
                                      </p:cBhvr>
                                      <p:tavLst>
                                        <p:tav tm="0" fmla="#ppt_w*sin(2.5*pi*$)">
                                          <p:val>
                                            <p:fltVal val="0.000000"/>
                                          </p:val>
                                        </p:tav>
                                        <p:tav tm="100000">
                                          <p:val>
                                            <p:fltVal val="1.000000"/>
                                          </p:val>
                                        </p:tav>
                                      </p:tavLst>
                                    </p:anim>
                                    <p:anim calcmode="lin" valueType="num">
                                      <p:cBhvr>
                                        <p:cTn id="201" dur="20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grpId="0" nodeType="clickEffect">
                                  <p:stCondLst>
                                    <p:cond delay="0"/>
                                  </p:stCondLst>
                                  <p:childTnLst>
                                    <p:set>
                                      <p:cBhvr>
                                        <p:cTn id="205" dur="1" fill="hold">
                                          <p:stCondLst>
                                            <p:cond delay="0"/>
                                          </p:stCondLst>
                                        </p:cTn>
                                        <p:tgtEl>
                                          <p:spTgt spid="15"/>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25"/>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32"/>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38"/>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43"/>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47"/>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2" presetClass="entr" presetSubtype="4" fill="hold" grpId="0" nodeType="clickEffect">
                                  <p:stCondLst>
                                    <p:cond delay="0"/>
                                  </p:stCondLst>
                                  <p:childTnLst>
                                    <p:set>
                                      <p:cBhvr>
                                        <p:cTn id="219" dur="1" fill="hold">
                                          <p:stCondLst>
                                            <p:cond delay="0"/>
                                          </p:stCondLst>
                                        </p:cTn>
                                        <p:tgtEl>
                                          <p:spTgt spid="50"/>
                                        </p:tgtEl>
                                        <p:attrNameLst>
                                          <p:attrName>style.visibility</p:attrName>
                                        </p:attrNameLst>
                                      </p:cBhvr>
                                      <p:to>
                                        <p:strVal val="visible"/>
                                      </p:to>
                                    </p:set>
                                    <p:anim calcmode="lin" valueType="num">
                                      <p:cBhvr additive="base">
                                        <p:cTn id="220" dur="500" fill="hold"/>
                                        <p:tgtEl>
                                          <p:spTgt spid="50"/>
                                        </p:tgtEl>
                                        <p:attrNameLst>
                                          <p:attrName>ppt_x</p:attrName>
                                        </p:attrNameLst>
                                      </p:cBhvr>
                                      <p:tavLst>
                                        <p:tav tm="0">
                                          <p:val>
                                            <p:strVal val="#ppt_x"/>
                                          </p:val>
                                        </p:tav>
                                        <p:tav tm="100000">
                                          <p:val>
                                            <p:strVal val="#ppt_x"/>
                                          </p:val>
                                        </p:tav>
                                      </p:tavLst>
                                    </p:anim>
                                    <p:anim calcmode="lin" valueType="num">
                                      <p:cBhvr additive="base">
                                        <p:cTn id="221"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61"/>
                                        </p:tgtEl>
                                        <p:attrNameLst>
                                          <p:attrName>style.visibility</p:attrName>
                                        </p:attrNameLst>
                                      </p:cBhvr>
                                      <p:to>
                                        <p:strVal val="visible"/>
                                      </p:to>
                                    </p:set>
                                    <p:anim calcmode="lin" valueType="num">
                                      <p:cBhvr additive="base">
                                        <p:cTn id="226" dur="500" fill="hold"/>
                                        <p:tgtEl>
                                          <p:spTgt spid="61"/>
                                        </p:tgtEl>
                                        <p:attrNameLst>
                                          <p:attrName>ppt_x</p:attrName>
                                        </p:attrNameLst>
                                      </p:cBhvr>
                                      <p:tavLst>
                                        <p:tav tm="0">
                                          <p:val>
                                            <p:strVal val="#ppt_x"/>
                                          </p:val>
                                        </p:tav>
                                        <p:tav tm="100000">
                                          <p:val>
                                            <p:strVal val="#ppt_x"/>
                                          </p:val>
                                        </p:tav>
                                      </p:tavLst>
                                    </p:anim>
                                    <p:anim calcmode="lin" valueType="num">
                                      <p:cBhvr additive="base">
                                        <p:cTn id="227"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presetID="45" presetClass="entr" presetSubtype="0" fill="hold" grpId="0" nodeType="clickEffect">
                                  <p:stCondLst>
                                    <p:cond delay="0"/>
                                  </p:stCondLst>
                                  <p:childTnLst>
                                    <p:set>
                                      <p:cBhvr>
                                        <p:cTn id="231" dur="1" fill="hold">
                                          <p:stCondLst>
                                            <p:cond delay="0"/>
                                          </p:stCondLst>
                                        </p:cTn>
                                        <p:tgtEl>
                                          <p:spTgt spid="78"/>
                                        </p:tgtEl>
                                        <p:attrNameLst>
                                          <p:attrName>style.visibility</p:attrName>
                                        </p:attrNameLst>
                                      </p:cBhvr>
                                      <p:to>
                                        <p:strVal val="visible"/>
                                      </p:to>
                                    </p:set>
                                    <p:animEffect transition="in" filter="fade">
                                      <p:cBhvr>
                                        <p:cTn id="232" dur="2000"/>
                                        <p:tgtEl>
                                          <p:spTgt spid="78"/>
                                        </p:tgtEl>
                                      </p:cBhvr>
                                    </p:animEffect>
                                    <p:anim calcmode="lin" valueType="num">
                                      <p:cBhvr>
                                        <p:cTn id="233" dur="2000" fill="hold"/>
                                        <p:tgtEl>
                                          <p:spTgt spid="78"/>
                                        </p:tgtEl>
                                        <p:attrNameLst>
                                          <p:attrName>ppt_w</p:attrName>
                                        </p:attrNameLst>
                                      </p:cBhvr>
                                      <p:tavLst>
                                        <p:tav tm="0" fmla="#ppt_w*sin(2.5*pi*$)">
                                          <p:val>
                                            <p:fltVal val="0.000000"/>
                                          </p:val>
                                        </p:tav>
                                        <p:tav tm="100000">
                                          <p:val>
                                            <p:fltVal val="1.000000"/>
                                          </p:val>
                                        </p:tav>
                                      </p:tavLst>
                                    </p:anim>
                                    <p:anim calcmode="lin" valueType="num">
                                      <p:cBhvr>
                                        <p:cTn id="234" dur="20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6"/>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33"/>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39"/>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4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48"/>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51"/>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2" presetClass="entr" presetSubtype="4" fill="hold" grpId="0" nodeType="clickEffect">
                                  <p:stCondLst>
                                    <p:cond delay="0"/>
                                  </p:stCondLst>
                                  <p:childTnLst>
                                    <p:set>
                                      <p:cBhvr>
                                        <p:cTn id="254" dur="1" fill="hold">
                                          <p:stCondLst>
                                            <p:cond delay="0"/>
                                          </p:stCondLst>
                                        </p:cTn>
                                        <p:tgtEl>
                                          <p:spTgt spid="53"/>
                                        </p:tgtEl>
                                        <p:attrNameLst>
                                          <p:attrName>style.visibility</p:attrName>
                                        </p:attrNameLst>
                                      </p:cBhvr>
                                      <p:to>
                                        <p:strVal val="visible"/>
                                      </p:to>
                                    </p:set>
                                    <p:anim calcmode="lin" valueType="num">
                                      <p:cBhvr additive="base">
                                        <p:cTn id="255" dur="500" fill="hold"/>
                                        <p:tgtEl>
                                          <p:spTgt spid="53"/>
                                        </p:tgtEl>
                                        <p:attrNameLst>
                                          <p:attrName>ppt_x</p:attrName>
                                        </p:attrNameLst>
                                      </p:cBhvr>
                                      <p:tavLst>
                                        <p:tav tm="0">
                                          <p:val>
                                            <p:strVal val="#ppt_x"/>
                                          </p:val>
                                        </p:tav>
                                        <p:tav tm="100000">
                                          <p:val>
                                            <p:strVal val="#ppt_x"/>
                                          </p:val>
                                        </p:tav>
                                      </p:tavLst>
                                    </p:anim>
                                    <p:anim calcmode="lin" valueType="num">
                                      <p:cBhvr additive="base">
                                        <p:cTn id="25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2" presetClass="entr" presetSubtype="4" fill="hold" grpId="0" nodeType="clickEffect">
                                  <p:stCondLst>
                                    <p:cond delay="0"/>
                                  </p:stCondLst>
                                  <p:childTnLst>
                                    <p:set>
                                      <p:cBhvr>
                                        <p:cTn id="260" dur="1" fill="hold">
                                          <p:stCondLst>
                                            <p:cond delay="0"/>
                                          </p:stCondLst>
                                        </p:cTn>
                                        <p:tgtEl>
                                          <p:spTgt spid="62"/>
                                        </p:tgtEl>
                                        <p:attrNameLst>
                                          <p:attrName>style.visibility</p:attrName>
                                        </p:attrNameLst>
                                      </p:cBhvr>
                                      <p:to>
                                        <p:strVal val="visible"/>
                                      </p:to>
                                    </p:set>
                                    <p:anim calcmode="lin" valueType="num">
                                      <p:cBhvr additive="base">
                                        <p:cTn id="261" dur="500" fill="hold"/>
                                        <p:tgtEl>
                                          <p:spTgt spid="62"/>
                                        </p:tgtEl>
                                        <p:attrNameLst>
                                          <p:attrName>ppt_x</p:attrName>
                                        </p:attrNameLst>
                                      </p:cBhvr>
                                      <p:tavLst>
                                        <p:tav tm="0">
                                          <p:val>
                                            <p:strVal val="#ppt_x"/>
                                          </p:val>
                                        </p:tav>
                                        <p:tav tm="100000">
                                          <p:val>
                                            <p:strVal val="#ppt_x"/>
                                          </p:val>
                                        </p:tav>
                                      </p:tavLst>
                                    </p:anim>
                                    <p:anim calcmode="lin" valueType="num">
                                      <p:cBhvr additive="base">
                                        <p:cTn id="26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63" fill="hold">
                      <p:stCondLst>
                        <p:cond delay="indefinite"/>
                      </p:stCondLst>
                      <p:childTnLst>
                        <p:par>
                          <p:cTn id="264" fill="hold">
                            <p:stCondLst>
                              <p:cond delay="0"/>
                            </p:stCondLst>
                            <p:childTnLst>
                              <p:par>
                                <p:cTn id="265" presetID="45" presetClass="entr" presetSubtype="0" fill="hold" grpId="0" nodeType="clickEffect">
                                  <p:stCondLst>
                                    <p:cond delay="0"/>
                                  </p:stCondLst>
                                  <p:childTnLst>
                                    <p:set>
                                      <p:cBhvr>
                                        <p:cTn id="266" dur="1" fill="hold">
                                          <p:stCondLst>
                                            <p:cond delay="0"/>
                                          </p:stCondLst>
                                        </p:cTn>
                                        <p:tgtEl>
                                          <p:spTgt spid="79"/>
                                        </p:tgtEl>
                                        <p:attrNameLst>
                                          <p:attrName>style.visibility</p:attrName>
                                        </p:attrNameLst>
                                      </p:cBhvr>
                                      <p:to>
                                        <p:strVal val="visible"/>
                                      </p:to>
                                    </p:set>
                                    <p:animEffect transition="in" filter="fade">
                                      <p:cBhvr>
                                        <p:cTn id="267" dur="2000"/>
                                        <p:tgtEl>
                                          <p:spTgt spid="79"/>
                                        </p:tgtEl>
                                      </p:cBhvr>
                                    </p:animEffect>
                                    <p:anim calcmode="lin" valueType="num">
                                      <p:cBhvr>
                                        <p:cTn id="268" dur="2000" fill="hold"/>
                                        <p:tgtEl>
                                          <p:spTgt spid="79"/>
                                        </p:tgtEl>
                                        <p:attrNameLst>
                                          <p:attrName>ppt_w</p:attrName>
                                        </p:attrNameLst>
                                      </p:cBhvr>
                                      <p:tavLst>
                                        <p:tav tm="0" fmla="#ppt_w*sin(2.5*pi*$)">
                                          <p:val>
                                            <p:fltVal val="0.000000"/>
                                          </p:val>
                                        </p:tav>
                                        <p:tav tm="100000">
                                          <p:val>
                                            <p:fltVal val="1.000000"/>
                                          </p:val>
                                        </p:tav>
                                      </p:tavLst>
                                    </p:anim>
                                    <p:anim calcmode="lin" valueType="num">
                                      <p:cBhvr>
                                        <p:cTn id="269"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grpId="0" nodeType="clickEffect">
                                  <p:stCondLst>
                                    <p:cond delay="0"/>
                                  </p:stCondLst>
                                  <p:childTnLst>
                                    <p:set>
                                      <p:cBhvr>
                                        <p:cTn id="273" dur="1" fill="hold">
                                          <p:stCondLst>
                                            <p:cond delay="0"/>
                                          </p:stCondLst>
                                        </p:cTn>
                                        <p:tgtEl>
                                          <p:spTgt spid="17"/>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27"/>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34"/>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40"/>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45"/>
                                        </p:tgtEl>
                                        <p:attrNameLst>
                                          <p:attrName>style.visibility</p:attrName>
                                        </p:attrNameLst>
                                      </p:cBhvr>
                                      <p:to>
                                        <p:strVal val="visible"/>
                                      </p:to>
                                    </p:set>
                                  </p:childTnLst>
                                </p:cTn>
                              </p:par>
                              <p:par>
                                <p:cTn id="282" presetID="1" presetClass="entr" presetSubtype="0" fill="hold" grpId="0" nodeType="withEffect">
                                  <p:stCondLst>
                                    <p:cond delay="0"/>
                                  </p:stCondLst>
                                  <p:childTnLst>
                                    <p:set>
                                      <p:cBhvr>
                                        <p:cTn id="283" dur="1" fill="hold">
                                          <p:stCondLst>
                                            <p:cond delay="0"/>
                                          </p:stCondLst>
                                        </p:cTn>
                                        <p:tgtEl>
                                          <p:spTgt spid="49"/>
                                        </p:tgtEl>
                                        <p:attrNameLst>
                                          <p:attrName>style.visibility</p:attrName>
                                        </p:attrNameLst>
                                      </p:cBhvr>
                                      <p:to>
                                        <p:strVal val="visible"/>
                                      </p:to>
                                    </p:set>
                                  </p:childTnLst>
                                </p:cTn>
                              </p:par>
                              <p:par>
                                <p:cTn id="284" presetID="1" presetClass="entr" presetSubtype="0" fill="hold" grpId="0" nodeType="withEffect">
                                  <p:stCondLst>
                                    <p:cond delay="0"/>
                                  </p:stCondLst>
                                  <p:childTnLst>
                                    <p:set>
                                      <p:cBhvr>
                                        <p:cTn id="285" dur="1" fill="hold">
                                          <p:stCondLst>
                                            <p:cond delay="0"/>
                                          </p:stCondLst>
                                        </p:cTn>
                                        <p:tgtEl>
                                          <p:spTgt spid="52"/>
                                        </p:tgtEl>
                                        <p:attrNameLst>
                                          <p:attrName>style.visibility</p:attrName>
                                        </p:attrNameLst>
                                      </p:cBhvr>
                                      <p:to>
                                        <p:strVal val="visible"/>
                                      </p:to>
                                    </p:set>
                                  </p:childTnLst>
                                </p:cTn>
                              </p:par>
                              <p:par>
                                <p:cTn id="286" presetID="1" presetClass="entr" presetSubtype="0" fill="hold" grpId="0" nodeType="withEffect">
                                  <p:stCondLst>
                                    <p:cond delay="0"/>
                                  </p:stCondLst>
                                  <p:childTnLst>
                                    <p:set>
                                      <p:cBhvr>
                                        <p:cTn id="287" dur="1" fill="hold">
                                          <p:stCondLst>
                                            <p:cond delay="0"/>
                                          </p:stCondLst>
                                        </p:cTn>
                                        <p:tgtEl>
                                          <p:spTgt spid="54"/>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2" presetClass="entr" presetSubtype="4" fill="hold" grpId="0" nodeType="clickEffect">
                                  <p:stCondLst>
                                    <p:cond delay="0"/>
                                  </p:stCondLst>
                                  <p:childTnLst>
                                    <p:set>
                                      <p:cBhvr>
                                        <p:cTn id="291" dur="1" fill="hold">
                                          <p:stCondLst>
                                            <p:cond delay="0"/>
                                          </p:stCondLst>
                                        </p:cTn>
                                        <p:tgtEl>
                                          <p:spTgt spid="67"/>
                                        </p:tgtEl>
                                        <p:attrNameLst>
                                          <p:attrName>style.visibility</p:attrName>
                                        </p:attrNameLst>
                                      </p:cBhvr>
                                      <p:to>
                                        <p:strVal val="visible"/>
                                      </p:to>
                                    </p:set>
                                    <p:anim calcmode="lin" valueType="num">
                                      <p:cBhvr additive="base">
                                        <p:cTn id="292" dur="500" fill="hold"/>
                                        <p:tgtEl>
                                          <p:spTgt spid="67"/>
                                        </p:tgtEl>
                                        <p:attrNameLst>
                                          <p:attrName>ppt_x</p:attrName>
                                        </p:attrNameLst>
                                      </p:cBhvr>
                                      <p:tavLst>
                                        <p:tav tm="0">
                                          <p:val>
                                            <p:strVal val="#ppt_x"/>
                                          </p:val>
                                        </p:tav>
                                        <p:tav tm="100000">
                                          <p:val>
                                            <p:strVal val="#ppt_x"/>
                                          </p:val>
                                        </p:tav>
                                      </p:tavLst>
                                    </p:anim>
                                    <p:anim calcmode="lin" valueType="num">
                                      <p:cBhvr additive="base">
                                        <p:cTn id="29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94" fill="hold">
                      <p:stCondLst>
                        <p:cond delay="indefinite"/>
                      </p:stCondLst>
                      <p:childTnLst>
                        <p:par>
                          <p:cTn id="295" fill="hold">
                            <p:stCondLst>
                              <p:cond delay="0"/>
                            </p:stCondLst>
                            <p:childTnLst>
                              <p:par>
                                <p:cTn id="296" presetID="2" presetClass="entr" presetSubtype="4" fill="hold" grpId="0" nodeType="clickEffect">
                                  <p:stCondLst>
                                    <p:cond delay="0"/>
                                  </p:stCondLst>
                                  <p:childTnLst>
                                    <p:set>
                                      <p:cBhvr>
                                        <p:cTn id="297" dur="1" fill="hold">
                                          <p:stCondLst>
                                            <p:cond delay="0"/>
                                          </p:stCondLst>
                                        </p:cTn>
                                        <p:tgtEl>
                                          <p:spTgt spid="63"/>
                                        </p:tgtEl>
                                        <p:attrNameLst>
                                          <p:attrName>style.visibility</p:attrName>
                                        </p:attrNameLst>
                                      </p:cBhvr>
                                      <p:to>
                                        <p:strVal val="visible"/>
                                      </p:to>
                                    </p:set>
                                    <p:anim calcmode="lin" valueType="num">
                                      <p:cBhvr additive="base">
                                        <p:cTn id="298" dur="500" fill="hold"/>
                                        <p:tgtEl>
                                          <p:spTgt spid="63"/>
                                        </p:tgtEl>
                                        <p:attrNameLst>
                                          <p:attrName>ppt_x</p:attrName>
                                        </p:attrNameLst>
                                      </p:cBhvr>
                                      <p:tavLst>
                                        <p:tav tm="0">
                                          <p:val>
                                            <p:strVal val="#ppt_x"/>
                                          </p:val>
                                        </p:tav>
                                        <p:tav tm="100000">
                                          <p:val>
                                            <p:strVal val="#ppt_x"/>
                                          </p:val>
                                        </p:tav>
                                      </p:tavLst>
                                    </p:anim>
                                    <p:anim calcmode="lin" valueType="num">
                                      <p:cBhvr additive="base">
                                        <p:cTn id="29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00" fill="hold">
                      <p:stCondLst>
                        <p:cond delay="indefinite"/>
                      </p:stCondLst>
                      <p:childTnLst>
                        <p:par>
                          <p:cTn id="301" fill="hold">
                            <p:stCondLst>
                              <p:cond delay="0"/>
                            </p:stCondLst>
                            <p:childTnLst>
                              <p:par>
                                <p:cTn id="302" presetID="2" presetClass="entr" presetSubtype="4" fill="hold" grpId="0" nodeType="clickEffect">
                                  <p:stCondLst>
                                    <p:cond delay="0"/>
                                  </p:stCondLst>
                                  <p:childTnLst>
                                    <p:set>
                                      <p:cBhvr>
                                        <p:cTn id="303" dur="1" fill="hold">
                                          <p:stCondLst>
                                            <p:cond delay="0"/>
                                          </p:stCondLst>
                                        </p:cTn>
                                        <p:tgtEl>
                                          <p:spTgt spid="977061"/>
                                        </p:tgtEl>
                                        <p:attrNameLst>
                                          <p:attrName>style.visibility</p:attrName>
                                        </p:attrNameLst>
                                      </p:cBhvr>
                                      <p:to>
                                        <p:strVal val="visible"/>
                                      </p:to>
                                    </p:set>
                                    <p:anim calcmode="lin" valueType="num">
                                      <p:cBhvr additive="base">
                                        <p:cTn id="304" dur="500" fill="hold"/>
                                        <p:tgtEl>
                                          <p:spTgt spid="977061"/>
                                        </p:tgtEl>
                                        <p:attrNameLst>
                                          <p:attrName>ppt_x</p:attrName>
                                        </p:attrNameLst>
                                      </p:cBhvr>
                                      <p:tavLst>
                                        <p:tav tm="0">
                                          <p:val>
                                            <p:strVal val="#ppt_x"/>
                                          </p:val>
                                        </p:tav>
                                        <p:tav tm="100000">
                                          <p:val>
                                            <p:strVal val="#ppt_x"/>
                                          </p:val>
                                        </p:tav>
                                      </p:tavLst>
                                    </p:anim>
                                    <p:anim calcmode="lin" valueType="num">
                                      <p:cBhvr additive="base">
                                        <p:cTn id="305" dur="500" fill="hold"/>
                                        <p:tgtEl>
                                          <p:spTgt spid="9770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061" grpId="0" animBg="1"/>
      <p:bldP spid="2"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3" grpId="0"/>
      <p:bldP spid="56" grpId="0"/>
      <p:bldP spid="57" grpId="0"/>
      <p:bldP spid="58" grpId="0"/>
      <p:bldP spid="59" grpId="0"/>
      <p:bldP spid="60" grpId="0"/>
      <p:bldP spid="61" grpId="0"/>
      <p:bldP spid="62" grpId="0"/>
      <p:bldP spid="63" grpId="0"/>
      <p:bldP spid="64" grpId="0"/>
      <p:bldP spid="66" grpId="0"/>
      <p:bldP spid="67" grpId="0" animBg="1"/>
      <p:bldP spid="4"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a:xfrm>
            <a:off x="381000" y="876300"/>
            <a:ext cx="7772400" cy="685800"/>
          </a:xfrm>
          <a:ln/>
        </p:spPr>
        <p:txBody>
          <a:bodyPr vert="horz" wrap="square" lIns="91440" tIns="45720" rIns="91440" bIns="45720" anchor="ctr" anchorCtr="0"/>
          <a:p>
            <a:pPr eaLnBrk="1" hangingPunct="1"/>
            <a:r>
              <a:rPr lang="en-US" altLang="zh-CN" dirty="0">
                <a:latin typeface="Times New Roman" panose="02020603050405020304" pitchFamily="18" charset="0"/>
                <a:ea typeface="宋体" panose="02010600030101010101" pitchFamily="2" charset="-122"/>
              </a:rPr>
              <a:t>Memory Hierarchy</a:t>
            </a:r>
            <a:endParaRPr lang="en-US" altLang="zh-CN" dirty="0">
              <a:latin typeface="Times New Roman" panose="02020603050405020304" pitchFamily="18" charset="0"/>
              <a:ea typeface="宋体" panose="02010600030101010101" pitchFamily="2" charset="-122"/>
            </a:endParaRPr>
          </a:p>
        </p:txBody>
      </p:sp>
      <p:grpSp>
        <p:nvGrpSpPr>
          <p:cNvPr id="36867" name="Group 3"/>
          <p:cNvGrpSpPr/>
          <p:nvPr/>
        </p:nvGrpSpPr>
        <p:grpSpPr>
          <a:xfrm>
            <a:off x="1981200" y="2057400"/>
            <a:ext cx="6705600" cy="609600"/>
            <a:chOff x="1248" y="1104"/>
            <a:chExt cx="4224" cy="384"/>
          </a:xfrm>
        </p:grpSpPr>
        <p:sp>
          <p:nvSpPr>
            <p:cNvPr id="36905" name="Rectangle 4"/>
            <p:cNvSpPr/>
            <p:nvPr/>
          </p:nvSpPr>
          <p:spPr>
            <a:xfrm>
              <a:off x="1248" y="1104"/>
              <a:ext cx="768"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ea typeface="宋体" panose="02010600030101010101" pitchFamily="2" charset="-122"/>
                </a:rPr>
                <a:t>Registers</a:t>
              </a:r>
              <a:endParaRPr lang="en-US" altLang="zh-CN" sz="2000" dirty="0">
                <a:solidFill>
                  <a:srgbClr val="000000"/>
                </a:solidFill>
                <a:latin typeface="Times New Roman" panose="02020603050405020304" pitchFamily="18" charset="0"/>
                <a:ea typeface="宋体" panose="02010600030101010101" pitchFamily="2" charset="-122"/>
              </a:endParaRPr>
            </a:p>
          </p:txBody>
        </p:sp>
        <p:sp>
          <p:nvSpPr>
            <p:cNvPr id="36906" name="Rectangle 5"/>
            <p:cNvSpPr/>
            <p:nvPr/>
          </p:nvSpPr>
          <p:spPr>
            <a:xfrm>
              <a:off x="2112" y="1104"/>
              <a:ext cx="768"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ea typeface="宋体" panose="02010600030101010101" pitchFamily="2" charset="-122"/>
                </a:rPr>
                <a:t>Level 1 </a:t>
              </a:r>
              <a:endParaRPr lang="en-US" altLang="zh-CN" sz="2000" dirty="0">
                <a:solidFill>
                  <a:srgbClr val="000000"/>
                </a:solidFill>
                <a:latin typeface="Times New Roman" panose="02020603050405020304" pitchFamily="18" charset="0"/>
                <a:ea typeface="宋体" panose="02010600030101010101" pitchFamily="2" charset="-122"/>
              </a:endParaRPr>
            </a:p>
            <a:p>
              <a:pPr algn="ctr"/>
              <a:r>
                <a:rPr lang="en-US" altLang="zh-CN" sz="2000" dirty="0">
                  <a:solidFill>
                    <a:srgbClr val="000000"/>
                  </a:solidFill>
                  <a:latin typeface="Times New Roman" panose="02020603050405020304" pitchFamily="18" charset="0"/>
                  <a:ea typeface="宋体" panose="02010600030101010101" pitchFamily="2" charset="-122"/>
                </a:rPr>
                <a:t>Cache</a:t>
              </a:r>
              <a:endParaRPr lang="en-US" altLang="zh-CN" sz="2000" dirty="0">
                <a:solidFill>
                  <a:srgbClr val="000000"/>
                </a:solidFill>
                <a:latin typeface="Times New Roman" panose="02020603050405020304" pitchFamily="18" charset="0"/>
                <a:ea typeface="宋体" panose="02010600030101010101" pitchFamily="2" charset="-122"/>
              </a:endParaRPr>
            </a:p>
          </p:txBody>
        </p:sp>
        <p:sp>
          <p:nvSpPr>
            <p:cNvPr id="36907" name="Rectangle 6"/>
            <p:cNvSpPr/>
            <p:nvPr/>
          </p:nvSpPr>
          <p:spPr>
            <a:xfrm>
              <a:off x="2976" y="1104"/>
              <a:ext cx="768"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ea typeface="宋体" panose="02010600030101010101" pitchFamily="2" charset="-122"/>
                </a:rPr>
                <a:t>Level 2</a:t>
              </a:r>
              <a:endParaRPr lang="en-US" altLang="zh-CN" sz="2000" dirty="0">
                <a:solidFill>
                  <a:srgbClr val="000000"/>
                </a:solidFill>
                <a:latin typeface="Times New Roman" panose="02020603050405020304" pitchFamily="18" charset="0"/>
                <a:ea typeface="宋体" panose="02010600030101010101" pitchFamily="2" charset="-122"/>
              </a:endParaRPr>
            </a:p>
            <a:p>
              <a:pPr algn="ctr"/>
              <a:r>
                <a:rPr lang="en-US" altLang="zh-CN" sz="2000" dirty="0">
                  <a:solidFill>
                    <a:srgbClr val="000000"/>
                  </a:solidFill>
                  <a:latin typeface="Times New Roman" panose="02020603050405020304" pitchFamily="18" charset="0"/>
                  <a:ea typeface="宋体" panose="02010600030101010101" pitchFamily="2" charset="-122"/>
                </a:rPr>
                <a:t>Cache</a:t>
              </a:r>
              <a:endParaRPr lang="en-US" altLang="zh-CN" sz="2000" dirty="0">
                <a:solidFill>
                  <a:srgbClr val="000000"/>
                </a:solidFill>
                <a:latin typeface="Times New Roman" panose="02020603050405020304" pitchFamily="18" charset="0"/>
                <a:ea typeface="宋体" panose="02010600030101010101" pitchFamily="2" charset="-122"/>
              </a:endParaRPr>
            </a:p>
          </p:txBody>
        </p:sp>
        <p:sp>
          <p:nvSpPr>
            <p:cNvPr id="36908" name="Rectangle 7"/>
            <p:cNvSpPr/>
            <p:nvPr/>
          </p:nvSpPr>
          <p:spPr>
            <a:xfrm>
              <a:off x="3840" y="1104"/>
              <a:ext cx="768"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ea typeface="宋体" panose="02010600030101010101" pitchFamily="2" charset="-122"/>
                </a:rPr>
                <a:t>Memory</a:t>
              </a:r>
              <a:endParaRPr lang="en-US" altLang="zh-CN" sz="2000" dirty="0">
                <a:solidFill>
                  <a:srgbClr val="000000"/>
                </a:solidFill>
                <a:latin typeface="Times New Roman" panose="02020603050405020304" pitchFamily="18" charset="0"/>
                <a:ea typeface="宋体" panose="02010600030101010101" pitchFamily="2" charset="-122"/>
              </a:endParaRPr>
            </a:p>
          </p:txBody>
        </p:sp>
        <p:sp>
          <p:nvSpPr>
            <p:cNvPr id="36909" name="Rectangle 8"/>
            <p:cNvSpPr/>
            <p:nvPr/>
          </p:nvSpPr>
          <p:spPr>
            <a:xfrm>
              <a:off x="4704" y="1104"/>
              <a:ext cx="768" cy="38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ea typeface="宋体" panose="02010600030101010101" pitchFamily="2" charset="-122"/>
                </a:rPr>
                <a:t>Disk</a:t>
              </a:r>
              <a:endParaRPr lang="en-US" altLang="zh-CN" sz="2000" dirty="0">
                <a:solidFill>
                  <a:srgbClr val="000000"/>
                </a:solidFill>
                <a:latin typeface="Times New Roman" panose="02020603050405020304" pitchFamily="18" charset="0"/>
                <a:ea typeface="宋体" panose="02010600030101010101" pitchFamily="2" charset="-122"/>
              </a:endParaRPr>
            </a:p>
          </p:txBody>
        </p:sp>
      </p:grpSp>
      <p:graphicFrame>
        <p:nvGraphicFramePr>
          <p:cNvPr id="578606" name="Group 46"/>
          <p:cNvGraphicFramePr>
            <a:graphicFrameLocks noGrp="1"/>
          </p:cNvGraphicFramePr>
          <p:nvPr/>
        </p:nvGraphicFramePr>
        <p:xfrm>
          <a:off x="381000" y="2794000"/>
          <a:ext cx="8534400" cy="2692400"/>
        </p:xfrm>
        <a:graphic>
          <a:graphicData uri="http://schemas.openxmlformats.org/drawingml/2006/table">
            <a:tbl>
              <a:tblPr/>
              <a:tblGrid>
                <a:gridCol w="1422400"/>
                <a:gridCol w="1422400"/>
                <a:gridCol w="1422400"/>
                <a:gridCol w="1422400"/>
                <a:gridCol w="1422400"/>
                <a:gridCol w="1422400"/>
              </a:tblGrid>
              <a:tr h="71278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Typical Size</a:t>
                      </a:r>
                      <a:endPar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4 - 64</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&lt;16K bytes</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&lt;2 Mbytes</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&lt;16 Gigabytes</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&gt; 5 Gigabytes</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1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Access Time</a:t>
                      </a:r>
                      <a:endPar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 nsec</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 nsec</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 nsec</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150 nsec</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5,000,000 nsec</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278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Bandwidth (in MB/sec)</a:t>
                      </a:r>
                      <a:endPar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10,000 – 50,000</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2000 - 5000</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500 - 1000</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500 - 1000</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Managed By</a:t>
                      </a:r>
                      <a:endParaRPr kumimoji="0" lang="en-US" altLang="zh-CN" sz="16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Compiler</a:t>
                      </a:r>
                      <a:endParaRPr kumimoji="0" lang="en-US" altLang="zh-CN"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Hardware</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Hardware</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a:t>
                      </a:r>
                      <a:endParaRPr kumimoji="0" lang="en-US" altLang="zh-CN" sz="16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OS/User</a:t>
                      </a:r>
                      <a:endParaRPr kumimoji="0" lang="en-US" altLang="zh-CN" sz="16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226307"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）全相联映像与变换</a:t>
            </a:r>
            <a:endParaRPr lang="zh-CN" altLang="en-US" dirty="0">
              <a:latin typeface="Times New Roman" panose="02020603050405020304" pitchFamily="18" charset="0"/>
            </a:endParaRPr>
          </a:p>
        </p:txBody>
      </p:sp>
      <p:pic>
        <p:nvPicPr>
          <p:cNvPr id="226308" name="Picture 4"/>
          <p:cNvPicPr>
            <a:picLocks noChangeAspect="1"/>
          </p:cNvPicPr>
          <p:nvPr/>
        </p:nvPicPr>
        <p:blipFill>
          <a:blip r:embed="rId1"/>
          <a:stretch>
            <a:fillRect/>
          </a:stretch>
        </p:blipFill>
        <p:spPr>
          <a:xfrm>
            <a:off x="615950" y="2074863"/>
            <a:ext cx="8104188" cy="4783137"/>
          </a:xfrm>
          <a:prstGeom prst="rect">
            <a:avLst/>
          </a:prstGeom>
          <a:noFill/>
          <a:ln w="9525">
            <a:noFill/>
          </a:ln>
        </p:spPr>
      </p:pic>
      <p:sp>
        <p:nvSpPr>
          <p:cNvPr id="850949" name="Text Box 5"/>
          <p:cNvSpPr txBox="1"/>
          <p:nvPr/>
        </p:nvSpPr>
        <p:spPr>
          <a:xfrm>
            <a:off x="4737100" y="4749800"/>
            <a:ext cx="1098550" cy="336550"/>
          </a:xfrm>
          <a:prstGeom prst="rect">
            <a:avLst/>
          </a:prstGeom>
          <a:noFill/>
          <a:ln w="38100">
            <a:noFill/>
          </a:ln>
        </p:spPr>
        <p:txBody>
          <a:bodyPr wrap="none">
            <a:spAutoFit/>
          </a:bodyPr>
          <a:p>
            <a:pPr algn="ctr"/>
            <a:r>
              <a:rPr lang="zh-CN" altLang="en-US" sz="1600" dirty="0">
                <a:solidFill>
                  <a:srgbClr val="000000"/>
                </a:solidFill>
                <a:latin typeface="Times New Roman" panose="02020603050405020304" pitchFamily="18" charset="0"/>
              </a:rPr>
              <a:t>有效位为</a:t>
            </a:r>
            <a:r>
              <a:rPr lang="en-US" altLang="zh-CN" sz="1600" dirty="0">
                <a:solidFill>
                  <a:srgbClr val="000000"/>
                </a:solidFill>
                <a:latin typeface="Times New Roman" panose="02020603050405020304" pitchFamily="18" charset="0"/>
              </a:rPr>
              <a:t>1</a:t>
            </a:r>
            <a:endParaRPr lang="en-US" altLang="zh-CN" sz="1600" dirty="0">
              <a:solidFill>
                <a:srgbClr val="000000"/>
              </a:solidFill>
              <a:latin typeface="Times New Roman" panose="02020603050405020304" pitchFamily="18" charset="0"/>
            </a:endParaRPr>
          </a:p>
        </p:txBody>
      </p:sp>
      <p:sp>
        <p:nvSpPr>
          <p:cNvPr id="2" name="文本框 1"/>
          <p:cNvSpPr txBox="1"/>
          <p:nvPr/>
        </p:nvSpPr>
        <p:spPr>
          <a:xfrm>
            <a:off x="3060700" y="3860800"/>
            <a:ext cx="542925" cy="523875"/>
          </a:xfrm>
          <a:prstGeom prst="rect">
            <a:avLst/>
          </a:prstGeom>
          <a:noFill/>
          <a:ln w="9525">
            <a:noFill/>
          </a:ln>
        </p:spPr>
        <p:txBody>
          <a:bodyPr wrap="none">
            <a:spAutoFit/>
          </a:bodyPr>
          <a:p>
            <a:r>
              <a:rPr lang="zh-CN" altLang="en-US" dirty="0">
                <a:latin typeface="Calibri" panose="020F0502020204030204" pitchFamily="34" charset="0"/>
              </a:rPr>
              <a:t>①</a:t>
            </a:r>
            <a:endParaRPr lang="zh-CN" altLang="en-US" dirty="0">
              <a:latin typeface="Times New Roman" panose="02020603050405020304" pitchFamily="18" charset="0"/>
            </a:endParaRPr>
          </a:p>
        </p:txBody>
      </p:sp>
      <p:sp>
        <p:nvSpPr>
          <p:cNvPr id="8" name="文本框 7"/>
          <p:cNvSpPr txBox="1"/>
          <p:nvPr/>
        </p:nvSpPr>
        <p:spPr>
          <a:xfrm>
            <a:off x="4395788" y="5446713"/>
            <a:ext cx="544512" cy="523875"/>
          </a:xfrm>
          <a:prstGeom prst="rect">
            <a:avLst/>
          </a:prstGeom>
          <a:noFill/>
          <a:ln w="9525">
            <a:noFill/>
          </a:ln>
        </p:spPr>
        <p:txBody>
          <a:bodyPr wrap="none">
            <a:spAutoFit/>
          </a:bodyPr>
          <a:p>
            <a:r>
              <a:rPr lang="zh-CN" altLang="en-US" dirty="0">
                <a:latin typeface="Calibri" panose="020F0502020204030204" pitchFamily="34" charset="0"/>
              </a:rPr>
              <a:t>②</a:t>
            </a:r>
            <a:endParaRPr lang="zh-CN" altLang="en-US" dirty="0">
              <a:latin typeface="Times New Roman" panose="02020603050405020304" pitchFamily="18" charset="0"/>
            </a:endParaRPr>
          </a:p>
        </p:txBody>
      </p:sp>
      <p:sp>
        <p:nvSpPr>
          <p:cNvPr id="9" name="文本框 8"/>
          <p:cNvSpPr txBox="1"/>
          <p:nvPr/>
        </p:nvSpPr>
        <p:spPr>
          <a:xfrm>
            <a:off x="4737100" y="4205288"/>
            <a:ext cx="544513" cy="522287"/>
          </a:xfrm>
          <a:prstGeom prst="rect">
            <a:avLst/>
          </a:prstGeom>
          <a:noFill/>
          <a:ln w="9525">
            <a:noFill/>
          </a:ln>
        </p:spPr>
        <p:txBody>
          <a:bodyPr wrap="none">
            <a:spAutoFit/>
          </a:bodyPr>
          <a:p>
            <a:r>
              <a:rPr lang="zh-CN" altLang="en-US" dirty="0">
                <a:latin typeface="Calibri" panose="020F0502020204030204" pitchFamily="34" charset="0"/>
              </a:rPr>
              <a:t>③</a:t>
            </a:r>
            <a:endParaRPr lang="zh-CN" altLang="en-US" dirty="0">
              <a:latin typeface="Times New Roman" panose="02020603050405020304" pitchFamily="18" charset="0"/>
            </a:endParaRPr>
          </a:p>
        </p:txBody>
      </p:sp>
      <p:sp>
        <p:nvSpPr>
          <p:cNvPr id="10" name="文本框 9"/>
          <p:cNvSpPr txBox="1"/>
          <p:nvPr/>
        </p:nvSpPr>
        <p:spPr>
          <a:xfrm>
            <a:off x="5938838" y="3121025"/>
            <a:ext cx="542925" cy="522288"/>
          </a:xfrm>
          <a:prstGeom prst="rect">
            <a:avLst/>
          </a:prstGeom>
          <a:noFill/>
          <a:ln w="9525">
            <a:noFill/>
          </a:ln>
        </p:spPr>
        <p:txBody>
          <a:bodyPr wrap="none">
            <a:spAutoFit/>
          </a:bodyPr>
          <a:p>
            <a:r>
              <a:rPr lang="zh-CN" altLang="en-US" dirty="0">
                <a:latin typeface="Calibri" panose="020F0502020204030204" pitchFamily="34" charset="0"/>
              </a:rPr>
              <a:t>④</a:t>
            </a:r>
            <a:endParaRPr lang="zh-CN" altLang="en-US" dirty="0">
              <a:latin typeface="Times New Roman" panose="02020603050405020304" pitchFamily="18" charset="0"/>
            </a:endParaRPr>
          </a:p>
        </p:txBody>
      </p:sp>
      <p:sp>
        <p:nvSpPr>
          <p:cNvPr id="11" name="文本框 10"/>
          <p:cNvSpPr txBox="1"/>
          <p:nvPr/>
        </p:nvSpPr>
        <p:spPr>
          <a:xfrm>
            <a:off x="8018463" y="3995738"/>
            <a:ext cx="544512" cy="522287"/>
          </a:xfrm>
          <a:prstGeom prst="rect">
            <a:avLst/>
          </a:prstGeom>
          <a:noFill/>
          <a:ln w="9525">
            <a:noFill/>
          </a:ln>
        </p:spPr>
        <p:txBody>
          <a:bodyPr wrap="none">
            <a:spAutoFit/>
          </a:bodyPr>
          <a:p>
            <a:r>
              <a:rPr lang="zh-CN" altLang="en-US" dirty="0">
                <a:latin typeface="Calibri" panose="020F0502020204030204" pitchFamily="34" charset="0"/>
              </a:rPr>
              <a:t>⑤</a:t>
            </a:r>
            <a:endParaRPr lang="zh-CN" altLang="en-US" dirty="0">
              <a:latin typeface="Times New Roman" panose="02020603050405020304" pitchFamily="18" charset="0"/>
            </a:endParaRPr>
          </a:p>
        </p:txBody>
      </p:sp>
      <p:sp>
        <p:nvSpPr>
          <p:cNvPr id="226315" name="Rectangle 3"/>
          <p:cNvSpPr>
            <a:spLocks noGrp="1"/>
          </p:cNvSpPr>
          <p:nvPr>
            <p:ph idx="1" hasCustomPrompt="1"/>
          </p:nvPr>
        </p:nvSpPr>
        <p:spPr>
          <a:xfrm>
            <a:off x="490538" y="906463"/>
            <a:ext cx="8229600" cy="1346200"/>
          </a:xfrm>
          <a:ln/>
        </p:spPr>
        <p:txBody>
          <a:bodyPr vert="horz" wrap="square" lIns="91440" tIns="45720" rIns="91440" bIns="45720" anchor="t" anchorCtr="0"/>
          <a:p>
            <a:pPr eaLnBrk="1" hangingPunct="1"/>
            <a:r>
              <a:rPr lang="zh-CN" altLang="en-US" dirty="0">
                <a:latin typeface="Times New Roman" panose="02020603050405020304" pitchFamily="18" charset="0"/>
              </a:rPr>
              <a:t>地址变换</a:t>
            </a:r>
            <a:endParaRPr lang="zh-CN" altLang="en-US" dirty="0">
              <a:latin typeface="Times New Roman" panose="02020603050405020304" pitchFamily="18" charset="0"/>
            </a:endParaRPr>
          </a:p>
          <a:p>
            <a:pPr lvl="1" eaLnBrk="1" hangingPunct="1"/>
            <a:r>
              <a:rPr lang="zh-CN" altLang="en-US" b="1" dirty="0">
                <a:solidFill>
                  <a:srgbClr val="000000"/>
                </a:solidFill>
                <a:latin typeface="Times New Roman" panose="02020603050405020304" pitchFamily="18" charset="0"/>
                <a:ea typeface="楷体_GB2312" pitchFamily="49" charset="-122"/>
              </a:rPr>
              <a:t>因为页表法代价大，速度慢，应采用专门硬件的小容量</a:t>
            </a:r>
            <a:r>
              <a:rPr lang="zh-CN" altLang="en-US" b="1" dirty="0">
                <a:solidFill>
                  <a:srgbClr val="FF0000"/>
                </a:solidFill>
                <a:latin typeface="Times New Roman" panose="02020603050405020304" pitchFamily="18" charset="0"/>
                <a:ea typeface="楷体_GB2312" pitchFamily="49" charset="-122"/>
              </a:rPr>
              <a:t>相联目录表法</a:t>
            </a:r>
            <a:r>
              <a:rPr lang="zh-CN" altLang="en-US" b="1" dirty="0">
                <a:solidFill>
                  <a:srgbClr val="000000"/>
                </a:solidFill>
                <a:latin typeface="Times New Roman" panose="02020603050405020304" pitchFamily="18" charset="0"/>
                <a:ea typeface="楷体_GB2312" pitchFamily="49" charset="-122"/>
              </a:rPr>
              <a:t>。</a:t>
            </a:r>
            <a:endParaRPr lang="zh-CN" altLang="en-US" b="1" dirty="0">
              <a:latin typeface="Times New Roman" panose="02020603050405020304" pitchFamily="18" charset="0"/>
              <a:ea typeface="楷体_GB2312" pitchFamily="49" charset="-122"/>
            </a:endParaRPr>
          </a:p>
        </p:txBody>
      </p:sp>
      <p:sp>
        <p:nvSpPr>
          <p:cNvPr id="226316" name="文本框 2"/>
          <p:cNvSpPr txBox="1"/>
          <p:nvPr/>
        </p:nvSpPr>
        <p:spPr>
          <a:xfrm>
            <a:off x="698500" y="5708650"/>
            <a:ext cx="1262063" cy="522288"/>
          </a:xfrm>
          <a:prstGeom prst="rect">
            <a:avLst/>
          </a:prstGeom>
          <a:noFill/>
          <a:ln w="9525">
            <a:noFill/>
          </a:ln>
        </p:spPr>
        <p:txBody>
          <a:bodyPr wrap="none">
            <a:spAutoFit/>
          </a:bodyPr>
          <a:p>
            <a:r>
              <a:rPr lang="zh-CN" altLang="en-US" dirty="0">
                <a:latin typeface="Times New Roman" panose="02020603050405020304" pitchFamily="18" charset="0"/>
              </a:rPr>
              <a:t>按内容</a:t>
            </a: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grpId="0" nodeType="withEffect">
                                  <p:stCondLst>
                                    <p:cond delay="0"/>
                                  </p:stCondLst>
                                  <p:childTnLst>
                                    <p:animEffect transition="out" filter="blinds(horizontal)">
                                      <p:cBhvr>
                                        <p:cTn id="6" dur="500"/>
                                        <p:tgtEl>
                                          <p:spTgt spid="850949"/>
                                        </p:tgtEl>
                                      </p:cBhvr>
                                    </p:animEffect>
                                    <p:set>
                                      <p:cBhvr>
                                        <p:cTn id="7" dur="1" fill="hold">
                                          <p:stCondLst>
                                            <p:cond delay="499"/>
                                          </p:stCondLst>
                                        </p:cTn>
                                        <p:tgtEl>
                                          <p:spTgt spid="85094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9" grpId="0"/>
      <p:bldP spid="2" grpId="0"/>
      <p:bldP spid="8" grpId="0"/>
      <p:bldP spid="9" grpId="0"/>
      <p:bldP spid="10" grpId="0"/>
      <p:bldP spid="11"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）全相联映像与变换</a:t>
            </a:r>
            <a:endParaRPr lang="zh-CN" altLang="en-US" dirty="0">
              <a:latin typeface="Times New Roman" panose="02020603050405020304" pitchFamily="18" charset="0"/>
            </a:endParaRPr>
          </a:p>
        </p:txBody>
      </p:sp>
      <p:sp>
        <p:nvSpPr>
          <p:cNvPr id="203780" name="Rectangle 3"/>
          <p:cNvSpPr>
            <a:spLocks noGrp="1" noChangeArrowheads="1"/>
          </p:cNvSpPr>
          <p:nvPr>
            <p:ph idx="1" hasCustomPrompt="1"/>
          </p:nvPr>
        </p:nvSpPr>
        <p:spPr>
          <a:xfrm>
            <a:off x="469900" y="1022350"/>
            <a:ext cx="8229600" cy="2554288"/>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优点：</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块冲突率最低</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楷体_GB2312" pitchFamily="49" charset="-122"/>
                <a:cs typeface="+mn-cs"/>
              </a:rPr>
              <a:t>只有当</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楷体_GB2312" pitchFamily="49" charset="-122"/>
                <a:cs typeface="+mn-cs"/>
              </a:rPr>
              <a:t>Cache</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楷体_GB2312" pitchFamily="49" charset="-122"/>
                <a:cs typeface="+mn-cs"/>
              </a:rPr>
              <a:t>全部装满才可能出现块冲突</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(2)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空间利用率最高</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楷体_GB2312" pitchFamily="49" charset="-122"/>
                <a:cs typeface="+mn-cs"/>
              </a:rPr>
              <a:t>Cache</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楷体_GB2312" pitchFamily="49" charset="-122"/>
                <a:cs typeface="+mn-cs"/>
              </a:rPr>
              <a:t>容量</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楷体_GB2312" pitchFamily="49" charset="-122"/>
                <a:cs typeface="+mn-cs"/>
              </a:rPr>
              <a:t>2</a:t>
            </a:r>
            <a:r>
              <a:rPr kumimoji="0" lang="en-US" altLang="zh-CN" sz="2400" b="0" i="0" u="none" strike="noStrike" kern="1200" cap="none" spc="0" normalizeH="0" baseline="30000" noProof="0" dirty="0">
                <a:ln>
                  <a:noFill/>
                </a:ln>
                <a:solidFill>
                  <a:schemeClr val="hlink"/>
                </a:solidFill>
                <a:effectLst/>
                <a:uLnTx/>
                <a:uFillTx/>
                <a:latin typeface="Times New Roman" panose="02020603050405020304" pitchFamily="18" charset="0"/>
                <a:ea typeface="楷体_GB2312" pitchFamily="49" charset="-122"/>
                <a:cs typeface="+mn-cs"/>
              </a:rPr>
              <a:t>ncb</a:t>
            </a:r>
            <a:endParaRPr kumimoji="0" lang="en-US" altLang="zh-CN" sz="2400" b="0" i="0" u="none" strike="noStrike" kern="1200" cap="none" spc="0" normalizeH="0" baseline="30000" noProof="0" dirty="0">
              <a:ln>
                <a:noFill/>
              </a:ln>
              <a:solidFill>
                <a:schemeClr val="hlink"/>
              </a:solidFill>
              <a:effectLst/>
              <a:uLnTx/>
              <a:uFillTx/>
              <a:latin typeface="Times New Roman" panose="02020603050405020304" pitchFamily="18" charset="0"/>
              <a:ea typeface="楷体_GB2312"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缺点：</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要构成容量为</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2</a:t>
            </a:r>
            <a:r>
              <a:rPr kumimoji="0" lang="en-US" altLang="zh-CN" sz="2800" b="1" i="0" u="none" strike="noStrike" kern="1200" cap="none" spc="0" normalizeH="0" baseline="30000" noProof="0" dirty="0">
                <a:ln>
                  <a:noFill/>
                </a:ln>
                <a:solidFill>
                  <a:srgbClr val="000000"/>
                </a:solidFill>
                <a:effectLst/>
                <a:uLnTx/>
                <a:uFillTx/>
                <a:latin typeface="+mn-lt"/>
                <a:ea typeface="+mn-ea"/>
                <a:cs typeface="+mn-cs"/>
              </a:rPr>
              <a:t>ncb</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项的相联存储器，其代价太大，而且</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Cache</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容量很大时，其查表速度很难提高。</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楷体_GB2312" pitchFamily="49" charset="-122"/>
              <a:cs typeface="+mn-cs"/>
            </a:endParaRPr>
          </a:p>
        </p:txBody>
      </p:sp>
      <p:sp>
        <p:nvSpPr>
          <p:cNvPr id="3" name="矩形 2"/>
          <p:cNvSpPr/>
          <p:nvPr/>
        </p:nvSpPr>
        <p:spPr>
          <a:xfrm>
            <a:off x="469900" y="3740150"/>
            <a:ext cx="8623300" cy="523875"/>
          </a:xfrm>
          <a:prstGeom prst="rect">
            <a:avLst/>
          </a:prstGeom>
          <a:noFill/>
          <a:ln w="9525">
            <a:noFill/>
          </a:ln>
        </p:spPr>
        <p:txBody>
          <a:bodyPr>
            <a:spAutoFit/>
          </a:bodyPr>
          <a:p>
            <a:pPr eaLnBrk="1" hangingPunct="1"/>
            <a:endParaRPr lang="en-US" altLang="zh-CN" dirty="0">
              <a:latin typeface="Times New Roman" panose="02020603050405020304" pitchFamily="18" charset="0"/>
              <a:ea typeface="楷体_GB2312" pitchFamily="49" charset="-122"/>
            </a:endParaRPr>
          </a:p>
        </p:txBody>
      </p:sp>
      <p:sp>
        <p:nvSpPr>
          <p:cNvPr id="13" name="矩形 12"/>
          <p:cNvSpPr/>
          <p:nvPr/>
        </p:nvSpPr>
        <p:spPr>
          <a:xfrm>
            <a:off x="469900" y="5313363"/>
            <a:ext cx="8623300" cy="954087"/>
          </a:xfrm>
          <a:prstGeom prst="rect">
            <a:avLst/>
          </a:prstGeom>
          <a:noFill/>
          <a:ln w="9525">
            <a:noFill/>
          </a:ln>
        </p:spPr>
        <p:txBody>
          <a:bodyPr>
            <a:spAutoFit/>
          </a:bodyPr>
          <a:p>
            <a:pPr eaLnBrk="1" hangingPunct="1"/>
            <a:r>
              <a:rPr lang="zh-CN" altLang="en-US" dirty="0">
                <a:solidFill>
                  <a:srgbClr val="0000CC"/>
                </a:solidFill>
                <a:latin typeface="Times New Roman" panose="02020603050405020304" pitchFamily="18" charset="0"/>
                <a:ea typeface="楷体_GB2312" pitchFamily="49" charset="-122"/>
              </a:rPr>
              <a:t>解决方案：能否缩小和简化映像表机构，以加快相联查找</a:t>
            </a:r>
            <a:endParaRPr lang="en-US" altLang="zh-CN" dirty="0">
              <a:solidFill>
                <a:srgbClr val="0000CC"/>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2"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）直接映像与变换</a:t>
            </a:r>
            <a:endParaRPr lang="zh-CN" altLang="en-US" dirty="0">
              <a:latin typeface="Times New Roman" panose="02020603050405020304" pitchFamily="18" charset="0"/>
            </a:endParaRPr>
          </a:p>
        </p:txBody>
      </p:sp>
      <p:sp>
        <p:nvSpPr>
          <p:cNvPr id="230403" name="Rectangle 3"/>
          <p:cNvSpPr txBox="1"/>
          <p:nvPr/>
        </p:nvSpPr>
        <p:spPr>
          <a:xfrm>
            <a:off x="469900" y="1022350"/>
            <a:ext cx="8399463" cy="1468438"/>
          </a:xfrm>
          <a:prstGeom prst="rect">
            <a:avLst/>
          </a:prstGeom>
          <a:noFill/>
          <a:ln w="9525">
            <a:noFill/>
          </a:ln>
        </p:spPr>
        <p:txBody>
          <a:bodyPr/>
          <a:p>
            <a:pPr marL="342900" indent="-342900" eaLnBrk="1" hangingPunct="1">
              <a:spcBef>
                <a:spcPct val="20000"/>
              </a:spcBef>
              <a:buClr>
                <a:schemeClr val="tx1"/>
              </a:buClr>
              <a:buFont typeface="Wingdings" panose="05000000000000000000" pitchFamily="2" charset="2"/>
              <a:buChar char="v"/>
            </a:pPr>
            <a:r>
              <a:rPr lang="zh-CN" altLang="en-US" sz="2600" b="1" dirty="0">
                <a:solidFill>
                  <a:srgbClr val="000000"/>
                </a:solidFill>
                <a:latin typeface="Times New Roman" panose="02020603050405020304" pitchFamily="18" charset="0"/>
                <a:ea typeface="楷体_GB2312" pitchFamily="49" charset="-122"/>
              </a:rPr>
              <a:t>把主存空间按</a:t>
            </a:r>
            <a:r>
              <a:rPr lang="en-US" altLang="zh-CN" sz="2600" b="1" dirty="0">
                <a:latin typeface="Times New Roman" panose="02020603050405020304" pitchFamily="18" charset="0"/>
                <a:ea typeface="楷体_GB2312" pitchFamily="49" charset="-122"/>
              </a:rPr>
              <a:t>Cache</a:t>
            </a:r>
            <a:r>
              <a:rPr lang="zh-CN" altLang="en-US" sz="2600" b="1" dirty="0">
                <a:latin typeface="Times New Roman" panose="02020603050405020304" pitchFamily="18" charset="0"/>
                <a:ea typeface="楷体_GB2312" pitchFamily="49" charset="-122"/>
              </a:rPr>
              <a:t>大小</a:t>
            </a:r>
            <a:r>
              <a:rPr lang="zh-CN" altLang="en-US" sz="2600" b="1" dirty="0">
                <a:solidFill>
                  <a:srgbClr val="000000"/>
                </a:solidFill>
                <a:latin typeface="Times New Roman" panose="02020603050405020304" pitchFamily="18" charset="0"/>
                <a:ea typeface="楷体_GB2312" pitchFamily="49" charset="-122"/>
              </a:rPr>
              <a:t>等分成区，每区内的各块只能按照位置一一对应到</a:t>
            </a:r>
            <a:r>
              <a:rPr lang="en-US" altLang="zh-CN" sz="2600" b="1" dirty="0">
                <a:solidFill>
                  <a:srgbClr val="000000"/>
                </a:solidFill>
                <a:latin typeface="Times New Roman" panose="02020603050405020304" pitchFamily="18" charset="0"/>
                <a:ea typeface="楷体_GB2312" pitchFamily="49" charset="-122"/>
              </a:rPr>
              <a:t>Cache</a:t>
            </a:r>
            <a:r>
              <a:rPr lang="zh-CN" altLang="en-US" sz="2600" b="1" dirty="0">
                <a:solidFill>
                  <a:srgbClr val="000000"/>
                </a:solidFill>
                <a:latin typeface="Times New Roman" panose="02020603050405020304" pitchFamily="18" charset="0"/>
                <a:ea typeface="楷体_GB2312" pitchFamily="49" charset="-122"/>
              </a:rPr>
              <a:t>的</a:t>
            </a:r>
            <a:r>
              <a:rPr lang="zh-CN" altLang="en-US" sz="2600" b="1" dirty="0">
                <a:latin typeface="Times New Roman" panose="02020603050405020304" pitchFamily="18" charset="0"/>
                <a:ea typeface="楷体_GB2312" pitchFamily="49" charset="-122"/>
              </a:rPr>
              <a:t>相应块</a:t>
            </a:r>
            <a:r>
              <a:rPr lang="zh-CN" altLang="en-US" sz="2600" b="1" dirty="0">
                <a:solidFill>
                  <a:srgbClr val="000000"/>
                </a:solidFill>
                <a:latin typeface="Times New Roman" panose="02020603050405020304" pitchFamily="18" charset="0"/>
                <a:ea typeface="楷体_GB2312" pitchFamily="49" charset="-122"/>
              </a:rPr>
              <a:t>位置上，即主存第</a:t>
            </a:r>
            <a:r>
              <a:rPr lang="en-US" altLang="zh-CN" sz="2600" b="1" dirty="0">
                <a:solidFill>
                  <a:srgbClr val="000000"/>
                </a:solidFill>
                <a:latin typeface="Times New Roman" panose="02020603050405020304" pitchFamily="18" charset="0"/>
                <a:ea typeface="楷体_GB2312" pitchFamily="49" charset="-122"/>
              </a:rPr>
              <a:t>i</a:t>
            </a:r>
            <a:r>
              <a:rPr lang="zh-CN" altLang="en-US" sz="2600" b="1" dirty="0">
                <a:solidFill>
                  <a:srgbClr val="000000"/>
                </a:solidFill>
                <a:latin typeface="Times New Roman" panose="02020603050405020304" pitchFamily="18" charset="0"/>
                <a:ea typeface="楷体_GB2312" pitchFamily="49" charset="-122"/>
              </a:rPr>
              <a:t>块只能唯一映像到</a:t>
            </a:r>
            <a:r>
              <a:rPr lang="en-US" altLang="zh-CN" sz="2600" b="1" dirty="0">
                <a:latin typeface="Times New Roman" panose="02020603050405020304" pitchFamily="18" charset="0"/>
                <a:ea typeface="楷体_GB2312" pitchFamily="49" charset="-122"/>
              </a:rPr>
              <a:t>i mod 2</a:t>
            </a:r>
            <a:r>
              <a:rPr lang="en-US" altLang="zh-CN" sz="2600" b="1" baseline="30000" dirty="0">
                <a:latin typeface="Times New Roman" panose="02020603050405020304" pitchFamily="18" charset="0"/>
                <a:ea typeface="楷体_GB2312" pitchFamily="49" charset="-122"/>
              </a:rPr>
              <a:t>ncb</a:t>
            </a:r>
            <a:r>
              <a:rPr lang="zh-CN" altLang="en-US" sz="2600" b="1" dirty="0">
                <a:solidFill>
                  <a:srgbClr val="000000"/>
                </a:solidFill>
                <a:latin typeface="Times New Roman" panose="02020603050405020304" pitchFamily="18" charset="0"/>
                <a:ea typeface="楷体_GB2312" pitchFamily="49" charset="-122"/>
              </a:rPr>
              <a:t>块位置上。</a:t>
            </a:r>
            <a:endParaRPr lang="en-US" altLang="zh-CN" sz="2600" b="1" dirty="0">
              <a:solidFill>
                <a:srgbClr val="000000"/>
              </a:solidFill>
              <a:latin typeface="Times New Roman" panose="02020603050405020304" pitchFamily="18" charset="0"/>
              <a:ea typeface="楷体_GB2312" pitchFamily="49" charset="-122"/>
            </a:endParaRPr>
          </a:p>
        </p:txBody>
      </p:sp>
      <p:pic>
        <p:nvPicPr>
          <p:cNvPr id="230404" name="Picture 4"/>
          <p:cNvPicPr>
            <a:picLocks noChangeAspect="1"/>
          </p:cNvPicPr>
          <p:nvPr/>
        </p:nvPicPr>
        <p:blipFill>
          <a:blip r:embed="rId1"/>
          <a:stretch>
            <a:fillRect/>
          </a:stretch>
        </p:blipFill>
        <p:spPr>
          <a:xfrm>
            <a:off x="1735138" y="2293938"/>
            <a:ext cx="5867400" cy="4470400"/>
          </a:xfrm>
          <a:prstGeom prst="rect">
            <a:avLst/>
          </a:prstGeom>
          <a:noFill/>
          <a:ln w="9525">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0"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）直接映像与变换</a:t>
            </a:r>
            <a:endParaRPr lang="zh-CN" altLang="en-US" dirty="0">
              <a:latin typeface="Times New Roman" panose="02020603050405020304" pitchFamily="18" charset="0"/>
            </a:endParaRPr>
          </a:p>
        </p:txBody>
      </p:sp>
      <p:pic>
        <p:nvPicPr>
          <p:cNvPr id="232451" name="Picture 4"/>
          <p:cNvPicPr>
            <a:picLocks noChangeAspect="1"/>
          </p:cNvPicPr>
          <p:nvPr/>
        </p:nvPicPr>
        <p:blipFill>
          <a:blip r:embed="rId1"/>
          <a:stretch>
            <a:fillRect/>
          </a:stretch>
        </p:blipFill>
        <p:spPr>
          <a:xfrm>
            <a:off x="717550" y="1247775"/>
            <a:ext cx="7140575" cy="4697413"/>
          </a:xfrm>
          <a:prstGeom prst="rect">
            <a:avLst/>
          </a:prstGeom>
          <a:noFill/>
          <a:ln w="9525">
            <a:noFill/>
          </a:ln>
        </p:spPr>
      </p:pic>
      <p:sp>
        <p:nvSpPr>
          <p:cNvPr id="232452" name="Oval 5"/>
          <p:cNvSpPr/>
          <p:nvPr/>
        </p:nvSpPr>
        <p:spPr>
          <a:xfrm>
            <a:off x="2155825" y="5195888"/>
            <a:ext cx="1739900" cy="803275"/>
          </a:xfrm>
          <a:prstGeom prst="ellipse">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977926" name="Line 6"/>
          <p:cNvSpPr/>
          <p:nvPr/>
        </p:nvSpPr>
        <p:spPr>
          <a:xfrm>
            <a:off x="3300413" y="3995738"/>
            <a:ext cx="3176587" cy="241300"/>
          </a:xfrm>
          <a:prstGeom prst="line">
            <a:avLst/>
          </a:prstGeom>
          <a:ln w="38100" cap="flat" cmpd="sng">
            <a:solidFill>
              <a:srgbClr val="FF0000"/>
            </a:solidFill>
            <a:prstDash val="solid"/>
            <a:headEnd type="none" w="med" len="med"/>
            <a:tailEnd type="triangle" w="med" len="med"/>
          </a:ln>
        </p:spPr>
      </p:sp>
      <p:sp>
        <p:nvSpPr>
          <p:cNvPr id="977927" name="Text Box 7"/>
          <p:cNvSpPr txBox="1"/>
          <p:nvPr/>
        </p:nvSpPr>
        <p:spPr>
          <a:xfrm>
            <a:off x="6181725" y="4251325"/>
            <a:ext cx="2773363" cy="457200"/>
          </a:xfrm>
          <a:prstGeom prst="rect">
            <a:avLst/>
          </a:prstGeom>
          <a:noFill/>
          <a:ln w="38100">
            <a:noFill/>
          </a:ln>
        </p:spPr>
        <p:txBody>
          <a:bodyPr wrap="none">
            <a:spAutoFit/>
          </a:bodyPr>
          <a:p>
            <a:pPr algn="ctr"/>
            <a:r>
              <a:rPr lang="zh-CN" altLang="en-US" sz="2400" dirty="0">
                <a:latin typeface="Times New Roman" panose="02020603050405020304" pitchFamily="18" charset="0"/>
              </a:rPr>
              <a:t>以</a:t>
            </a:r>
            <a:r>
              <a:rPr lang="en-US" altLang="zh-CN" sz="2400" dirty="0">
                <a:latin typeface="Times New Roman" panose="02020603050405020304" pitchFamily="18" charset="0"/>
              </a:rPr>
              <a:t>Cache</a:t>
            </a:r>
            <a:r>
              <a:rPr lang="zh-CN" altLang="en-US" sz="2400" dirty="0">
                <a:latin typeface="Times New Roman" panose="02020603050405020304" pitchFamily="18" charset="0"/>
              </a:rPr>
              <a:t>的大小分区</a:t>
            </a:r>
            <a:endParaRPr lang="zh-CN" altLang="en-US"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77926"/>
                                        </p:tgtEl>
                                        <p:attrNameLst>
                                          <p:attrName>style.visibility</p:attrName>
                                        </p:attrNameLst>
                                      </p:cBhvr>
                                      <p:to>
                                        <p:strVal val="visible"/>
                                      </p:to>
                                    </p:set>
                                    <p:animEffect transition="in" filter="wipe(left)">
                                      <p:cBhvr>
                                        <p:cTn id="7" dur="500"/>
                                        <p:tgtEl>
                                          <p:spTgt spid="9779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77927"/>
                                        </p:tgtEl>
                                        <p:attrNameLst>
                                          <p:attrName>style.visibility</p:attrName>
                                        </p:attrNameLst>
                                      </p:cBhvr>
                                      <p:to>
                                        <p:strVal val="visible"/>
                                      </p:to>
                                    </p:set>
                                    <p:animEffect transition="in" filter="blinds(horizontal)">
                                      <p:cBhvr>
                                        <p:cTn id="12" dur="500"/>
                                        <p:tgtEl>
                                          <p:spTgt spid="977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792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）直接映像与变换</a:t>
            </a:r>
            <a:endParaRPr lang="zh-CN" altLang="en-US" dirty="0">
              <a:latin typeface="Times New Roman" panose="02020603050405020304" pitchFamily="18" charset="0"/>
            </a:endParaRPr>
          </a:p>
        </p:txBody>
      </p:sp>
      <p:pic>
        <p:nvPicPr>
          <p:cNvPr id="234499" name="Picture 4"/>
          <p:cNvPicPr>
            <a:picLocks noChangeAspect="1"/>
          </p:cNvPicPr>
          <p:nvPr/>
        </p:nvPicPr>
        <p:blipFill>
          <a:blip r:embed="rId1"/>
          <a:stretch>
            <a:fillRect/>
          </a:stretch>
        </p:blipFill>
        <p:spPr>
          <a:xfrm>
            <a:off x="1208088" y="1163638"/>
            <a:ext cx="7177087" cy="5470525"/>
          </a:xfrm>
          <a:prstGeom prst="rect">
            <a:avLst/>
          </a:prstGeom>
          <a:noFill/>
          <a:ln w="9525">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6" name="Rectangle 2"/>
          <p:cNvSpPr>
            <a:spLocks noGrp="1"/>
          </p:cNvSpPr>
          <p:nvPr>
            <p:ph type="title"/>
          </p:nvPr>
        </p:nvSpPr>
        <p:spPr>
          <a:ln/>
        </p:spPr>
        <p:txBody>
          <a:bodyPr vert="horz" wrap="square" lIns="91440" tIns="45720" rIns="91440" bIns="45720" anchor="ctr" anchorCtr="0"/>
          <a:p>
            <a:pPr eaLnBrk="1" hangingPunct="1"/>
            <a:r>
              <a:rPr lang="zh-CN" altLang="en-US" sz="3200" b="0" dirty="0">
                <a:latin typeface="Times New Roman" panose="02020603050405020304" pitchFamily="18" charset="0"/>
              </a:rPr>
              <a:t>（</a:t>
            </a:r>
            <a:r>
              <a:rPr lang="en-US" altLang="zh-CN" sz="3200" b="0" dirty="0">
                <a:latin typeface="Times New Roman" panose="02020603050405020304" pitchFamily="18" charset="0"/>
              </a:rPr>
              <a:t>2</a:t>
            </a:r>
            <a:r>
              <a:rPr lang="zh-CN" altLang="en-US" sz="3200" b="0" dirty="0">
                <a:latin typeface="Times New Roman" panose="02020603050405020304" pitchFamily="18" charset="0"/>
              </a:rPr>
              <a:t>）直接映像与变换</a:t>
            </a:r>
            <a:endParaRPr lang="zh-CN" altLang="en-US" sz="3200" b="0" dirty="0">
              <a:latin typeface="Times New Roman" panose="02020603050405020304" pitchFamily="18" charset="0"/>
            </a:endParaRPr>
          </a:p>
        </p:txBody>
      </p:sp>
      <p:sp>
        <p:nvSpPr>
          <p:cNvPr id="236547" name="Rectangle 3"/>
          <p:cNvSpPr>
            <a:spLocks noGrp="1"/>
          </p:cNvSpPr>
          <p:nvPr>
            <p:ph idx="1" hasCustomPrompt="1"/>
          </p:nvPr>
        </p:nvSpPr>
        <p:spPr>
          <a:xfrm>
            <a:off x="647700" y="608013"/>
            <a:ext cx="8064500" cy="4381500"/>
          </a:xfrm>
          <a:ln/>
        </p:spPr>
        <p:txBody>
          <a:bodyPr vert="horz" wrap="square" lIns="91440" tIns="45720" rIns="91440" bIns="45720" anchor="t" anchorCtr="0"/>
          <a:p>
            <a:pPr eaLnBrk="1" hangingPunct="1"/>
            <a:endParaRPr lang="zh-CN" altLang="en-US" dirty="0"/>
          </a:p>
        </p:txBody>
      </p:sp>
      <p:pic>
        <p:nvPicPr>
          <p:cNvPr id="236548" name="Picture 4"/>
          <p:cNvPicPr>
            <a:picLocks noChangeAspect="1"/>
          </p:cNvPicPr>
          <p:nvPr/>
        </p:nvPicPr>
        <p:blipFill>
          <a:blip r:embed="rId1"/>
          <a:stretch>
            <a:fillRect/>
          </a:stretch>
        </p:blipFill>
        <p:spPr>
          <a:xfrm>
            <a:off x="892175" y="608013"/>
            <a:ext cx="7699375" cy="4252912"/>
          </a:xfrm>
          <a:prstGeom prst="rect">
            <a:avLst/>
          </a:prstGeom>
          <a:noFill/>
          <a:ln w="9525">
            <a:noFill/>
          </a:ln>
        </p:spPr>
      </p:pic>
      <p:sp>
        <p:nvSpPr>
          <p:cNvPr id="6" name="文本框 5"/>
          <p:cNvSpPr txBox="1"/>
          <p:nvPr/>
        </p:nvSpPr>
        <p:spPr>
          <a:xfrm>
            <a:off x="4475163" y="1544638"/>
            <a:ext cx="533400" cy="523875"/>
          </a:xfrm>
          <a:prstGeom prst="rect">
            <a:avLst/>
          </a:prstGeom>
          <a:noFill/>
          <a:ln w="9525">
            <a:noFill/>
          </a:ln>
        </p:spPr>
        <p:txBody>
          <a:bodyPr>
            <a:spAutoFit/>
          </a:bodyPr>
          <a:p>
            <a:r>
              <a:rPr lang="zh-CN" altLang="en-US" dirty="0">
                <a:latin typeface="Calibri" panose="020F0502020204030204" pitchFamily="34" charset="0"/>
              </a:rPr>
              <a:t>①</a:t>
            </a:r>
            <a:endParaRPr lang="zh-CN" altLang="en-US" dirty="0">
              <a:latin typeface="Times New Roman" panose="02020603050405020304" pitchFamily="18" charset="0"/>
            </a:endParaRPr>
          </a:p>
        </p:txBody>
      </p:sp>
      <p:sp>
        <p:nvSpPr>
          <p:cNvPr id="7" name="文本框 6"/>
          <p:cNvSpPr txBox="1"/>
          <p:nvPr/>
        </p:nvSpPr>
        <p:spPr>
          <a:xfrm>
            <a:off x="3352800" y="3862388"/>
            <a:ext cx="533400" cy="523875"/>
          </a:xfrm>
          <a:prstGeom prst="rect">
            <a:avLst/>
          </a:prstGeom>
          <a:noFill/>
          <a:ln w="9525">
            <a:noFill/>
          </a:ln>
        </p:spPr>
        <p:txBody>
          <a:bodyPr>
            <a:spAutoFit/>
          </a:bodyPr>
          <a:p>
            <a:r>
              <a:rPr lang="zh-CN" altLang="en-US" dirty="0">
                <a:latin typeface="Calibri" panose="020F0502020204030204" pitchFamily="34" charset="0"/>
              </a:rPr>
              <a:t>②</a:t>
            </a:r>
            <a:endParaRPr lang="zh-CN" altLang="en-US" dirty="0">
              <a:latin typeface="Times New Roman" panose="02020603050405020304" pitchFamily="18" charset="0"/>
            </a:endParaRPr>
          </a:p>
        </p:txBody>
      </p:sp>
      <p:sp>
        <p:nvSpPr>
          <p:cNvPr id="8" name="文本框 7"/>
          <p:cNvSpPr txBox="1"/>
          <p:nvPr/>
        </p:nvSpPr>
        <p:spPr>
          <a:xfrm>
            <a:off x="3265488" y="2139950"/>
            <a:ext cx="533400" cy="523875"/>
          </a:xfrm>
          <a:prstGeom prst="rect">
            <a:avLst/>
          </a:prstGeom>
          <a:noFill/>
          <a:ln w="9525">
            <a:noFill/>
          </a:ln>
        </p:spPr>
        <p:txBody>
          <a:bodyPr>
            <a:spAutoFit/>
          </a:bodyPr>
          <a:p>
            <a:r>
              <a:rPr lang="zh-CN" altLang="en-US" dirty="0">
                <a:latin typeface="Calibri" panose="020F0502020204030204" pitchFamily="34" charset="0"/>
              </a:rPr>
              <a:t>③</a:t>
            </a:r>
            <a:endParaRPr lang="zh-CN" altLang="en-US" dirty="0">
              <a:latin typeface="Times New Roman" panose="02020603050405020304" pitchFamily="18" charset="0"/>
            </a:endParaRPr>
          </a:p>
        </p:txBody>
      </p:sp>
      <p:sp>
        <p:nvSpPr>
          <p:cNvPr id="9" name="文本框 8"/>
          <p:cNvSpPr txBox="1"/>
          <p:nvPr/>
        </p:nvSpPr>
        <p:spPr>
          <a:xfrm>
            <a:off x="5378450" y="2744788"/>
            <a:ext cx="533400" cy="522287"/>
          </a:xfrm>
          <a:prstGeom prst="rect">
            <a:avLst/>
          </a:prstGeom>
          <a:noFill/>
          <a:ln w="9525">
            <a:noFill/>
          </a:ln>
        </p:spPr>
        <p:txBody>
          <a:bodyPr>
            <a:spAutoFit/>
          </a:bodyPr>
          <a:p>
            <a:r>
              <a:rPr lang="zh-CN" altLang="en-US" dirty="0">
                <a:latin typeface="Calibri" panose="020F0502020204030204" pitchFamily="34" charset="0"/>
              </a:rPr>
              <a:t>④</a:t>
            </a:r>
            <a:endParaRPr lang="zh-CN" altLang="en-US" dirty="0">
              <a:latin typeface="Times New Roman" panose="02020603050405020304" pitchFamily="18" charset="0"/>
            </a:endParaRPr>
          </a:p>
        </p:txBody>
      </p:sp>
      <p:sp>
        <p:nvSpPr>
          <p:cNvPr id="10" name="文本框 9"/>
          <p:cNvSpPr txBox="1"/>
          <p:nvPr/>
        </p:nvSpPr>
        <p:spPr>
          <a:xfrm>
            <a:off x="1806575" y="2311400"/>
            <a:ext cx="533400" cy="523875"/>
          </a:xfrm>
          <a:prstGeom prst="rect">
            <a:avLst/>
          </a:prstGeom>
          <a:noFill/>
          <a:ln w="9525">
            <a:noFill/>
          </a:ln>
        </p:spPr>
        <p:txBody>
          <a:bodyPr>
            <a:spAutoFit/>
          </a:bodyPr>
          <a:p>
            <a:r>
              <a:rPr lang="zh-CN" altLang="en-US" dirty="0">
                <a:latin typeface="Calibri" panose="020F0502020204030204" pitchFamily="34" charset="0"/>
              </a:rPr>
              <a:t>⑤</a:t>
            </a:r>
            <a:endParaRPr lang="zh-CN" altLang="en-US" dirty="0">
              <a:latin typeface="Times New Roman" panose="02020603050405020304" pitchFamily="18" charset="0"/>
            </a:endParaRPr>
          </a:p>
        </p:txBody>
      </p:sp>
      <p:sp>
        <p:nvSpPr>
          <p:cNvPr id="236554" name="Rectangle 7"/>
          <p:cNvSpPr/>
          <p:nvPr/>
        </p:nvSpPr>
        <p:spPr>
          <a:xfrm>
            <a:off x="0" y="4989513"/>
            <a:ext cx="9112250" cy="2030412"/>
          </a:xfrm>
          <a:prstGeom prst="rect">
            <a:avLst/>
          </a:prstGeom>
          <a:solidFill>
            <a:schemeClr val="bg1"/>
          </a:solidFill>
          <a:ln w="9525">
            <a:noFill/>
          </a:ln>
        </p:spPr>
        <p:txBody>
          <a:bodyPr>
            <a:spAutoFit/>
          </a:bodyPr>
          <a:p>
            <a:pPr lvl="1"/>
            <a:r>
              <a:rPr lang="zh-CN" altLang="en-US" sz="1800" dirty="0">
                <a:solidFill>
                  <a:schemeClr val="hlink"/>
                </a:solidFill>
                <a:latin typeface="Times New Roman" panose="02020603050405020304" pitchFamily="18" charset="0"/>
              </a:rPr>
              <a:t>①截取与</a:t>
            </a:r>
            <a:r>
              <a:rPr lang="en-US" altLang="zh-CN" sz="1800" dirty="0">
                <a:solidFill>
                  <a:schemeClr val="hlink"/>
                </a:solidFill>
                <a:latin typeface="Times New Roman" panose="02020603050405020304" pitchFamily="18" charset="0"/>
              </a:rPr>
              <a:t>n</a:t>
            </a:r>
            <a:r>
              <a:rPr lang="en-US" altLang="zh-CN" sz="1800" baseline="-25000" dirty="0">
                <a:solidFill>
                  <a:schemeClr val="hlink"/>
                </a:solidFill>
                <a:latin typeface="Times New Roman" panose="02020603050405020304" pitchFamily="18" charset="0"/>
              </a:rPr>
              <a:t>c</a:t>
            </a:r>
            <a:r>
              <a:rPr lang="zh-CN" altLang="en-US" sz="1800" dirty="0">
                <a:solidFill>
                  <a:schemeClr val="hlink"/>
                </a:solidFill>
                <a:latin typeface="Times New Roman" panose="02020603050405020304" pitchFamily="18" charset="0"/>
              </a:rPr>
              <a:t>对应的部分做为</a:t>
            </a:r>
            <a:r>
              <a:rPr lang="en-US" altLang="zh-CN" sz="1800" dirty="0">
                <a:solidFill>
                  <a:schemeClr val="hlink"/>
                </a:solidFill>
                <a:latin typeface="Times New Roman" panose="02020603050405020304" pitchFamily="18" charset="0"/>
              </a:rPr>
              <a:t>cache</a:t>
            </a:r>
            <a:r>
              <a:rPr lang="zh-CN" altLang="en-US" sz="1800" dirty="0">
                <a:solidFill>
                  <a:schemeClr val="hlink"/>
                </a:solidFill>
                <a:latin typeface="Times New Roman" panose="02020603050405020304" pitchFamily="18" charset="0"/>
              </a:rPr>
              <a:t>地址访</a:t>
            </a:r>
            <a:r>
              <a:rPr lang="en-US" altLang="zh-CN" sz="1800" dirty="0">
                <a:solidFill>
                  <a:schemeClr val="hlink"/>
                </a:solidFill>
                <a:latin typeface="Times New Roman" panose="02020603050405020304" pitchFamily="18" charset="0"/>
              </a:rPr>
              <a:t>cache</a:t>
            </a:r>
            <a:r>
              <a:rPr lang="zh-CN" altLang="en-US" sz="1800" dirty="0">
                <a:solidFill>
                  <a:schemeClr val="hlink"/>
                </a:solidFill>
                <a:latin typeface="Times New Roman" panose="02020603050405020304" pitchFamily="18" charset="0"/>
              </a:rPr>
              <a:t>，同时，取</a:t>
            </a:r>
            <a:r>
              <a:rPr lang="en-US" altLang="zh-CN" sz="1800" b="1" dirty="0">
                <a:latin typeface="Times New Roman" panose="02020603050405020304" pitchFamily="18" charset="0"/>
              </a:rPr>
              <a:t>n</a:t>
            </a:r>
            <a:r>
              <a:rPr lang="en-US" altLang="zh-CN" sz="1800" b="1" baseline="-25000" dirty="0">
                <a:latin typeface="Times New Roman" panose="02020603050405020304" pitchFamily="18" charset="0"/>
              </a:rPr>
              <a:t>cb</a:t>
            </a:r>
            <a:r>
              <a:rPr lang="zh-CN" altLang="en-US" sz="1800" dirty="0">
                <a:solidFill>
                  <a:schemeClr val="hlink"/>
                </a:solidFill>
                <a:latin typeface="Times New Roman" panose="02020603050405020304" pitchFamily="18" charset="0"/>
              </a:rPr>
              <a:t>部分按照地址访问</a:t>
            </a:r>
            <a:r>
              <a:rPr lang="zh-CN" altLang="en-US" sz="1800" dirty="0">
                <a:latin typeface="Times New Roman" panose="02020603050405020304" pitchFamily="18" charset="0"/>
              </a:rPr>
              <a:t>区号标志存储器</a:t>
            </a:r>
            <a:endParaRPr lang="zh-CN" altLang="en-US" sz="1800" b="1" dirty="0">
              <a:latin typeface="Times New Roman" panose="02020603050405020304" pitchFamily="18" charset="0"/>
            </a:endParaRPr>
          </a:p>
          <a:p>
            <a:pPr lvl="1"/>
            <a:r>
              <a:rPr lang="zh-CN" altLang="en-US" sz="1800" dirty="0">
                <a:solidFill>
                  <a:schemeClr val="hlink"/>
                </a:solidFill>
                <a:latin typeface="Times New Roman" panose="02020603050405020304" pitchFamily="18" charset="0"/>
              </a:rPr>
              <a:t>②从</a:t>
            </a:r>
            <a:r>
              <a:rPr lang="zh-CN" altLang="en-US" sz="1800" dirty="0">
                <a:latin typeface="Times New Roman" panose="02020603050405020304" pitchFamily="18" charset="0"/>
              </a:rPr>
              <a:t>区号标志存储器</a:t>
            </a:r>
            <a:r>
              <a:rPr lang="zh-CN" altLang="en-US" sz="1800" dirty="0">
                <a:solidFill>
                  <a:schemeClr val="hlink"/>
                </a:solidFill>
                <a:latin typeface="Times New Roman" panose="02020603050405020304" pitchFamily="18" charset="0"/>
              </a:rPr>
              <a:t>中读出原先所存的</a:t>
            </a:r>
            <a:r>
              <a:rPr lang="zh-CN" altLang="en-US" sz="1800" dirty="0">
                <a:latin typeface="Times New Roman" panose="02020603050405020304" pitchFamily="18" charset="0"/>
              </a:rPr>
              <a:t>区号标志</a:t>
            </a:r>
            <a:endParaRPr lang="zh-CN" altLang="en-US" sz="1800" b="1" dirty="0">
              <a:latin typeface="Times New Roman" panose="02020603050405020304" pitchFamily="18" charset="0"/>
            </a:endParaRPr>
          </a:p>
          <a:p>
            <a:pPr lvl="1"/>
            <a:r>
              <a:rPr lang="zh-CN" altLang="en-US" sz="1800" dirty="0">
                <a:solidFill>
                  <a:schemeClr val="hlink"/>
                </a:solidFill>
                <a:latin typeface="Times New Roman" panose="02020603050405020304" pitchFamily="18" charset="0"/>
              </a:rPr>
              <a:t>③把</a:t>
            </a:r>
            <a:r>
              <a:rPr lang="zh-CN" altLang="en-US" sz="1800" dirty="0">
                <a:latin typeface="Times New Roman" panose="02020603050405020304" pitchFamily="18" charset="0"/>
              </a:rPr>
              <a:t>主存地址对应的区号</a:t>
            </a:r>
            <a:r>
              <a:rPr lang="zh-CN" altLang="en-US" sz="1800" dirty="0">
                <a:solidFill>
                  <a:schemeClr val="hlink"/>
                </a:solidFill>
                <a:latin typeface="Times New Roman" panose="02020603050405020304" pitchFamily="18" charset="0"/>
              </a:rPr>
              <a:t>与原先所存的</a:t>
            </a:r>
            <a:r>
              <a:rPr lang="zh-CN" altLang="en-US" sz="1800" dirty="0">
                <a:latin typeface="Times New Roman" panose="02020603050405020304" pitchFamily="18" charset="0"/>
              </a:rPr>
              <a:t>区号标志</a:t>
            </a:r>
            <a:r>
              <a:rPr lang="zh-CN" altLang="en-US" sz="1800" dirty="0">
                <a:solidFill>
                  <a:schemeClr val="hlink"/>
                </a:solidFill>
                <a:latin typeface="Times New Roman" panose="02020603050405020304" pitchFamily="18" charset="0"/>
              </a:rPr>
              <a:t>对比</a:t>
            </a:r>
            <a:endParaRPr lang="zh-CN" altLang="en-US" sz="1800" b="1" dirty="0">
              <a:latin typeface="Times New Roman" panose="02020603050405020304" pitchFamily="18" charset="0"/>
            </a:endParaRPr>
          </a:p>
          <a:p>
            <a:pPr lvl="1">
              <a:buFont typeface="Wingdings" panose="05000000000000000000" pitchFamily="2" charset="2"/>
            </a:pPr>
            <a:r>
              <a:rPr lang="zh-CN" altLang="en-US" sz="1800" dirty="0">
                <a:solidFill>
                  <a:schemeClr val="hlink"/>
                </a:solidFill>
                <a:latin typeface="Times New Roman" panose="02020603050405020304" pitchFamily="18" charset="0"/>
              </a:rPr>
              <a:t>④若相等，</a:t>
            </a:r>
            <a:r>
              <a:rPr lang="zh-CN" altLang="en-US" sz="1800" dirty="0">
                <a:latin typeface="Times New Roman" panose="02020603050405020304" pitchFamily="18" charset="0"/>
              </a:rPr>
              <a:t>表示</a:t>
            </a:r>
            <a:r>
              <a:rPr lang="en-US" altLang="zh-CN" sz="1800" dirty="0">
                <a:latin typeface="Times New Roman" panose="02020603050405020304" pitchFamily="18" charset="0"/>
              </a:rPr>
              <a:t>Cache</a:t>
            </a:r>
            <a:r>
              <a:rPr lang="zh-CN" altLang="en-US" sz="1800" dirty="0">
                <a:latin typeface="Times New Roman" panose="02020603050405020304" pitchFamily="18" charset="0"/>
              </a:rPr>
              <a:t>命中</a:t>
            </a:r>
            <a:r>
              <a:rPr lang="zh-CN" altLang="en-US" sz="1800" dirty="0">
                <a:solidFill>
                  <a:schemeClr val="hlink"/>
                </a:solidFill>
                <a:latin typeface="Times New Roman" panose="02020603050405020304" pitchFamily="18" charset="0"/>
              </a:rPr>
              <a:t>，让</a:t>
            </a:r>
            <a:r>
              <a:rPr lang="en-US" altLang="zh-CN" sz="1800" dirty="0">
                <a:solidFill>
                  <a:schemeClr val="hlink"/>
                </a:solidFill>
                <a:latin typeface="Times New Roman" panose="02020603050405020304" pitchFamily="18" charset="0"/>
              </a:rPr>
              <a:t>Cache</a:t>
            </a:r>
            <a:r>
              <a:rPr lang="zh-CN" altLang="en-US" sz="1800" dirty="0">
                <a:solidFill>
                  <a:schemeClr val="hlink"/>
                </a:solidFill>
                <a:latin typeface="Times New Roman" panose="02020603050405020304" pitchFamily="18" charset="0"/>
              </a:rPr>
              <a:t>访问继续</a:t>
            </a:r>
            <a:endParaRPr lang="en-US" altLang="zh-CN" sz="1800" dirty="0">
              <a:solidFill>
                <a:schemeClr val="hlink"/>
              </a:solidFill>
              <a:latin typeface="Times New Roman" panose="02020603050405020304" pitchFamily="18" charset="0"/>
            </a:endParaRPr>
          </a:p>
          <a:p>
            <a:pPr lvl="1">
              <a:buFont typeface="Wingdings" panose="05000000000000000000" pitchFamily="2" charset="2"/>
            </a:pPr>
            <a:r>
              <a:rPr lang="zh-CN" altLang="zh-CN" sz="1800" dirty="0">
                <a:solidFill>
                  <a:schemeClr val="hlink"/>
                </a:solidFill>
                <a:latin typeface="Times New Roman" panose="02020603050405020304" pitchFamily="18" charset="0"/>
              </a:rPr>
              <a:t>⑤</a:t>
            </a:r>
            <a:r>
              <a:rPr lang="zh-CN" altLang="en-US" sz="1800" dirty="0">
                <a:solidFill>
                  <a:schemeClr val="hlink"/>
                </a:solidFill>
                <a:latin typeface="Times New Roman" panose="02020603050405020304" pitchFamily="18" charset="0"/>
              </a:rPr>
              <a:t>若不等，表示</a:t>
            </a:r>
            <a:r>
              <a:rPr lang="en-US" altLang="zh-CN" sz="1800" dirty="0">
                <a:solidFill>
                  <a:schemeClr val="hlink"/>
                </a:solidFill>
                <a:latin typeface="Times New Roman" panose="02020603050405020304" pitchFamily="18" charset="0"/>
              </a:rPr>
              <a:t>Cache</a:t>
            </a:r>
            <a:r>
              <a:rPr lang="zh-CN" altLang="en-US" sz="1800" dirty="0">
                <a:solidFill>
                  <a:schemeClr val="hlink"/>
                </a:solidFill>
                <a:latin typeface="Times New Roman" panose="02020603050405020304" pitchFamily="18" charset="0"/>
              </a:rPr>
              <a:t>块失效，中止</a:t>
            </a:r>
            <a:r>
              <a:rPr lang="en-US" altLang="zh-CN" sz="1800" dirty="0">
                <a:solidFill>
                  <a:schemeClr val="hlink"/>
                </a:solidFill>
                <a:latin typeface="Times New Roman" panose="02020603050405020304" pitchFamily="18" charset="0"/>
              </a:rPr>
              <a:t>Cache</a:t>
            </a:r>
            <a:r>
              <a:rPr lang="zh-CN" altLang="en-US" sz="1800" dirty="0">
                <a:solidFill>
                  <a:schemeClr val="hlink"/>
                </a:solidFill>
                <a:latin typeface="Times New Roman" panose="02020603050405020304" pitchFamily="18" charset="0"/>
              </a:rPr>
              <a:t>访问，让主存访问继续，并由硬件自动将主存中该块调入</a:t>
            </a:r>
            <a:r>
              <a:rPr lang="en-US" altLang="zh-CN" sz="1800" dirty="0">
                <a:solidFill>
                  <a:schemeClr val="hlink"/>
                </a:solidFill>
                <a:latin typeface="Times New Roman" panose="02020603050405020304" pitchFamily="18" charset="0"/>
              </a:rPr>
              <a:t>Cache</a:t>
            </a:r>
            <a:r>
              <a:rPr lang="zh-CN" altLang="en-US" sz="1800" dirty="0">
                <a:solidFill>
                  <a:schemeClr val="hlink"/>
                </a:solidFill>
                <a:latin typeface="Times New Roman" panose="02020603050405020304" pitchFamily="18" charset="0"/>
              </a:rPr>
              <a:t>。</a:t>
            </a:r>
            <a:endParaRPr lang="zh-CN" altLang="en-US" sz="1800" dirty="0">
              <a:solidFill>
                <a:schemeClr val="hlink"/>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70" name="Rectangle 3"/>
          <p:cNvSpPr>
            <a:spLocks noGrp="1"/>
          </p:cNvSpPr>
          <p:nvPr>
            <p:ph idx="1" hasCustomPrompt="1"/>
          </p:nvPr>
        </p:nvSpPr>
        <p:spPr>
          <a:ln/>
        </p:spPr>
        <p:txBody>
          <a:bodyPr vert="horz" wrap="square" lIns="91440" tIns="45720" rIns="91440" bIns="45720" anchor="t" anchorCtr="0"/>
          <a:p>
            <a:pPr eaLnBrk="1" hangingPunct="1">
              <a:lnSpc>
                <a:spcPct val="90000"/>
              </a:lnSpc>
            </a:pPr>
            <a:r>
              <a:rPr lang="zh-CN" altLang="en-US" sz="3200" dirty="0"/>
              <a:t>地址变换过程</a:t>
            </a:r>
            <a:endParaRPr lang="zh-CN" altLang="en-US" sz="3200" dirty="0"/>
          </a:p>
          <a:p>
            <a:pPr lvl="1" eaLnBrk="1" hangingPunct="1">
              <a:lnSpc>
                <a:spcPct val="90000"/>
              </a:lnSpc>
            </a:pPr>
            <a:r>
              <a:rPr lang="zh-CN" altLang="en-US" sz="2800" b="1" dirty="0">
                <a:latin typeface="楷体_GB2312" pitchFamily="49" charset="-122"/>
                <a:ea typeface="楷体_GB2312" pitchFamily="49" charset="-122"/>
              </a:rPr>
              <a:t>用主存地址中的块号</a:t>
            </a:r>
            <a:r>
              <a:rPr lang="en-US" altLang="zh-CN" sz="2800" b="1" dirty="0">
                <a:latin typeface="楷体_GB2312" pitchFamily="49" charset="-122"/>
                <a:ea typeface="楷体_GB2312" pitchFamily="49" charset="-122"/>
              </a:rPr>
              <a:t>B</a:t>
            </a:r>
            <a:r>
              <a:rPr lang="zh-CN" altLang="en-US" sz="2800" b="1" dirty="0">
                <a:latin typeface="楷体_GB2312" pitchFamily="49" charset="-122"/>
                <a:ea typeface="楷体_GB2312" pitchFamily="49" charset="-122"/>
              </a:rPr>
              <a:t>去访问区号存储器</a:t>
            </a:r>
            <a:endParaRPr lang="zh-CN" altLang="en-US" sz="2800" b="1" dirty="0">
              <a:latin typeface="楷体_GB2312" pitchFamily="49" charset="-122"/>
              <a:ea typeface="楷体_GB2312" pitchFamily="49" charset="-122"/>
            </a:endParaRPr>
          </a:p>
          <a:p>
            <a:pPr lvl="1" eaLnBrk="1" hangingPunct="1">
              <a:lnSpc>
                <a:spcPct val="90000"/>
              </a:lnSpc>
            </a:pPr>
            <a:r>
              <a:rPr lang="zh-CN" altLang="en-US" sz="2800" b="1" dirty="0">
                <a:latin typeface="楷体_GB2312" pitchFamily="49" charset="-122"/>
                <a:ea typeface="楷体_GB2312" pitchFamily="49" charset="-122"/>
              </a:rPr>
              <a:t>把读出来的区号与主存地址中的区号</a:t>
            </a:r>
            <a:r>
              <a:rPr lang="en-US" altLang="zh-CN" sz="2800" b="1" dirty="0">
                <a:latin typeface="楷体_GB2312" pitchFamily="49" charset="-122"/>
                <a:ea typeface="楷体_GB2312" pitchFamily="49" charset="-122"/>
              </a:rPr>
              <a:t>E</a:t>
            </a:r>
            <a:r>
              <a:rPr lang="zh-CN" altLang="en-US" sz="2800" b="1" dirty="0">
                <a:latin typeface="楷体_GB2312" pitchFamily="49" charset="-122"/>
                <a:ea typeface="楷体_GB2312" pitchFamily="49" charset="-122"/>
              </a:rPr>
              <a:t>进行比较</a:t>
            </a:r>
            <a:endParaRPr lang="zh-CN" altLang="en-US" sz="2800" b="1" dirty="0">
              <a:latin typeface="楷体_GB2312" pitchFamily="49" charset="-122"/>
              <a:ea typeface="楷体_GB2312" pitchFamily="49" charset="-122"/>
            </a:endParaRPr>
          </a:p>
          <a:p>
            <a:pPr lvl="1" eaLnBrk="1" hangingPunct="1">
              <a:lnSpc>
                <a:spcPct val="90000"/>
              </a:lnSpc>
            </a:pPr>
            <a:r>
              <a:rPr lang="zh-CN" altLang="en-US" sz="2800" b="1" dirty="0">
                <a:solidFill>
                  <a:srgbClr val="FF0000"/>
                </a:solidFill>
                <a:latin typeface="楷体_GB2312" pitchFamily="49" charset="-122"/>
                <a:ea typeface="楷体_GB2312" pitchFamily="49" charset="-122"/>
              </a:rPr>
              <a:t>比较结果相等</a:t>
            </a:r>
            <a:r>
              <a:rPr lang="en-US" altLang="zh-CN" sz="2800" b="1" dirty="0">
                <a:solidFill>
                  <a:srgbClr val="FF0000"/>
                </a:solidFill>
                <a:latin typeface="楷体_GB2312" pitchFamily="49" charset="-122"/>
                <a:ea typeface="楷体_GB2312" pitchFamily="49" charset="-122"/>
              </a:rPr>
              <a:t>, </a:t>
            </a:r>
            <a:r>
              <a:rPr lang="zh-CN" altLang="en-US" sz="2800" b="1" dirty="0">
                <a:solidFill>
                  <a:srgbClr val="FF0000"/>
                </a:solidFill>
                <a:latin typeface="楷体_GB2312" pitchFamily="49" charset="-122"/>
                <a:ea typeface="楷体_GB2312" pitchFamily="49" charset="-122"/>
              </a:rPr>
              <a:t>且有效位为</a:t>
            </a:r>
            <a:r>
              <a:rPr lang="en-US" altLang="zh-CN" sz="2800" b="1" dirty="0">
                <a:solidFill>
                  <a:srgbClr val="FF0000"/>
                </a:solidFill>
                <a:latin typeface="楷体_GB2312" pitchFamily="49" charset="-122"/>
                <a:ea typeface="楷体_GB2312" pitchFamily="49" charset="-122"/>
              </a:rPr>
              <a:t>1</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则</a:t>
            </a:r>
            <a:r>
              <a:rPr lang="en-US" altLang="zh-CN" sz="2800" b="1" dirty="0">
                <a:latin typeface="楷体_GB2312" pitchFamily="49" charset="-122"/>
                <a:ea typeface="楷体_GB2312" pitchFamily="49" charset="-122"/>
              </a:rPr>
              <a:t>Cache</a:t>
            </a:r>
            <a:r>
              <a:rPr lang="zh-CN" altLang="en-US" sz="2800" b="1" dirty="0">
                <a:latin typeface="楷体_GB2312" pitchFamily="49" charset="-122"/>
                <a:ea typeface="楷体_GB2312" pitchFamily="49" charset="-122"/>
              </a:rPr>
              <a:t>命中</a:t>
            </a:r>
            <a:endParaRPr lang="zh-CN" altLang="en-US" sz="2800" b="1" dirty="0">
              <a:latin typeface="楷体_GB2312" pitchFamily="49" charset="-122"/>
              <a:ea typeface="楷体_GB2312" pitchFamily="49" charset="-122"/>
            </a:endParaRPr>
          </a:p>
          <a:p>
            <a:pPr lvl="1" eaLnBrk="1" hangingPunct="1">
              <a:lnSpc>
                <a:spcPct val="90000"/>
              </a:lnSpc>
            </a:pPr>
            <a:r>
              <a:rPr lang="zh-CN" altLang="en-US" sz="2800" b="1" dirty="0">
                <a:solidFill>
                  <a:srgbClr val="FF0000"/>
                </a:solidFill>
                <a:latin typeface="楷体_GB2312" pitchFamily="49" charset="-122"/>
                <a:ea typeface="楷体_GB2312" pitchFamily="49" charset="-122"/>
              </a:rPr>
              <a:t>比较结果相等</a:t>
            </a:r>
            <a:r>
              <a:rPr lang="en-US" altLang="zh-CN" sz="2800" b="1" dirty="0">
                <a:solidFill>
                  <a:srgbClr val="FF0000"/>
                </a:solidFill>
                <a:latin typeface="楷体_GB2312" pitchFamily="49" charset="-122"/>
                <a:ea typeface="楷体_GB2312" pitchFamily="49" charset="-122"/>
              </a:rPr>
              <a:t>, </a:t>
            </a:r>
            <a:r>
              <a:rPr lang="zh-CN" altLang="en-US" sz="2800" b="1" dirty="0">
                <a:solidFill>
                  <a:srgbClr val="FF0000"/>
                </a:solidFill>
                <a:latin typeface="楷体_GB2312" pitchFamily="49" charset="-122"/>
                <a:ea typeface="楷体_GB2312" pitchFamily="49" charset="-122"/>
              </a:rPr>
              <a:t>有效位为</a:t>
            </a:r>
            <a:r>
              <a:rPr lang="en-US" altLang="zh-CN" sz="2800" b="1" dirty="0">
                <a:solidFill>
                  <a:srgbClr val="FF0000"/>
                </a:solidFill>
                <a:latin typeface="楷体_GB2312" pitchFamily="49" charset="-122"/>
                <a:ea typeface="楷体_GB2312" pitchFamily="49" charset="-122"/>
              </a:rPr>
              <a:t>0</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表示</a:t>
            </a:r>
            <a:r>
              <a:rPr lang="en-US" altLang="zh-CN" sz="2800" b="1" dirty="0">
                <a:latin typeface="楷体_GB2312" pitchFamily="49" charset="-122"/>
                <a:ea typeface="楷体_GB2312" pitchFamily="49" charset="-122"/>
              </a:rPr>
              <a:t>Cache</a:t>
            </a:r>
            <a:r>
              <a:rPr lang="zh-CN" altLang="en-US" sz="2800" b="1" dirty="0">
                <a:latin typeface="楷体_GB2312" pitchFamily="49" charset="-122"/>
                <a:ea typeface="楷体_GB2312" pitchFamily="49" charset="-122"/>
              </a:rPr>
              <a:t>中的这一块已经作废</a:t>
            </a:r>
            <a:endParaRPr lang="zh-CN" altLang="en-US" sz="2800" b="1" dirty="0">
              <a:latin typeface="楷体_GB2312" pitchFamily="49" charset="-122"/>
              <a:ea typeface="楷体_GB2312" pitchFamily="49" charset="-122"/>
            </a:endParaRPr>
          </a:p>
          <a:p>
            <a:pPr lvl="1" eaLnBrk="1" hangingPunct="1">
              <a:lnSpc>
                <a:spcPct val="90000"/>
              </a:lnSpc>
            </a:pPr>
            <a:r>
              <a:rPr lang="zh-CN" altLang="en-US" sz="2800" b="1" dirty="0">
                <a:solidFill>
                  <a:srgbClr val="FF0000"/>
                </a:solidFill>
                <a:latin typeface="楷体_GB2312" pitchFamily="49" charset="-122"/>
                <a:ea typeface="楷体_GB2312" pitchFamily="49" charset="-122"/>
              </a:rPr>
              <a:t>比较结果不相等</a:t>
            </a:r>
            <a:r>
              <a:rPr lang="en-US" altLang="zh-CN" sz="2800" b="1" dirty="0">
                <a:solidFill>
                  <a:srgbClr val="FF0000"/>
                </a:solidFill>
                <a:latin typeface="楷体_GB2312" pitchFamily="49" charset="-122"/>
                <a:ea typeface="楷体_GB2312" pitchFamily="49" charset="-122"/>
              </a:rPr>
              <a:t>, </a:t>
            </a:r>
            <a:r>
              <a:rPr lang="zh-CN" altLang="en-US" sz="2800" b="1" dirty="0">
                <a:solidFill>
                  <a:srgbClr val="FF0000"/>
                </a:solidFill>
                <a:latin typeface="楷体_GB2312" pitchFamily="49" charset="-122"/>
                <a:ea typeface="楷体_GB2312" pitchFamily="49" charset="-122"/>
              </a:rPr>
              <a:t>有效位为</a:t>
            </a:r>
            <a:r>
              <a:rPr lang="en-US" altLang="zh-CN" sz="2800" b="1" dirty="0">
                <a:solidFill>
                  <a:srgbClr val="FF0000"/>
                </a:solidFill>
                <a:latin typeface="楷体_GB2312" pitchFamily="49" charset="-122"/>
                <a:ea typeface="楷体_GB2312" pitchFamily="49" charset="-122"/>
              </a:rPr>
              <a:t>0</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表示</a:t>
            </a:r>
            <a:r>
              <a:rPr lang="en-US" altLang="zh-CN" sz="2800" b="1" dirty="0">
                <a:latin typeface="楷体_GB2312" pitchFamily="49" charset="-122"/>
                <a:ea typeface="楷体_GB2312" pitchFamily="49" charset="-122"/>
              </a:rPr>
              <a:t>Cache</a:t>
            </a:r>
            <a:r>
              <a:rPr lang="zh-CN" altLang="en-US" sz="2800" b="1" dirty="0">
                <a:latin typeface="楷体_GB2312" pitchFamily="49" charset="-122"/>
                <a:ea typeface="楷体_GB2312" pitchFamily="49" charset="-122"/>
              </a:rPr>
              <a:t>中的这一块是空的</a:t>
            </a:r>
            <a:endParaRPr lang="zh-CN" altLang="en-US" sz="2800" b="1" dirty="0">
              <a:latin typeface="楷体_GB2312" pitchFamily="49" charset="-122"/>
              <a:ea typeface="楷体_GB2312" pitchFamily="49" charset="-122"/>
            </a:endParaRPr>
          </a:p>
          <a:p>
            <a:pPr lvl="1" eaLnBrk="1" hangingPunct="1">
              <a:lnSpc>
                <a:spcPct val="90000"/>
              </a:lnSpc>
            </a:pPr>
            <a:r>
              <a:rPr lang="zh-CN" altLang="en-US" sz="2800" b="1" dirty="0">
                <a:solidFill>
                  <a:srgbClr val="FF0000"/>
                </a:solidFill>
                <a:latin typeface="楷体_GB2312" pitchFamily="49" charset="-122"/>
                <a:ea typeface="楷体_GB2312" pitchFamily="49" charset="-122"/>
              </a:rPr>
              <a:t>比较结果不相等</a:t>
            </a:r>
            <a:r>
              <a:rPr lang="en-US" altLang="zh-CN" sz="2800" b="1" dirty="0">
                <a:solidFill>
                  <a:srgbClr val="FF0000"/>
                </a:solidFill>
                <a:latin typeface="楷体_GB2312" pitchFamily="49" charset="-122"/>
                <a:ea typeface="楷体_GB2312" pitchFamily="49" charset="-122"/>
              </a:rPr>
              <a:t>, </a:t>
            </a:r>
            <a:r>
              <a:rPr lang="zh-CN" altLang="en-US" sz="2800" b="1" dirty="0">
                <a:solidFill>
                  <a:srgbClr val="FF0000"/>
                </a:solidFill>
                <a:latin typeface="楷体_GB2312" pitchFamily="49" charset="-122"/>
                <a:ea typeface="楷体_GB2312" pitchFamily="49" charset="-122"/>
              </a:rPr>
              <a:t>有效位为</a:t>
            </a:r>
            <a:r>
              <a:rPr lang="en-US" altLang="zh-CN" sz="2800" b="1" dirty="0">
                <a:solidFill>
                  <a:srgbClr val="FF0000"/>
                </a:solidFill>
                <a:latin typeface="楷体_GB2312" pitchFamily="49" charset="-122"/>
                <a:ea typeface="楷体_GB2312" pitchFamily="49" charset="-122"/>
              </a:rPr>
              <a:t>1</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表示原来在</a:t>
            </a:r>
            <a:r>
              <a:rPr lang="en-US" altLang="zh-CN" sz="2800" b="1" dirty="0">
                <a:latin typeface="楷体_GB2312" pitchFamily="49" charset="-122"/>
                <a:ea typeface="楷体_GB2312" pitchFamily="49" charset="-122"/>
              </a:rPr>
              <a:t>Cache</a:t>
            </a:r>
            <a:r>
              <a:rPr lang="zh-CN" altLang="en-US" sz="2800" b="1" dirty="0">
                <a:latin typeface="楷体_GB2312" pitchFamily="49" charset="-122"/>
                <a:ea typeface="楷体_GB2312" pitchFamily="49" charset="-122"/>
              </a:rPr>
              <a:t>中的这一块是有用的</a:t>
            </a:r>
            <a:endParaRPr lang="zh-CN" altLang="en-US" sz="2800" b="1" dirty="0">
              <a:solidFill>
                <a:schemeClr val="tx2"/>
              </a:solidFill>
              <a:latin typeface="楷体_GB2312" pitchFamily="49" charset="-122"/>
              <a:ea typeface="楷体_GB2312" pitchFamily="49" charset="-122"/>
            </a:endParaRPr>
          </a:p>
        </p:txBody>
      </p:sp>
      <p:sp>
        <p:nvSpPr>
          <p:cNvPr id="237571" name="Rectangle 2"/>
          <p:cNvSpPr>
            <a:spLocks noGrp="1"/>
          </p:cNvSpPr>
          <p:nvPr>
            <p:ph type="title"/>
          </p:nvPr>
        </p:nvSpPr>
        <p:spPr>
          <a:xfrm>
            <a:off x="590550" y="144463"/>
            <a:ext cx="7848600" cy="609600"/>
          </a:xfrm>
          <a:ln/>
        </p:spPr>
        <p:txBody>
          <a:bodyPr vert="horz" wrap="square" lIns="91440" tIns="45720" rIns="91440" bIns="45720" anchor="ctr" anchorCtr="0"/>
          <a:p>
            <a:pPr eaLnBrk="1" hangingPunct="1"/>
            <a:r>
              <a:rPr lang="zh-CN" altLang="en-US" b="0" dirty="0">
                <a:latin typeface="Times New Roman" panose="02020603050405020304" pitchFamily="18" charset="0"/>
              </a:rPr>
              <a:t>（</a:t>
            </a:r>
            <a:r>
              <a:rPr lang="en-US" altLang="zh-CN" b="0" dirty="0">
                <a:latin typeface="Times New Roman" panose="02020603050405020304" pitchFamily="18" charset="0"/>
              </a:rPr>
              <a:t>2</a:t>
            </a:r>
            <a:r>
              <a:rPr lang="zh-CN" altLang="en-US" b="0" dirty="0">
                <a:latin typeface="Times New Roman" panose="02020603050405020304" pitchFamily="18" charset="0"/>
              </a:rPr>
              <a:t>）直接映像与变换</a:t>
            </a:r>
            <a:endParaRPr lang="zh-CN" altLang="en-US" b="0" dirty="0">
              <a:latin typeface="Times New Roman" panose="02020603050405020304" pitchFamily="18"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8" name="Rectangle 2"/>
          <p:cNvSpPr>
            <a:spLocks noGrp="1"/>
          </p:cNvSpPr>
          <p:nvPr>
            <p:ph type="title"/>
          </p:nvPr>
        </p:nvSpPr>
        <p:spPr>
          <a:xfrm>
            <a:off x="590550" y="144463"/>
            <a:ext cx="7848600" cy="609600"/>
          </a:xfrm>
          <a:ln/>
        </p:spPr>
        <p:txBody>
          <a:bodyPr vert="horz" wrap="square" lIns="91440" tIns="45720" rIns="91440" bIns="45720" anchor="ctr" anchorCtr="0"/>
          <a:p>
            <a:pPr eaLnBrk="1" hangingPunct="1"/>
            <a:r>
              <a:rPr lang="zh-CN" altLang="en-US" b="0" dirty="0">
                <a:latin typeface="Times New Roman" panose="02020603050405020304" pitchFamily="18" charset="0"/>
              </a:rPr>
              <a:t>（</a:t>
            </a:r>
            <a:r>
              <a:rPr lang="en-US" altLang="zh-CN" b="0" dirty="0">
                <a:latin typeface="Times New Roman" panose="02020603050405020304" pitchFamily="18" charset="0"/>
              </a:rPr>
              <a:t>2</a:t>
            </a:r>
            <a:r>
              <a:rPr lang="zh-CN" altLang="en-US" b="0" dirty="0">
                <a:latin typeface="Times New Roman" panose="02020603050405020304" pitchFamily="18" charset="0"/>
              </a:rPr>
              <a:t>）直接映像与变换</a:t>
            </a:r>
            <a:endParaRPr lang="zh-CN" altLang="en-US" b="0" dirty="0">
              <a:latin typeface="Times New Roman" panose="02020603050405020304" pitchFamily="18" charset="0"/>
            </a:endParaRPr>
          </a:p>
        </p:txBody>
      </p:sp>
      <p:sp>
        <p:nvSpPr>
          <p:cNvPr id="211971" name="Rectangle 3"/>
          <p:cNvSpPr>
            <a:spLocks noGrp="1" noChangeArrowheads="1"/>
          </p:cNvSpPr>
          <p:nvPr>
            <p:ph idx="1" hasCustomPrompt="1"/>
          </p:nvPr>
        </p:nvSpPr>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优点：</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Char char="v"/>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cs"/>
              </a:rPr>
              <a:t>(1)</a:t>
            </a:r>
            <a:r>
              <a:rPr kumimoji="0" lang="zh-CN" altLang="en-US" sz="2800" b="0" i="0" u="none" strike="noStrike" kern="1200" cap="none" spc="0" normalizeH="0" baseline="0" noProof="0" dirty="0">
                <a:ln>
                  <a:noFill/>
                </a:ln>
                <a:solidFill>
                  <a:srgbClr val="000000"/>
                </a:solidFill>
                <a:effectLst/>
                <a:uLnTx/>
                <a:uFillTx/>
                <a:latin typeface="+mn-lt"/>
                <a:ea typeface="+mn-ea"/>
                <a:cs typeface="+mn-cs"/>
              </a:rPr>
              <a:t>硬件实现很简单</a:t>
            </a:r>
            <a:r>
              <a:rPr kumimoji="0" lang="en-US" altLang="zh-CN" sz="2800" b="0" i="0" u="none" strike="noStrike" kern="1200" cap="none" spc="0" normalizeH="0" baseline="0" noProof="0" dirty="0">
                <a:ln>
                  <a:noFill/>
                </a:ln>
                <a:solidFill>
                  <a:srgbClr val="000000"/>
                </a:solidFill>
                <a:effectLst/>
                <a:uLnTx/>
                <a:uFillTx/>
                <a:latin typeface="+mn-lt"/>
                <a:ea typeface="+mn-ea"/>
                <a:cs typeface="+mn-cs"/>
              </a:rPr>
              <a:t>,</a:t>
            </a:r>
            <a:r>
              <a:rPr kumimoji="0" lang="zh-CN" altLang="en-US" sz="2800" b="0" i="0" u="none" strike="noStrike" kern="1200" cap="none" spc="0" normalizeH="0" baseline="0" noProof="0" dirty="0">
                <a:ln>
                  <a:noFill/>
                </a:ln>
                <a:solidFill>
                  <a:srgbClr val="000000"/>
                </a:solidFill>
                <a:effectLst/>
                <a:uLnTx/>
                <a:uFillTx/>
                <a:latin typeface="+mn-lt"/>
                <a:ea typeface="+mn-ea"/>
                <a:cs typeface="+mn-cs"/>
              </a:rPr>
              <a:t>只需要容量较小的按地址访问的区号标志表存储器和少量比较电路，成本低；</a:t>
            </a:r>
            <a:endParaRPr kumimoji="0" lang="en-US" altLang="zh-CN" sz="280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Char char="v"/>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cs"/>
              </a:rPr>
              <a:t>(2)</a:t>
            </a:r>
            <a:r>
              <a:rPr kumimoji="0" lang="zh-CN" altLang="en-US" sz="2800" b="0" i="0" u="none" strike="noStrike" kern="1200" cap="none" spc="0" normalizeH="0" baseline="0" noProof="0" dirty="0">
                <a:ln>
                  <a:noFill/>
                </a:ln>
                <a:solidFill>
                  <a:srgbClr val="000000"/>
                </a:solidFill>
                <a:effectLst/>
                <a:uLnTx/>
                <a:uFillTx/>
                <a:latin typeface="+mn-lt"/>
                <a:ea typeface="+mn-ea"/>
                <a:cs typeface="+mn-cs"/>
              </a:rPr>
              <a:t>访问</a:t>
            </a:r>
            <a:r>
              <a:rPr kumimoji="0" lang="en-US" altLang="zh-CN" sz="2800" b="0" i="0" u="none" strike="noStrike" kern="1200" cap="none" spc="0" normalizeH="0" baseline="0" noProof="0" dirty="0">
                <a:ln>
                  <a:noFill/>
                </a:ln>
                <a:solidFill>
                  <a:srgbClr val="000000"/>
                </a:solidFill>
                <a:effectLst/>
                <a:uLnTx/>
                <a:uFillTx/>
                <a:latin typeface="+mn-lt"/>
                <a:ea typeface="+mn-ea"/>
                <a:cs typeface="+mn-cs"/>
              </a:rPr>
              <a:t>Cache</a:t>
            </a:r>
            <a:r>
              <a:rPr kumimoji="0" lang="zh-CN" altLang="en-US" sz="2800" b="0" i="0" u="none" strike="noStrike" kern="1200" cap="none" spc="0" normalizeH="0" baseline="0" noProof="0" dirty="0">
                <a:ln>
                  <a:noFill/>
                </a:ln>
                <a:solidFill>
                  <a:srgbClr val="000000"/>
                </a:solidFill>
                <a:effectLst/>
                <a:uLnTx/>
                <a:uFillTx/>
                <a:latin typeface="+mn-lt"/>
                <a:ea typeface="+mn-ea"/>
                <a:cs typeface="+mn-cs"/>
              </a:rPr>
              <a:t>与访问区号表、比较区号是否相等时同时进行的，省去地址变换所花费的时间</a:t>
            </a:r>
            <a:r>
              <a:rPr kumimoji="0" lang="zh-CN" altLang="en-US" sz="3200" b="1" i="0" u="none" strike="noStrike" kern="1200" cap="none" spc="0" normalizeH="0" baseline="0" noProof="0" dirty="0">
                <a:ln>
                  <a:noFill/>
                </a:ln>
                <a:solidFill>
                  <a:srgbClr val="000000"/>
                </a:solidFill>
                <a:effectLst/>
                <a:uLnTx/>
                <a:uFillTx/>
                <a:latin typeface="+mn-lt"/>
                <a:ea typeface="+mn-ea"/>
                <a:cs typeface="+mn-cs"/>
              </a:rPr>
              <a:t>；</a:t>
            </a:r>
            <a:endParaRPr kumimoji="0" lang="zh-CN" altLang="en-US" sz="32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base" latinLnBrk="0" hangingPunct="1">
              <a:lnSpc>
                <a:spcPct val="100000"/>
              </a:lnSpc>
              <a:spcBef>
                <a:spcPts val="24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缺点</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 </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Char char="v"/>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cs"/>
              </a:rPr>
              <a:t>(1)</a:t>
            </a:r>
            <a:r>
              <a:rPr kumimoji="0" lang="zh-CN" altLang="en-US" sz="2800" b="0" i="0" u="none" strike="noStrike" kern="1200" cap="none" spc="0" normalizeH="0" baseline="0" noProof="0" dirty="0">
                <a:ln>
                  <a:noFill/>
                </a:ln>
                <a:solidFill>
                  <a:srgbClr val="000000"/>
                </a:solidFill>
                <a:effectLst/>
                <a:uLnTx/>
                <a:uFillTx/>
                <a:latin typeface="+mn-lt"/>
                <a:ea typeface="+mn-ea"/>
                <a:cs typeface="+mn-cs"/>
              </a:rPr>
              <a:t>块的冲突率较高</a:t>
            </a:r>
            <a:endParaRPr kumimoji="0" lang="en-US" altLang="zh-CN" sz="280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Char char="v"/>
              <a:defRPr/>
            </a:pPr>
            <a:r>
              <a:rPr kumimoji="0" lang="en-US" altLang="zh-CN" sz="2800" b="0" i="0" u="none" strike="noStrike" kern="1200" cap="none" spc="0" normalizeH="0" baseline="0" noProof="0" dirty="0">
                <a:ln>
                  <a:noFill/>
                </a:ln>
                <a:solidFill>
                  <a:srgbClr val="000000"/>
                </a:solidFill>
                <a:effectLst/>
                <a:uLnTx/>
                <a:uFillTx/>
                <a:latin typeface="+mn-lt"/>
                <a:ea typeface="+mn-ea"/>
                <a:cs typeface="+mn-cs"/>
              </a:rPr>
              <a:t>(2)Cache</a:t>
            </a:r>
            <a:r>
              <a:rPr kumimoji="0" lang="zh-CN" altLang="en-US" sz="2800" b="0" i="0" u="none" strike="noStrike" kern="1200" cap="none" spc="0" normalizeH="0" baseline="0" noProof="0" dirty="0">
                <a:ln>
                  <a:noFill/>
                </a:ln>
                <a:solidFill>
                  <a:srgbClr val="000000"/>
                </a:solidFill>
                <a:effectLst/>
                <a:uLnTx/>
                <a:uFillTx/>
                <a:latin typeface="+mn-lt"/>
                <a:ea typeface="+mn-ea"/>
                <a:cs typeface="+mn-cs"/>
              </a:rPr>
              <a:t>的空间利用率很低</a:t>
            </a:r>
            <a:endParaRPr kumimoji="0" lang="zh-CN" altLang="en-US" sz="28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Rectangle 2"/>
          <p:cNvSpPr>
            <a:spLocks noGrp="1"/>
          </p:cNvSpPr>
          <p:nvPr>
            <p:ph type="title"/>
          </p:nvPr>
        </p:nvSpPr>
        <p:spPr>
          <a:ln/>
        </p:spPr>
        <p:txBody>
          <a:bodyPr vert="horz" wrap="square" lIns="91440" tIns="45720" rIns="91440" bIns="45720" anchor="ctr" anchorCtr="0"/>
          <a:p>
            <a:pPr eaLnBrk="1" hangingPunct="1"/>
            <a:r>
              <a:rPr lang="zh-CN" altLang="en-US" sz="3200" dirty="0"/>
              <a:t>例题</a:t>
            </a:r>
            <a:endParaRPr lang="zh-CN" altLang="en-US" sz="3200" dirty="0"/>
          </a:p>
        </p:txBody>
      </p:sp>
      <p:sp>
        <p:nvSpPr>
          <p:cNvPr id="241667" name="Rectangle 4"/>
          <p:cNvSpPr/>
          <p:nvPr/>
        </p:nvSpPr>
        <p:spPr>
          <a:xfrm>
            <a:off x="508000" y="679450"/>
            <a:ext cx="8229600" cy="1873250"/>
          </a:xfrm>
          <a:prstGeom prst="rect">
            <a:avLst/>
          </a:prstGeom>
          <a:noFill/>
          <a:ln w="9525">
            <a:noFill/>
          </a:ln>
        </p:spPr>
        <p:txBody>
          <a:bodyPr anchor="ctr" anchorCtr="0"/>
          <a:p>
            <a:pPr eaLnBrk="1" hangingPunct="1"/>
            <a:r>
              <a:rPr lang="zh-CN" altLang="en-US" sz="2100" b="1" dirty="0">
                <a:solidFill>
                  <a:srgbClr val="000000"/>
                </a:solidFill>
                <a:latin typeface="黑体" panose="02010609060101010101" pitchFamily="49" charset="-122"/>
              </a:rPr>
              <a:t>    </a:t>
            </a:r>
            <a:r>
              <a:rPr lang="zh-CN" altLang="en-US" sz="2400" b="1" dirty="0">
                <a:solidFill>
                  <a:srgbClr val="000000"/>
                </a:solidFill>
                <a:latin typeface="黑体" panose="02010609060101010101" pitchFamily="49" charset="-122"/>
              </a:rPr>
              <a:t>设一个直接相联映像的</a:t>
            </a:r>
            <a:r>
              <a:rPr lang="en-US" altLang="zh-CN" sz="2400" b="1" dirty="0">
                <a:solidFill>
                  <a:srgbClr val="000000"/>
                </a:solidFill>
                <a:latin typeface="黑体" panose="02010609060101010101" pitchFamily="49" charset="-122"/>
              </a:rPr>
              <a:t>Cache</a:t>
            </a:r>
            <a:r>
              <a:rPr lang="zh-CN" altLang="en-US" sz="2400" b="1" dirty="0">
                <a:solidFill>
                  <a:srgbClr val="000000"/>
                </a:solidFill>
                <a:latin typeface="黑体" panose="02010609060101010101" pitchFamily="49" charset="-122"/>
              </a:rPr>
              <a:t>中有</a:t>
            </a:r>
            <a:r>
              <a:rPr lang="en-US" altLang="zh-CN" sz="2400" b="1" dirty="0">
                <a:solidFill>
                  <a:srgbClr val="000000"/>
                </a:solidFill>
                <a:latin typeface="黑体" panose="02010609060101010101" pitchFamily="49" charset="-122"/>
              </a:rPr>
              <a:t>8</a:t>
            </a:r>
            <a:r>
              <a:rPr lang="zh-CN" altLang="en-US" sz="2400" b="1" dirty="0">
                <a:solidFill>
                  <a:srgbClr val="000000"/>
                </a:solidFill>
                <a:latin typeface="黑体" panose="02010609060101010101" pitchFamily="49" charset="-122"/>
              </a:rPr>
              <a:t>个块，访问主存进行</a:t>
            </a:r>
            <a:r>
              <a:rPr lang="zh-CN" altLang="en-US" sz="2400" dirty="0">
                <a:solidFill>
                  <a:srgbClr val="000000"/>
                </a:solidFill>
                <a:latin typeface="黑体" panose="02010609060101010101" pitchFamily="49" charset="-122"/>
              </a:rPr>
              <a:t>读</a:t>
            </a:r>
            <a:r>
              <a:rPr lang="zh-CN" altLang="en-US" sz="2400" b="1" dirty="0">
                <a:solidFill>
                  <a:srgbClr val="000000"/>
                </a:solidFill>
                <a:latin typeface="黑体" panose="02010609060101010101" pitchFamily="49" charset="-122"/>
              </a:rPr>
              <a:t>的块地址顺序为十进制数</a:t>
            </a:r>
            <a:r>
              <a:rPr lang="en-US" altLang="zh-CN" sz="2400" b="1" dirty="0">
                <a:solidFill>
                  <a:srgbClr val="000000"/>
                </a:solidFill>
                <a:latin typeface="黑体" panose="02010609060101010101" pitchFamily="49" charset="-122"/>
              </a:rPr>
              <a:t>22</a:t>
            </a:r>
            <a:r>
              <a:rPr lang="zh-CN" altLang="en-US" sz="2400" b="1" dirty="0">
                <a:solidFill>
                  <a:srgbClr val="000000"/>
                </a:solidFill>
                <a:latin typeface="黑体" panose="02010609060101010101" pitchFamily="49" charset="-122"/>
              </a:rPr>
              <a:t>、</a:t>
            </a:r>
            <a:r>
              <a:rPr lang="en-US" altLang="zh-CN" sz="2400" b="1" dirty="0">
                <a:solidFill>
                  <a:srgbClr val="000000"/>
                </a:solidFill>
                <a:latin typeface="黑体" panose="02010609060101010101" pitchFamily="49" charset="-122"/>
              </a:rPr>
              <a:t>26</a:t>
            </a:r>
            <a:r>
              <a:rPr lang="zh-CN" altLang="en-US" sz="2400" b="1" dirty="0">
                <a:solidFill>
                  <a:srgbClr val="000000"/>
                </a:solidFill>
                <a:latin typeface="黑体" panose="02010609060101010101" pitchFamily="49" charset="-122"/>
              </a:rPr>
              <a:t>、</a:t>
            </a:r>
            <a:r>
              <a:rPr lang="en-US" altLang="zh-CN" sz="2400" b="1" dirty="0">
                <a:solidFill>
                  <a:srgbClr val="000000"/>
                </a:solidFill>
                <a:latin typeface="黑体" panose="02010609060101010101" pitchFamily="49" charset="-122"/>
              </a:rPr>
              <a:t>22</a:t>
            </a:r>
            <a:r>
              <a:rPr lang="zh-CN" altLang="en-US" sz="2400" b="1" dirty="0">
                <a:solidFill>
                  <a:srgbClr val="000000"/>
                </a:solidFill>
                <a:latin typeface="黑体" panose="02010609060101010101" pitchFamily="49" charset="-122"/>
              </a:rPr>
              <a:t>、</a:t>
            </a:r>
            <a:r>
              <a:rPr lang="en-US" altLang="zh-CN" sz="2400" b="1" dirty="0">
                <a:solidFill>
                  <a:srgbClr val="000000"/>
                </a:solidFill>
                <a:latin typeface="黑体" panose="02010609060101010101" pitchFamily="49" charset="-122"/>
              </a:rPr>
              <a:t>26</a:t>
            </a:r>
            <a:r>
              <a:rPr lang="zh-CN" altLang="en-US" sz="2400" b="1" dirty="0">
                <a:solidFill>
                  <a:srgbClr val="000000"/>
                </a:solidFill>
                <a:latin typeface="黑体" panose="02010609060101010101" pitchFamily="49" charset="-122"/>
              </a:rPr>
              <a:t>、</a:t>
            </a:r>
            <a:r>
              <a:rPr lang="en-US" altLang="zh-CN" sz="2400" b="1" dirty="0">
                <a:solidFill>
                  <a:srgbClr val="000000"/>
                </a:solidFill>
                <a:latin typeface="黑体" panose="02010609060101010101" pitchFamily="49" charset="-122"/>
              </a:rPr>
              <a:t>16</a:t>
            </a:r>
            <a:r>
              <a:rPr lang="zh-CN" altLang="en-US" sz="2400" b="1" dirty="0">
                <a:solidFill>
                  <a:srgbClr val="000000"/>
                </a:solidFill>
                <a:latin typeface="黑体" panose="02010609060101010101" pitchFamily="49" charset="-122"/>
              </a:rPr>
              <a:t>、</a:t>
            </a:r>
            <a:r>
              <a:rPr lang="en-US" altLang="zh-CN" sz="2400" b="1" dirty="0">
                <a:solidFill>
                  <a:srgbClr val="000000"/>
                </a:solidFill>
                <a:latin typeface="黑体" panose="02010609060101010101" pitchFamily="49" charset="-122"/>
              </a:rPr>
              <a:t>4</a:t>
            </a:r>
            <a:r>
              <a:rPr lang="zh-CN" altLang="en-US" sz="2400" b="1" dirty="0">
                <a:solidFill>
                  <a:srgbClr val="000000"/>
                </a:solidFill>
                <a:latin typeface="黑体" panose="02010609060101010101" pitchFamily="49" charset="-122"/>
              </a:rPr>
              <a:t>、</a:t>
            </a:r>
            <a:r>
              <a:rPr lang="en-US" altLang="zh-CN" sz="2400" b="1" dirty="0">
                <a:solidFill>
                  <a:srgbClr val="000000"/>
                </a:solidFill>
                <a:latin typeface="黑体" panose="02010609060101010101" pitchFamily="49" charset="-122"/>
              </a:rPr>
              <a:t>16</a:t>
            </a:r>
            <a:r>
              <a:rPr lang="zh-CN" altLang="en-US" sz="2400" b="1" dirty="0">
                <a:solidFill>
                  <a:srgbClr val="000000"/>
                </a:solidFill>
                <a:latin typeface="黑体" panose="02010609060101010101" pitchFamily="49" charset="-122"/>
              </a:rPr>
              <a:t>、</a:t>
            </a:r>
            <a:r>
              <a:rPr lang="en-US" altLang="zh-CN" sz="2400" b="1" dirty="0">
                <a:solidFill>
                  <a:srgbClr val="000000"/>
                </a:solidFill>
                <a:latin typeface="黑体" panose="02010609060101010101" pitchFamily="49" charset="-122"/>
              </a:rPr>
              <a:t>18</a:t>
            </a:r>
            <a:r>
              <a:rPr lang="zh-CN" altLang="en-US" sz="2400" b="1" dirty="0">
                <a:solidFill>
                  <a:srgbClr val="000000"/>
                </a:solidFill>
                <a:latin typeface="黑体" panose="02010609060101010101" pitchFamily="49" charset="-122"/>
              </a:rPr>
              <a:t>，求每次访问后</a:t>
            </a:r>
            <a:r>
              <a:rPr lang="en-US" altLang="zh-CN" sz="2400" b="1" dirty="0">
                <a:solidFill>
                  <a:srgbClr val="000000"/>
                </a:solidFill>
                <a:latin typeface="黑体" panose="02010609060101010101" pitchFamily="49" charset="-122"/>
              </a:rPr>
              <a:t>Cache</a:t>
            </a:r>
            <a:r>
              <a:rPr lang="zh-CN" altLang="en-US" sz="2400" b="1" dirty="0">
                <a:solidFill>
                  <a:srgbClr val="000000"/>
                </a:solidFill>
                <a:latin typeface="黑体" panose="02010609060101010101" pitchFamily="49" charset="-122"/>
              </a:rPr>
              <a:t>中的内容。</a:t>
            </a:r>
            <a:endParaRPr lang="zh-CN" altLang="en-US" sz="2400" b="1" dirty="0">
              <a:solidFill>
                <a:srgbClr val="000000"/>
              </a:solidFill>
              <a:latin typeface="黑体" panose="02010609060101010101" pitchFamily="49" charset="-122"/>
            </a:endParaRPr>
          </a:p>
        </p:txBody>
      </p:sp>
      <p:sp>
        <p:nvSpPr>
          <p:cNvPr id="241668" name="Rectangle 5"/>
          <p:cNvSpPr/>
          <p:nvPr/>
        </p:nvSpPr>
        <p:spPr>
          <a:xfrm>
            <a:off x="676275" y="2535238"/>
            <a:ext cx="8061325" cy="3113087"/>
          </a:xfrm>
          <a:prstGeom prst="rect">
            <a:avLst/>
          </a:prstGeom>
          <a:noFill/>
          <a:ln w="9525">
            <a:noFill/>
          </a:ln>
        </p:spPr>
        <p:txBody>
          <a:bodyPr anchor="ctr" anchorCtr="0">
            <a:spAutoFit/>
          </a:bodyPr>
          <a:p>
            <a:pPr algn="just">
              <a:lnSpc>
                <a:spcPts val="3400"/>
              </a:lnSpc>
            </a:pPr>
            <a:r>
              <a:rPr lang="zh-CN" altLang="en-US" sz="2400" dirty="0">
                <a:solidFill>
                  <a:srgbClr val="000000"/>
                </a:solidFill>
                <a:latin typeface="楷体_GB2312" pitchFamily="49" charset="-122"/>
                <a:ea typeface="楷体_GB2312" pitchFamily="49" charset="-122"/>
              </a:rPr>
              <a:t>解：因为主存的访问的是块地址，最大的块地址号为</a:t>
            </a:r>
            <a:r>
              <a:rPr lang="en-US" altLang="zh-CN" sz="2400" dirty="0">
                <a:solidFill>
                  <a:srgbClr val="000000"/>
                </a:solidFill>
                <a:latin typeface="楷体_GB2312" pitchFamily="49" charset="-122"/>
                <a:ea typeface="楷体_GB2312" pitchFamily="49" charset="-122"/>
              </a:rPr>
              <a:t>26</a:t>
            </a:r>
            <a:r>
              <a:rPr lang="zh-CN" altLang="en-US" sz="2400" dirty="0">
                <a:solidFill>
                  <a:srgbClr val="000000"/>
                </a:solidFill>
                <a:latin typeface="楷体_GB2312" pitchFamily="49" charset="-122"/>
                <a:ea typeface="楷体_GB2312" pitchFamily="49" charset="-122"/>
              </a:rPr>
              <a:t>，所以可以用</a:t>
            </a:r>
            <a:r>
              <a:rPr lang="en-US" altLang="zh-CN" sz="2400" dirty="0">
                <a:solidFill>
                  <a:srgbClr val="000000"/>
                </a:solidFill>
                <a:latin typeface="楷体_GB2312" pitchFamily="49" charset="-122"/>
                <a:ea typeface="楷体_GB2312" pitchFamily="49" charset="-122"/>
              </a:rPr>
              <a:t>5</a:t>
            </a:r>
            <a:r>
              <a:rPr lang="zh-CN" altLang="en-US" sz="2400" dirty="0">
                <a:solidFill>
                  <a:srgbClr val="000000"/>
                </a:solidFill>
                <a:latin typeface="楷体_GB2312" pitchFamily="49" charset="-122"/>
                <a:ea typeface="楷体_GB2312" pitchFamily="49" charset="-122"/>
              </a:rPr>
              <a:t>位二进制数表示主存的块地址。</a:t>
            </a:r>
            <a:r>
              <a:rPr lang="en-US" altLang="zh-CN" sz="2400" dirty="0">
                <a:solidFill>
                  <a:srgbClr val="000000"/>
                </a:solidFill>
                <a:latin typeface="楷体_GB2312" pitchFamily="49" charset="-122"/>
                <a:ea typeface="楷体_GB2312" pitchFamily="49" charset="-122"/>
              </a:rPr>
              <a:t>Cache</a:t>
            </a:r>
            <a:r>
              <a:rPr lang="zh-CN" altLang="en-US" sz="2400" dirty="0">
                <a:solidFill>
                  <a:srgbClr val="000000"/>
                </a:solidFill>
                <a:latin typeface="楷体_GB2312" pitchFamily="49" charset="-122"/>
                <a:ea typeface="楷体_GB2312" pitchFamily="49" charset="-122"/>
              </a:rPr>
              <a:t>中有</a:t>
            </a:r>
            <a:r>
              <a:rPr lang="en-US" altLang="zh-CN" sz="2400" dirty="0">
                <a:solidFill>
                  <a:srgbClr val="000000"/>
                </a:solidFill>
                <a:latin typeface="楷体_GB2312" pitchFamily="49" charset="-122"/>
                <a:ea typeface="楷体_GB2312" pitchFamily="49" charset="-122"/>
              </a:rPr>
              <a:t>8</a:t>
            </a:r>
            <a:r>
              <a:rPr lang="zh-CN" altLang="en-US" sz="2400" dirty="0">
                <a:solidFill>
                  <a:srgbClr val="000000"/>
                </a:solidFill>
                <a:latin typeface="楷体_GB2312" pitchFamily="49" charset="-122"/>
                <a:ea typeface="楷体_GB2312" pitchFamily="49" charset="-122"/>
              </a:rPr>
              <a:t>个块</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需要</a:t>
            </a:r>
            <a:r>
              <a:rPr lang="en-US" altLang="zh-CN" sz="2400" dirty="0">
                <a:latin typeface="楷体_GB2312" pitchFamily="49" charset="-122"/>
                <a:ea typeface="楷体_GB2312" pitchFamily="49" charset="-122"/>
              </a:rPr>
              <a:t>3</a:t>
            </a:r>
            <a:r>
              <a:rPr lang="zh-CN" altLang="en-US" sz="2400" dirty="0">
                <a:latin typeface="楷体_GB2312" pitchFamily="49" charset="-122"/>
                <a:ea typeface="楷体_GB2312" pitchFamily="49" charset="-122"/>
              </a:rPr>
              <a:t>位块地址</a:t>
            </a:r>
            <a:r>
              <a:rPr lang="zh-CN" altLang="en-US" sz="2400" dirty="0">
                <a:solidFill>
                  <a:srgbClr val="000000"/>
                </a:solidFill>
                <a:latin typeface="楷体_GB2312" pitchFamily="49" charset="-122"/>
                <a:ea typeface="楷体_GB2312" pitchFamily="49" charset="-122"/>
              </a:rPr>
              <a:t>，因此以主存的低</a:t>
            </a:r>
            <a:r>
              <a:rPr lang="en-US" altLang="zh-CN" sz="2400" dirty="0">
                <a:solidFill>
                  <a:srgbClr val="000000"/>
                </a:solidFill>
                <a:latin typeface="楷体_GB2312" pitchFamily="49" charset="-122"/>
                <a:ea typeface="楷体_GB2312" pitchFamily="49" charset="-122"/>
              </a:rPr>
              <a:t>3</a:t>
            </a:r>
            <a:r>
              <a:rPr lang="zh-CN" altLang="en-US" sz="2400" dirty="0">
                <a:solidFill>
                  <a:srgbClr val="000000"/>
                </a:solidFill>
                <a:latin typeface="楷体_GB2312" pitchFamily="49" charset="-122"/>
                <a:ea typeface="楷体_GB2312" pitchFamily="49" charset="-122"/>
              </a:rPr>
              <a:t>位地址作为</a:t>
            </a:r>
            <a:r>
              <a:rPr lang="en-US" altLang="zh-CN" sz="2400" dirty="0">
                <a:solidFill>
                  <a:srgbClr val="000000"/>
                </a:solidFill>
                <a:latin typeface="楷体_GB2312" pitchFamily="49" charset="-122"/>
                <a:ea typeface="楷体_GB2312" pitchFamily="49" charset="-122"/>
              </a:rPr>
              <a:t>Cache</a:t>
            </a:r>
            <a:r>
              <a:rPr lang="zh-CN" altLang="en-US" sz="2400" dirty="0">
                <a:solidFill>
                  <a:srgbClr val="000000"/>
                </a:solidFill>
                <a:latin typeface="楷体_GB2312" pitchFamily="49" charset="-122"/>
                <a:ea typeface="楷体_GB2312" pitchFamily="49" charset="-122"/>
              </a:rPr>
              <a:t>的块号，高</a:t>
            </a:r>
            <a:r>
              <a:rPr lang="en-US" altLang="zh-CN" sz="2400" dirty="0">
                <a:solidFill>
                  <a:srgbClr val="000000"/>
                </a:solidFill>
                <a:latin typeface="楷体_GB2312" pitchFamily="49" charset="-122"/>
                <a:ea typeface="楷体_GB2312" pitchFamily="49" charset="-122"/>
              </a:rPr>
              <a:t>2</a:t>
            </a:r>
            <a:r>
              <a:rPr lang="zh-CN" altLang="en-US" sz="2400" dirty="0">
                <a:solidFill>
                  <a:srgbClr val="000000"/>
                </a:solidFill>
                <a:latin typeface="楷体_GB2312" pitchFamily="49" charset="-122"/>
                <a:ea typeface="楷体_GB2312" pitchFamily="49" charset="-122"/>
              </a:rPr>
              <a:t>位地址作为主存字块标记位识别</a:t>
            </a:r>
            <a:r>
              <a:rPr lang="en-US" altLang="zh-CN" sz="2400" dirty="0">
                <a:solidFill>
                  <a:srgbClr val="000000"/>
                </a:solidFill>
                <a:latin typeface="楷体_GB2312" pitchFamily="49" charset="-122"/>
                <a:ea typeface="楷体_GB2312" pitchFamily="49" charset="-122"/>
              </a:rPr>
              <a:t>Cache</a:t>
            </a:r>
            <a:r>
              <a:rPr lang="zh-CN" altLang="en-US" sz="2400" dirty="0">
                <a:solidFill>
                  <a:srgbClr val="000000"/>
                </a:solidFill>
                <a:latin typeface="楷体_GB2312" pitchFamily="49" charset="-122"/>
                <a:ea typeface="楷体_GB2312" pitchFamily="49" charset="-122"/>
              </a:rPr>
              <a:t>命中情况。访问主存进行读的块地址顺序为十进制数</a:t>
            </a:r>
            <a:r>
              <a:rPr lang="en-US" altLang="zh-CN" sz="2400" dirty="0">
                <a:solidFill>
                  <a:srgbClr val="000000"/>
                </a:solidFill>
                <a:latin typeface="楷体_GB2312" pitchFamily="49" charset="-122"/>
                <a:ea typeface="楷体_GB2312" pitchFamily="49" charset="-122"/>
              </a:rPr>
              <a:t>22</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26</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22</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26</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16</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4</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16</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18</a:t>
            </a:r>
            <a:r>
              <a:rPr lang="zh-CN" altLang="en-US" sz="2400" dirty="0">
                <a:solidFill>
                  <a:srgbClr val="000000"/>
                </a:solidFill>
                <a:latin typeface="楷体_GB2312" pitchFamily="49" charset="-122"/>
                <a:ea typeface="楷体_GB2312" pitchFamily="49" charset="-122"/>
              </a:rPr>
              <a:t>时，所对应的二进制块地址为：</a:t>
            </a:r>
            <a:r>
              <a:rPr lang="en-US" altLang="zh-CN" sz="2400" dirty="0">
                <a:solidFill>
                  <a:srgbClr val="000000"/>
                </a:solidFill>
                <a:latin typeface="楷体_GB2312" pitchFamily="49" charset="-122"/>
                <a:ea typeface="楷体_GB2312" pitchFamily="49" charset="-122"/>
              </a:rPr>
              <a:t>10</a:t>
            </a:r>
            <a:r>
              <a:rPr lang="en-US" altLang="zh-CN" sz="2400" dirty="0">
                <a:latin typeface="楷体_GB2312" pitchFamily="49" charset="-122"/>
                <a:ea typeface="楷体_GB2312" pitchFamily="49" charset="-122"/>
              </a:rPr>
              <a:t>110</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11</a:t>
            </a:r>
            <a:r>
              <a:rPr lang="en-US" altLang="zh-CN" sz="2400" dirty="0">
                <a:latin typeface="楷体_GB2312" pitchFamily="49" charset="-122"/>
                <a:ea typeface="楷体_GB2312" pitchFamily="49" charset="-122"/>
              </a:rPr>
              <a:t>010</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10</a:t>
            </a:r>
            <a:r>
              <a:rPr lang="en-US" altLang="zh-CN" sz="2400" dirty="0">
                <a:latin typeface="楷体_GB2312" pitchFamily="49" charset="-122"/>
                <a:ea typeface="楷体_GB2312" pitchFamily="49" charset="-122"/>
              </a:rPr>
              <a:t>110</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11</a:t>
            </a:r>
            <a:r>
              <a:rPr lang="en-US" altLang="zh-CN" sz="2400" dirty="0">
                <a:latin typeface="楷体_GB2312" pitchFamily="49" charset="-122"/>
                <a:ea typeface="楷体_GB2312" pitchFamily="49" charset="-122"/>
              </a:rPr>
              <a:t>010</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10</a:t>
            </a:r>
            <a:r>
              <a:rPr lang="en-US" altLang="zh-CN" sz="2400" dirty="0">
                <a:latin typeface="楷体_GB2312" pitchFamily="49" charset="-122"/>
                <a:ea typeface="楷体_GB2312" pitchFamily="49" charset="-122"/>
              </a:rPr>
              <a:t>000</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00</a:t>
            </a:r>
            <a:r>
              <a:rPr lang="en-US" altLang="zh-CN" sz="2400" dirty="0">
                <a:latin typeface="楷体_GB2312" pitchFamily="49" charset="-122"/>
                <a:ea typeface="楷体_GB2312" pitchFamily="49" charset="-122"/>
              </a:rPr>
              <a:t>100</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10</a:t>
            </a:r>
            <a:r>
              <a:rPr lang="en-US" altLang="zh-CN" sz="2400" dirty="0">
                <a:latin typeface="楷体_GB2312" pitchFamily="49" charset="-122"/>
                <a:ea typeface="楷体_GB2312" pitchFamily="49" charset="-122"/>
              </a:rPr>
              <a:t>000</a:t>
            </a:r>
            <a:r>
              <a:rPr lang="zh-CN" altLang="en-US" sz="2400" dirty="0">
                <a:solidFill>
                  <a:srgbClr val="000000"/>
                </a:solidFill>
                <a:latin typeface="楷体_GB2312" pitchFamily="49" charset="-122"/>
                <a:ea typeface="楷体_GB2312" pitchFamily="49" charset="-122"/>
              </a:rPr>
              <a:t>、</a:t>
            </a:r>
            <a:r>
              <a:rPr lang="en-US" altLang="zh-CN" sz="2400" dirty="0">
                <a:solidFill>
                  <a:srgbClr val="000000"/>
                </a:solidFill>
                <a:latin typeface="楷体_GB2312" pitchFamily="49" charset="-122"/>
                <a:ea typeface="楷体_GB2312" pitchFamily="49" charset="-122"/>
              </a:rPr>
              <a:t>10</a:t>
            </a:r>
            <a:r>
              <a:rPr lang="en-US" altLang="zh-CN" sz="2400" dirty="0">
                <a:latin typeface="楷体_GB2312" pitchFamily="49" charset="-122"/>
                <a:ea typeface="楷体_GB2312" pitchFamily="49" charset="-122"/>
              </a:rPr>
              <a:t>010</a:t>
            </a:r>
            <a:r>
              <a:rPr lang="en-US" altLang="zh-CN" sz="2600" b="1" dirty="0">
                <a:solidFill>
                  <a:schemeClr val="tx1"/>
                </a:solidFill>
                <a:latin typeface="Times New Roman" panose="02020603050405020304" pitchFamily="18" charset="0"/>
                <a:ea typeface="宋体" panose="02010600030101010101" pitchFamily="2" charset="-122"/>
              </a:rPr>
              <a:t> </a:t>
            </a:r>
            <a:endParaRPr lang="en-US" altLang="zh-CN" sz="2600" b="1"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90" name="Rectangle 2"/>
          <p:cNvSpPr>
            <a:spLocks noGrp="1"/>
          </p:cNvSpPr>
          <p:nvPr>
            <p:ph type="title"/>
          </p:nvPr>
        </p:nvSpPr>
        <p:spPr>
          <a:xfrm>
            <a:off x="393700" y="136525"/>
            <a:ext cx="7848600" cy="609600"/>
          </a:xfrm>
          <a:ln/>
        </p:spPr>
        <p:txBody>
          <a:bodyPr vert="horz" wrap="square" lIns="91440" tIns="45720" rIns="91440" bIns="45720" anchor="ctr" anchorCtr="0"/>
          <a:p>
            <a:pPr eaLnBrk="1" hangingPunct="1"/>
            <a:r>
              <a:rPr lang="zh-CN" altLang="en-US" sz="3200" dirty="0"/>
              <a:t>例题</a:t>
            </a:r>
            <a:endParaRPr lang="zh-CN" altLang="en-US" sz="3200" dirty="0"/>
          </a:p>
        </p:txBody>
      </p:sp>
      <p:sp>
        <p:nvSpPr>
          <p:cNvPr id="242691" name="Rectangle 3"/>
          <p:cNvSpPr>
            <a:spLocks noGrp="1"/>
          </p:cNvSpPr>
          <p:nvPr>
            <p:ph type="body" sz="half" idx="1" hasCustomPrompt="1"/>
          </p:nvPr>
        </p:nvSpPr>
        <p:spPr>
          <a:xfrm>
            <a:off x="223838" y="974725"/>
            <a:ext cx="8274050" cy="1455738"/>
          </a:xfrm>
          <a:ln/>
        </p:spPr>
        <p:txBody>
          <a:bodyPr vert="horz" wrap="square" lIns="91440" tIns="45720" rIns="91440" bIns="45720" anchor="t" anchorCtr="0"/>
          <a:p>
            <a:pPr lvl="1" eaLnBrk="1" hangingPunct="1">
              <a:buClr>
                <a:schemeClr val="tx2"/>
              </a:buClr>
              <a:buSzPct val="60000"/>
              <a:buFont typeface="Wingdings" panose="05000000000000000000" pitchFamily="2" charset="2"/>
              <a:buNone/>
            </a:pPr>
            <a:r>
              <a:rPr lang="zh-CN" altLang="en-US" sz="2000" b="1" dirty="0"/>
              <a:t>	</a:t>
            </a:r>
            <a:r>
              <a:rPr lang="zh-CN" altLang="en-US" sz="2000" b="1" dirty="0">
                <a:latin typeface="楷体_GB2312" pitchFamily="49" charset="-122"/>
                <a:ea typeface="楷体_GB2312" pitchFamily="49" charset="-122"/>
              </a:rPr>
              <a:t>设一个</a:t>
            </a:r>
            <a:r>
              <a:rPr lang="zh-CN" altLang="en-US" sz="2000" dirty="0">
                <a:latin typeface="黑体" panose="02010609060101010101" pitchFamily="49" charset="-122"/>
                <a:ea typeface="黑体" panose="02010609060101010101" pitchFamily="49" charset="-122"/>
              </a:rPr>
              <a:t>直接相联映像</a:t>
            </a:r>
            <a:r>
              <a:rPr lang="zh-CN" altLang="en-US" sz="2000" b="1" dirty="0">
                <a:latin typeface="楷体_GB2312" pitchFamily="49" charset="-122"/>
                <a:ea typeface="楷体_GB2312" pitchFamily="49" charset="-122"/>
              </a:rPr>
              <a:t>的</a:t>
            </a:r>
            <a:r>
              <a:rPr lang="en-US" altLang="zh-CN" sz="2000" b="1" dirty="0">
                <a:latin typeface="楷体_GB2312" pitchFamily="49" charset="-122"/>
                <a:ea typeface="楷体_GB2312" pitchFamily="49" charset="-122"/>
              </a:rPr>
              <a:t>Cache</a:t>
            </a:r>
            <a:r>
              <a:rPr lang="zh-CN" altLang="en-US" sz="2000" b="1" dirty="0">
                <a:latin typeface="楷体_GB2312" pitchFamily="49" charset="-122"/>
                <a:ea typeface="楷体_GB2312" pitchFamily="49" charset="-122"/>
              </a:rPr>
              <a:t>中有</a:t>
            </a:r>
            <a:r>
              <a:rPr lang="en-US" altLang="zh-CN" sz="2000" b="1" dirty="0">
                <a:latin typeface="楷体_GB2312" pitchFamily="49" charset="-122"/>
                <a:ea typeface="楷体_GB2312" pitchFamily="49" charset="-122"/>
              </a:rPr>
              <a:t>8</a:t>
            </a:r>
            <a:r>
              <a:rPr lang="zh-CN" altLang="en-US" sz="2000" b="1" dirty="0">
                <a:latin typeface="楷体_GB2312" pitchFamily="49" charset="-122"/>
                <a:ea typeface="楷体_GB2312" pitchFamily="49" charset="-122"/>
              </a:rPr>
              <a:t>个块，访问主存进行读的</a:t>
            </a:r>
            <a:r>
              <a:rPr lang="zh-CN" altLang="en-US" sz="2000" b="1" dirty="0">
                <a:solidFill>
                  <a:srgbClr val="FF0000"/>
                </a:solidFill>
                <a:latin typeface="楷体_GB2312" pitchFamily="49" charset="-122"/>
                <a:ea typeface="楷体_GB2312" pitchFamily="49" charset="-122"/>
              </a:rPr>
              <a:t>块地址</a:t>
            </a:r>
            <a:r>
              <a:rPr lang="zh-CN" altLang="en-US" sz="2000" b="1" dirty="0">
                <a:latin typeface="楷体_GB2312" pitchFamily="49" charset="-122"/>
                <a:ea typeface="楷体_GB2312" pitchFamily="49" charset="-122"/>
              </a:rPr>
              <a:t>顺序为十进制数</a:t>
            </a:r>
            <a:r>
              <a:rPr lang="en-US" altLang="zh-CN" sz="2000" b="1" dirty="0">
                <a:latin typeface="楷体_GB2312" pitchFamily="49" charset="-122"/>
                <a:ea typeface="楷体_GB2312" pitchFamily="49" charset="-122"/>
              </a:rPr>
              <a:t>22</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26</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22</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26</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16</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4</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6</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16</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18</a:t>
            </a:r>
            <a:r>
              <a:rPr lang="zh-CN" altLang="en-US" sz="2000" b="1" dirty="0">
                <a:latin typeface="楷体_GB2312" pitchFamily="49" charset="-122"/>
                <a:ea typeface="楷体_GB2312" pitchFamily="49" charset="-122"/>
              </a:rPr>
              <a:t>，求每次访问后</a:t>
            </a:r>
            <a:r>
              <a:rPr lang="en-US" altLang="zh-CN" sz="2000" b="1" dirty="0">
                <a:latin typeface="楷体_GB2312" pitchFamily="49" charset="-122"/>
                <a:ea typeface="楷体_GB2312" pitchFamily="49" charset="-122"/>
              </a:rPr>
              <a:t>Cache</a:t>
            </a:r>
            <a:r>
              <a:rPr lang="zh-CN" altLang="en-US" sz="2000" b="1" dirty="0">
                <a:latin typeface="楷体_GB2312" pitchFamily="49" charset="-122"/>
                <a:ea typeface="楷体_GB2312" pitchFamily="49" charset="-122"/>
              </a:rPr>
              <a:t>中的内容</a:t>
            </a:r>
            <a:endParaRPr lang="zh-CN" altLang="en-US" sz="2000" b="1" dirty="0">
              <a:latin typeface="楷体_GB2312" pitchFamily="49" charset="-122"/>
              <a:ea typeface="楷体_GB2312" pitchFamily="49" charset="-122"/>
            </a:endParaRPr>
          </a:p>
        </p:txBody>
      </p:sp>
      <p:graphicFrame>
        <p:nvGraphicFramePr>
          <p:cNvPr id="990340" name="Group 132"/>
          <p:cNvGraphicFramePr>
            <a:graphicFrameLocks noGrp="1"/>
          </p:cNvGraphicFramePr>
          <p:nvPr>
            <p:ph sz="half" idx="4294967295"/>
          </p:nvPr>
        </p:nvGraphicFramePr>
        <p:xfrm>
          <a:off x="552450" y="2160588"/>
          <a:ext cx="8129588" cy="3438525"/>
        </p:xfrm>
        <a:graphic>
          <a:graphicData uri="http://schemas.openxmlformats.org/drawingml/2006/table">
            <a:tbl>
              <a:tblPr/>
              <a:tblGrid>
                <a:gridCol w="1470025"/>
                <a:gridCol w="728663"/>
                <a:gridCol w="658812"/>
                <a:gridCol w="795338"/>
                <a:gridCol w="728662"/>
                <a:gridCol w="728663"/>
                <a:gridCol w="728662"/>
                <a:gridCol w="728663"/>
                <a:gridCol w="728662"/>
                <a:gridCol w="833438"/>
              </a:tblGrid>
              <a:tr h="23495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访问顺序</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3</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5</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6</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8</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主存块地址</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26</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22</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26</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16</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16</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18</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000</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001</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333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010</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011</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100</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33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Cache101</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110</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333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111</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操作状态</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42819" name="Rectangle 131"/>
          <p:cNvSpPr/>
          <p:nvPr/>
        </p:nvSpPr>
        <p:spPr>
          <a:xfrm>
            <a:off x="1400175" y="5772150"/>
            <a:ext cx="6434138" cy="923925"/>
          </a:xfrm>
          <a:prstGeom prst="rect">
            <a:avLst/>
          </a:prstGeom>
          <a:noFill/>
          <a:ln w="9525">
            <a:noFill/>
          </a:ln>
        </p:spPr>
        <p:txBody>
          <a:bodyPr wrap="none">
            <a:spAutoFit/>
          </a:bodyPr>
          <a:p>
            <a:r>
              <a:rPr lang="zh-CN" altLang="en-US" sz="1800" b="1" dirty="0">
                <a:latin typeface="Times New Roman" panose="02020603050405020304" pitchFamily="18" charset="0"/>
                <a:ea typeface="宋体" panose="02010600030101010101" pitchFamily="2" charset="-122"/>
              </a:rPr>
              <a:t>所对应的二进制块地址为</a:t>
            </a:r>
            <a:endParaRPr lang="en-US" altLang="zh-CN" sz="1800" b="1" dirty="0">
              <a:latin typeface="Times New Roman" panose="02020603050405020304" pitchFamily="18" charset="0"/>
              <a:ea typeface="宋体" panose="02010600030101010101" pitchFamily="2" charset="-122"/>
            </a:endParaRPr>
          </a:p>
          <a:p>
            <a:r>
              <a:rPr lang="en-US" altLang="zh-CN" sz="1800" b="1" dirty="0">
                <a:latin typeface="Times New Roman" panose="02020603050405020304" pitchFamily="18" charset="0"/>
                <a:ea typeface="宋体" panose="02010600030101010101" pitchFamily="2" charset="-122"/>
              </a:rPr>
              <a:t>    22  </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26</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22</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26</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16</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4</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16</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18</a:t>
            </a:r>
            <a:endParaRPr lang="zh-CN" altLang="en-US" sz="1800" b="1" dirty="0">
              <a:latin typeface="Times New Roman" panose="02020603050405020304" pitchFamily="18" charset="0"/>
              <a:ea typeface="宋体" panose="02010600030101010101" pitchFamily="2" charset="-122"/>
            </a:endParaRPr>
          </a:p>
          <a:p>
            <a:r>
              <a:rPr lang="en-US" altLang="zh-CN" sz="1800" b="1" dirty="0">
                <a:latin typeface="Times New Roman" panose="02020603050405020304" pitchFamily="18" charset="0"/>
                <a:ea typeface="宋体" panose="02010600030101010101" pitchFamily="2" charset="-122"/>
              </a:rPr>
              <a:t>10</a:t>
            </a:r>
            <a:r>
              <a:rPr lang="en-US" altLang="zh-CN" sz="1800" b="1" dirty="0">
                <a:solidFill>
                  <a:srgbClr val="000000"/>
                </a:solidFill>
                <a:latin typeface="Times New Roman" panose="02020603050405020304" pitchFamily="18" charset="0"/>
                <a:ea typeface="宋体" panose="02010600030101010101" pitchFamily="2" charset="-122"/>
              </a:rPr>
              <a:t>110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11</a:t>
            </a:r>
            <a:r>
              <a:rPr lang="en-US" altLang="zh-CN" sz="1800" b="1" dirty="0">
                <a:solidFill>
                  <a:srgbClr val="000000"/>
                </a:solidFill>
                <a:latin typeface="Times New Roman" panose="02020603050405020304" pitchFamily="18" charset="0"/>
                <a:ea typeface="宋体" panose="02010600030101010101" pitchFamily="2" charset="-122"/>
              </a:rPr>
              <a:t>010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10</a:t>
            </a:r>
            <a:r>
              <a:rPr lang="en-US" altLang="zh-CN" sz="1800" b="1" dirty="0">
                <a:solidFill>
                  <a:srgbClr val="000000"/>
                </a:solidFill>
                <a:latin typeface="Times New Roman" panose="02020603050405020304" pitchFamily="18" charset="0"/>
                <a:ea typeface="宋体" panose="02010600030101010101" pitchFamily="2" charset="-122"/>
              </a:rPr>
              <a:t>110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11</a:t>
            </a:r>
            <a:r>
              <a:rPr lang="en-US" altLang="zh-CN" sz="1800" b="1" dirty="0">
                <a:solidFill>
                  <a:srgbClr val="000000"/>
                </a:solidFill>
                <a:latin typeface="Times New Roman" panose="02020603050405020304" pitchFamily="18" charset="0"/>
                <a:ea typeface="宋体" panose="02010600030101010101" pitchFamily="2" charset="-122"/>
              </a:rPr>
              <a:t>010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10</a:t>
            </a:r>
            <a:r>
              <a:rPr lang="en-US" altLang="zh-CN" sz="1800" b="1" dirty="0">
                <a:solidFill>
                  <a:srgbClr val="000000"/>
                </a:solidFill>
                <a:latin typeface="Times New Roman" panose="02020603050405020304" pitchFamily="18" charset="0"/>
                <a:ea typeface="宋体" panose="02010600030101010101" pitchFamily="2" charset="-122"/>
              </a:rPr>
              <a:t>000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00</a:t>
            </a:r>
            <a:r>
              <a:rPr lang="en-US" altLang="zh-CN" sz="1800" b="1" dirty="0">
                <a:solidFill>
                  <a:srgbClr val="000000"/>
                </a:solidFill>
                <a:latin typeface="Times New Roman" panose="02020603050405020304" pitchFamily="18" charset="0"/>
                <a:ea typeface="宋体" panose="02010600030101010101" pitchFamily="2" charset="-122"/>
              </a:rPr>
              <a:t>100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10</a:t>
            </a:r>
            <a:r>
              <a:rPr lang="en-US" altLang="zh-CN" sz="1800" b="1" dirty="0">
                <a:solidFill>
                  <a:srgbClr val="000000"/>
                </a:solidFill>
                <a:latin typeface="Times New Roman" panose="02020603050405020304" pitchFamily="18" charset="0"/>
                <a:ea typeface="宋体" panose="02010600030101010101" pitchFamily="2" charset="-122"/>
              </a:rPr>
              <a:t>000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10</a:t>
            </a:r>
            <a:r>
              <a:rPr lang="en-US" altLang="zh-CN" sz="1800" b="1" dirty="0">
                <a:solidFill>
                  <a:srgbClr val="000000"/>
                </a:solidFill>
                <a:latin typeface="Times New Roman" panose="02020603050405020304" pitchFamily="18" charset="0"/>
                <a:ea typeface="宋体" panose="02010600030101010101" pitchFamily="2" charset="-122"/>
              </a:rPr>
              <a:t>010</a:t>
            </a:r>
            <a:r>
              <a:rPr lang="en-US" altLang="zh-CN" sz="1800" dirty="0">
                <a:latin typeface="Times New Roman" panose="02020603050405020304" pitchFamily="18" charset="0"/>
                <a:ea typeface="宋体" panose="02010600030101010101" pitchFamily="2" charset="-122"/>
              </a:rPr>
              <a:t> </a:t>
            </a:r>
            <a:endParaRPr lang="en-US" altLang="zh-CN" sz="1800" dirty="0">
              <a:latin typeface="Times New Roman" panose="02020603050405020304" pitchFamily="18" charset="0"/>
              <a:ea typeface="宋体" panose="02010600030101010101" pitchFamily="2" charset="-122"/>
            </a:endParaRPr>
          </a:p>
        </p:txBody>
      </p:sp>
      <p:sp>
        <p:nvSpPr>
          <p:cNvPr id="4" name="矩形 3"/>
          <p:cNvSpPr/>
          <p:nvPr/>
        </p:nvSpPr>
        <p:spPr>
          <a:xfrm>
            <a:off x="3500438" y="5284788"/>
            <a:ext cx="596900" cy="338137"/>
          </a:xfrm>
          <a:prstGeom prst="rect">
            <a:avLst/>
          </a:prstGeom>
          <a:noFill/>
          <a:ln w="9525">
            <a:noFill/>
          </a:ln>
        </p:spPr>
        <p:txBody>
          <a:bodyPr wrap="none">
            <a:spAutoFit/>
          </a:bodyPr>
          <a:p>
            <a:pPr algn="ctr"/>
            <a:r>
              <a:rPr lang="zh-CN" altLang="en-US" sz="1600" b="1" dirty="0">
                <a:latin typeface="Times New Roman" panose="02020603050405020304" pitchFamily="18" charset="0"/>
                <a:ea typeface="楷体_GB2312" pitchFamily="49" charset="-122"/>
              </a:rPr>
              <a:t>命中</a:t>
            </a:r>
            <a:endParaRPr lang="zh-CN" altLang="en-US" sz="1600" b="1" dirty="0">
              <a:latin typeface="Times New Roman" panose="02020603050405020304" pitchFamily="18" charset="0"/>
              <a:ea typeface="楷体_GB2312" pitchFamily="49" charset="-122"/>
            </a:endParaRPr>
          </a:p>
        </p:txBody>
      </p:sp>
      <p:sp>
        <p:nvSpPr>
          <p:cNvPr id="9" name="矩形 8"/>
          <p:cNvSpPr/>
          <p:nvPr/>
        </p:nvSpPr>
        <p:spPr>
          <a:xfrm>
            <a:off x="4273550" y="5284788"/>
            <a:ext cx="598488" cy="338137"/>
          </a:xfrm>
          <a:prstGeom prst="rect">
            <a:avLst/>
          </a:prstGeom>
          <a:noFill/>
          <a:ln w="9525">
            <a:noFill/>
          </a:ln>
        </p:spPr>
        <p:txBody>
          <a:bodyPr wrap="none">
            <a:spAutoFit/>
          </a:bodyPr>
          <a:p>
            <a:pPr algn="ctr"/>
            <a:r>
              <a:rPr lang="zh-CN" altLang="en-US" sz="1600" b="1" dirty="0">
                <a:latin typeface="Times New Roman" panose="02020603050405020304" pitchFamily="18" charset="0"/>
                <a:ea typeface="楷体_GB2312" pitchFamily="49" charset="-122"/>
              </a:rPr>
              <a:t>命中</a:t>
            </a:r>
            <a:endParaRPr lang="zh-CN" altLang="en-US" sz="1600" b="1" dirty="0">
              <a:latin typeface="Times New Roman" panose="02020603050405020304" pitchFamily="18" charset="0"/>
              <a:ea typeface="楷体_GB2312" pitchFamily="49" charset="-122"/>
            </a:endParaRPr>
          </a:p>
        </p:txBody>
      </p:sp>
      <p:sp>
        <p:nvSpPr>
          <p:cNvPr id="13" name="矩形 12"/>
          <p:cNvSpPr/>
          <p:nvPr/>
        </p:nvSpPr>
        <p:spPr>
          <a:xfrm>
            <a:off x="6462713" y="5284788"/>
            <a:ext cx="598487" cy="338137"/>
          </a:xfrm>
          <a:prstGeom prst="rect">
            <a:avLst/>
          </a:prstGeom>
          <a:noFill/>
          <a:ln w="9525">
            <a:noFill/>
          </a:ln>
        </p:spPr>
        <p:txBody>
          <a:bodyPr wrap="none">
            <a:spAutoFit/>
          </a:bodyPr>
          <a:p>
            <a:pPr algn="ctr"/>
            <a:r>
              <a:rPr lang="zh-CN" altLang="en-US" sz="1600" b="1" dirty="0">
                <a:latin typeface="Times New Roman" panose="02020603050405020304" pitchFamily="18" charset="0"/>
                <a:ea typeface="楷体_GB2312" pitchFamily="49" charset="-122"/>
              </a:rPr>
              <a:t>命中</a:t>
            </a:r>
            <a:endParaRPr lang="zh-CN" altLang="en-US" sz="1600" b="1" dirty="0">
              <a:latin typeface="Times New Roman" panose="02020603050405020304" pitchFamily="18" charset="0"/>
              <a:ea typeface="楷体_GB2312" pitchFamily="49" charset="-122"/>
            </a:endParaRPr>
          </a:p>
        </p:txBody>
      </p:sp>
      <p:sp>
        <p:nvSpPr>
          <p:cNvPr id="5" name="矩形 4"/>
          <p:cNvSpPr/>
          <p:nvPr/>
        </p:nvSpPr>
        <p:spPr>
          <a:xfrm>
            <a:off x="2109788" y="5284788"/>
            <a:ext cx="598487" cy="338137"/>
          </a:xfrm>
          <a:prstGeom prst="rect">
            <a:avLst/>
          </a:prstGeom>
          <a:noFill/>
          <a:ln w="9525">
            <a:noFill/>
          </a:ln>
        </p:spPr>
        <p:txBody>
          <a:bodyPr wrap="none">
            <a:spAutoFit/>
          </a:bodyPr>
          <a:p>
            <a:pPr algn="ctr"/>
            <a:r>
              <a:rPr lang="zh-CN" altLang="en-US" sz="1600" b="1" dirty="0">
                <a:solidFill>
                  <a:srgbClr val="000000"/>
                </a:solidFill>
                <a:latin typeface="Times New Roman" panose="02020603050405020304" pitchFamily="18" charset="0"/>
                <a:ea typeface="楷体_GB2312" pitchFamily="49" charset="-122"/>
              </a:rPr>
              <a:t>调入</a:t>
            </a:r>
            <a:endParaRPr lang="zh-CN" altLang="en-US" sz="1600" b="1" dirty="0">
              <a:solidFill>
                <a:srgbClr val="000000"/>
              </a:solidFill>
              <a:latin typeface="Times New Roman" panose="02020603050405020304" pitchFamily="18" charset="0"/>
              <a:ea typeface="楷体_GB2312" pitchFamily="49" charset="-122"/>
            </a:endParaRPr>
          </a:p>
        </p:txBody>
      </p:sp>
      <p:sp>
        <p:nvSpPr>
          <p:cNvPr id="34" name="矩形 33"/>
          <p:cNvSpPr/>
          <p:nvPr/>
        </p:nvSpPr>
        <p:spPr>
          <a:xfrm>
            <a:off x="2805113" y="5284788"/>
            <a:ext cx="598487" cy="338137"/>
          </a:xfrm>
          <a:prstGeom prst="rect">
            <a:avLst/>
          </a:prstGeom>
          <a:noFill/>
          <a:ln w="9525">
            <a:noFill/>
          </a:ln>
        </p:spPr>
        <p:txBody>
          <a:bodyPr wrap="none">
            <a:spAutoFit/>
          </a:bodyPr>
          <a:p>
            <a:pPr algn="ctr"/>
            <a:r>
              <a:rPr lang="zh-CN" altLang="en-US" sz="1600" b="1" dirty="0">
                <a:solidFill>
                  <a:srgbClr val="000000"/>
                </a:solidFill>
                <a:latin typeface="Times New Roman" panose="02020603050405020304" pitchFamily="18" charset="0"/>
                <a:ea typeface="楷体_GB2312" pitchFamily="49" charset="-122"/>
              </a:rPr>
              <a:t>调入</a:t>
            </a:r>
            <a:endParaRPr lang="zh-CN" altLang="en-US" sz="1600" b="1" dirty="0">
              <a:solidFill>
                <a:srgbClr val="000000"/>
              </a:solidFill>
              <a:latin typeface="Times New Roman" panose="02020603050405020304" pitchFamily="18" charset="0"/>
              <a:ea typeface="楷体_GB2312" pitchFamily="49" charset="-122"/>
            </a:endParaRPr>
          </a:p>
        </p:txBody>
      </p:sp>
      <p:sp>
        <p:nvSpPr>
          <p:cNvPr id="35" name="矩形 34"/>
          <p:cNvSpPr/>
          <p:nvPr/>
        </p:nvSpPr>
        <p:spPr>
          <a:xfrm>
            <a:off x="4987925" y="5284788"/>
            <a:ext cx="598488" cy="338137"/>
          </a:xfrm>
          <a:prstGeom prst="rect">
            <a:avLst/>
          </a:prstGeom>
          <a:noFill/>
          <a:ln w="9525">
            <a:noFill/>
          </a:ln>
        </p:spPr>
        <p:txBody>
          <a:bodyPr wrap="none">
            <a:spAutoFit/>
          </a:bodyPr>
          <a:p>
            <a:pPr algn="ctr"/>
            <a:r>
              <a:rPr lang="zh-CN" altLang="en-US" sz="1600" b="1" dirty="0">
                <a:solidFill>
                  <a:srgbClr val="000000"/>
                </a:solidFill>
                <a:latin typeface="Times New Roman" panose="02020603050405020304" pitchFamily="18" charset="0"/>
                <a:ea typeface="楷体_GB2312" pitchFamily="49" charset="-122"/>
              </a:rPr>
              <a:t>调入</a:t>
            </a:r>
            <a:endParaRPr lang="zh-CN" altLang="en-US" sz="1600" b="1" dirty="0">
              <a:solidFill>
                <a:srgbClr val="000000"/>
              </a:solidFill>
              <a:latin typeface="Times New Roman" panose="02020603050405020304" pitchFamily="18" charset="0"/>
              <a:ea typeface="楷体_GB2312" pitchFamily="49" charset="-122"/>
            </a:endParaRPr>
          </a:p>
        </p:txBody>
      </p:sp>
      <p:sp>
        <p:nvSpPr>
          <p:cNvPr id="36" name="矩形 35"/>
          <p:cNvSpPr/>
          <p:nvPr/>
        </p:nvSpPr>
        <p:spPr>
          <a:xfrm>
            <a:off x="5722938" y="5284788"/>
            <a:ext cx="598487" cy="338137"/>
          </a:xfrm>
          <a:prstGeom prst="rect">
            <a:avLst/>
          </a:prstGeom>
          <a:noFill/>
          <a:ln w="9525">
            <a:noFill/>
          </a:ln>
        </p:spPr>
        <p:txBody>
          <a:bodyPr wrap="none">
            <a:spAutoFit/>
          </a:bodyPr>
          <a:p>
            <a:pPr algn="ctr"/>
            <a:r>
              <a:rPr lang="zh-CN" altLang="en-US" sz="1600" b="1" dirty="0">
                <a:solidFill>
                  <a:srgbClr val="000000"/>
                </a:solidFill>
                <a:latin typeface="Times New Roman" panose="02020603050405020304" pitchFamily="18" charset="0"/>
                <a:ea typeface="楷体_GB2312" pitchFamily="49" charset="-122"/>
              </a:rPr>
              <a:t>调入</a:t>
            </a:r>
            <a:endParaRPr lang="zh-CN" altLang="en-US" sz="1600" b="1" dirty="0">
              <a:solidFill>
                <a:srgbClr val="000000"/>
              </a:solidFill>
              <a:latin typeface="Times New Roman" panose="02020603050405020304" pitchFamily="18" charset="0"/>
              <a:ea typeface="楷体_GB2312" pitchFamily="49" charset="-122"/>
            </a:endParaRPr>
          </a:p>
        </p:txBody>
      </p:sp>
      <p:sp>
        <p:nvSpPr>
          <p:cNvPr id="37" name="矩形 36"/>
          <p:cNvSpPr/>
          <p:nvPr/>
        </p:nvSpPr>
        <p:spPr>
          <a:xfrm>
            <a:off x="7200900" y="5284788"/>
            <a:ext cx="598488" cy="338137"/>
          </a:xfrm>
          <a:prstGeom prst="rect">
            <a:avLst/>
          </a:prstGeom>
          <a:noFill/>
          <a:ln w="9525">
            <a:noFill/>
          </a:ln>
        </p:spPr>
        <p:txBody>
          <a:bodyPr wrap="none">
            <a:spAutoFit/>
          </a:bodyPr>
          <a:p>
            <a:pPr algn="ctr"/>
            <a:r>
              <a:rPr lang="zh-CN" altLang="en-US" sz="1600" b="1" dirty="0">
                <a:solidFill>
                  <a:srgbClr val="000000"/>
                </a:solidFill>
                <a:latin typeface="Times New Roman" panose="02020603050405020304" pitchFamily="18" charset="0"/>
                <a:ea typeface="楷体_GB2312" pitchFamily="49" charset="-122"/>
              </a:rPr>
              <a:t>替换</a:t>
            </a:r>
            <a:endParaRPr lang="zh-CN" altLang="en-US" sz="1600" b="1" dirty="0">
              <a:solidFill>
                <a:srgbClr val="000000"/>
              </a:solidFill>
              <a:latin typeface="Times New Roman" panose="02020603050405020304" pitchFamily="18" charset="0"/>
              <a:ea typeface="楷体_GB2312" pitchFamily="49" charset="-122"/>
            </a:endParaRPr>
          </a:p>
        </p:txBody>
      </p:sp>
      <p:sp>
        <p:nvSpPr>
          <p:cNvPr id="7" name="矩形 6"/>
          <p:cNvSpPr/>
          <p:nvPr/>
        </p:nvSpPr>
        <p:spPr>
          <a:xfrm>
            <a:off x="2214563" y="4654550"/>
            <a:ext cx="388937"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39" name="矩形 38"/>
          <p:cNvSpPr/>
          <p:nvPr/>
        </p:nvSpPr>
        <p:spPr>
          <a:xfrm>
            <a:off x="2908300" y="3375025"/>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40" name="矩形 39"/>
          <p:cNvSpPr/>
          <p:nvPr/>
        </p:nvSpPr>
        <p:spPr>
          <a:xfrm>
            <a:off x="2908300" y="4654550"/>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41" name="矩形 40"/>
          <p:cNvSpPr/>
          <p:nvPr/>
        </p:nvSpPr>
        <p:spPr>
          <a:xfrm>
            <a:off x="3603625" y="3375025"/>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42" name="矩形 41"/>
          <p:cNvSpPr/>
          <p:nvPr/>
        </p:nvSpPr>
        <p:spPr>
          <a:xfrm>
            <a:off x="3603625" y="4654550"/>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43" name="矩形 42"/>
          <p:cNvSpPr/>
          <p:nvPr/>
        </p:nvSpPr>
        <p:spPr>
          <a:xfrm>
            <a:off x="4362450" y="3375025"/>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44" name="矩形 43"/>
          <p:cNvSpPr/>
          <p:nvPr/>
        </p:nvSpPr>
        <p:spPr>
          <a:xfrm>
            <a:off x="4362450" y="4654550"/>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45" name="矩形 44"/>
          <p:cNvSpPr/>
          <p:nvPr/>
        </p:nvSpPr>
        <p:spPr>
          <a:xfrm>
            <a:off x="5092700" y="2768600"/>
            <a:ext cx="388938"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16</a:t>
            </a:r>
            <a:endParaRPr lang="en-US" altLang="zh-CN" sz="1600" b="1" dirty="0">
              <a:solidFill>
                <a:srgbClr val="000000"/>
              </a:solidFill>
              <a:latin typeface="Times New Roman" panose="02020603050405020304" pitchFamily="18" charset="0"/>
              <a:ea typeface="楷体_GB2312" pitchFamily="49" charset="-122"/>
            </a:endParaRPr>
          </a:p>
        </p:txBody>
      </p:sp>
      <p:sp>
        <p:nvSpPr>
          <p:cNvPr id="46" name="矩形 45"/>
          <p:cNvSpPr/>
          <p:nvPr/>
        </p:nvSpPr>
        <p:spPr>
          <a:xfrm>
            <a:off x="5081588" y="3375025"/>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47" name="矩形 46"/>
          <p:cNvSpPr/>
          <p:nvPr/>
        </p:nvSpPr>
        <p:spPr>
          <a:xfrm>
            <a:off x="5081588" y="4654550"/>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50" name="矩形 49"/>
          <p:cNvSpPr/>
          <p:nvPr/>
        </p:nvSpPr>
        <p:spPr>
          <a:xfrm>
            <a:off x="5851525" y="2744788"/>
            <a:ext cx="390525" cy="339725"/>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16</a:t>
            </a:r>
            <a:endParaRPr lang="en-US" altLang="zh-CN" sz="1600" b="1" dirty="0">
              <a:solidFill>
                <a:srgbClr val="000000"/>
              </a:solidFill>
              <a:latin typeface="Times New Roman" panose="02020603050405020304" pitchFamily="18" charset="0"/>
              <a:ea typeface="楷体_GB2312" pitchFamily="49" charset="-122"/>
            </a:endParaRPr>
          </a:p>
        </p:txBody>
      </p:sp>
      <p:sp>
        <p:nvSpPr>
          <p:cNvPr id="51" name="矩形 50"/>
          <p:cNvSpPr/>
          <p:nvPr/>
        </p:nvSpPr>
        <p:spPr>
          <a:xfrm>
            <a:off x="5840413" y="3375025"/>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52" name="矩形 51"/>
          <p:cNvSpPr/>
          <p:nvPr/>
        </p:nvSpPr>
        <p:spPr>
          <a:xfrm>
            <a:off x="5840413" y="4630738"/>
            <a:ext cx="390525"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53" name="矩形 52"/>
          <p:cNvSpPr/>
          <p:nvPr/>
        </p:nvSpPr>
        <p:spPr>
          <a:xfrm>
            <a:off x="5902325" y="4016375"/>
            <a:ext cx="287338" cy="339725"/>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4</a:t>
            </a:r>
            <a:endParaRPr lang="en-US" altLang="zh-CN" sz="1600" b="1" dirty="0">
              <a:solidFill>
                <a:srgbClr val="000000"/>
              </a:solidFill>
              <a:latin typeface="Times New Roman" panose="02020603050405020304" pitchFamily="18" charset="0"/>
              <a:ea typeface="楷体_GB2312" pitchFamily="49" charset="-122"/>
            </a:endParaRPr>
          </a:p>
        </p:txBody>
      </p:sp>
      <p:sp>
        <p:nvSpPr>
          <p:cNvPr id="54" name="矩形 53"/>
          <p:cNvSpPr/>
          <p:nvPr/>
        </p:nvSpPr>
        <p:spPr>
          <a:xfrm>
            <a:off x="6562725" y="2744788"/>
            <a:ext cx="390525" cy="339725"/>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16</a:t>
            </a:r>
            <a:endParaRPr lang="en-US" altLang="zh-CN" sz="1600" b="1" dirty="0">
              <a:solidFill>
                <a:srgbClr val="000000"/>
              </a:solidFill>
              <a:latin typeface="Times New Roman" panose="02020603050405020304" pitchFamily="18" charset="0"/>
              <a:ea typeface="楷体_GB2312" pitchFamily="49" charset="-122"/>
            </a:endParaRPr>
          </a:p>
        </p:txBody>
      </p:sp>
      <p:sp>
        <p:nvSpPr>
          <p:cNvPr id="55" name="矩形 54"/>
          <p:cNvSpPr/>
          <p:nvPr/>
        </p:nvSpPr>
        <p:spPr>
          <a:xfrm>
            <a:off x="6551613" y="3375025"/>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56" name="矩形 55"/>
          <p:cNvSpPr/>
          <p:nvPr/>
        </p:nvSpPr>
        <p:spPr>
          <a:xfrm>
            <a:off x="6551613" y="4646613"/>
            <a:ext cx="390525"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57" name="矩形 56"/>
          <p:cNvSpPr/>
          <p:nvPr/>
        </p:nvSpPr>
        <p:spPr>
          <a:xfrm>
            <a:off x="6613525" y="4032250"/>
            <a:ext cx="287338"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4</a:t>
            </a:r>
            <a:endParaRPr lang="en-US" altLang="zh-CN" sz="1600" b="1" dirty="0">
              <a:solidFill>
                <a:srgbClr val="000000"/>
              </a:solidFill>
              <a:latin typeface="Times New Roman" panose="02020603050405020304" pitchFamily="18" charset="0"/>
              <a:ea typeface="楷体_GB2312" pitchFamily="49" charset="-122"/>
            </a:endParaRPr>
          </a:p>
        </p:txBody>
      </p:sp>
      <p:sp>
        <p:nvSpPr>
          <p:cNvPr id="58" name="矩形 57"/>
          <p:cNvSpPr/>
          <p:nvPr/>
        </p:nvSpPr>
        <p:spPr>
          <a:xfrm>
            <a:off x="7285038" y="2768600"/>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16</a:t>
            </a:r>
            <a:endParaRPr lang="en-US" altLang="zh-CN" sz="1600" b="1" dirty="0">
              <a:solidFill>
                <a:srgbClr val="000000"/>
              </a:solidFill>
              <a:latin typeface="Times New Roman" panose="02020603050405020304" pitchFamily="18" charset="0"/>
              <a:ea typeface="楷体_GB2312" pitchFamily="49" charset="-122"/>
            </a:endParaRPr>
          </a:p>
        </p:txBody>
      </p:sp>
      <p:sp>
        <p:nvSpPr>
          <p:cNvPr id="59" name="矩形 58"/>
          <p:cNvSpPr/>
          <p:nvPr/>
        </p:nvSpPr>
        <p:spPr>
          <a:xfrm>
            <a:off x="7273925" y="3375025"/>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60" name="矩形 59"/>
          <p:cNvSpPr/>
          <p:nvPr/>
        </p:nvSpPr>
        <p:spPr>
          <a:xfrm>
            <a:off x="7273925" y="4654550"/>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61" name="矩形 60"/>
          <p:cNvSpPr/>
          <p:nvPr/>
        </p:nvSpPr>
        <p:spPr>
          <a:xfrm>
            <a:off x="7335838" y="4040188"/>
            <a:ext cx="287337"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4</a:t>
            </a:r>
            <a:endParaRPr lang="en-US" altLang="zh-CN" sz="1600" b="1" dirty="0">
              <a:solidFill>
                <a:srgbClr val="000000"/>
              </a:solidFill>
              <a:latin typeface="Times New Roman" panose="02020603050405020304" pitchFamily="18" charset="0"/>
              <a:ea typeface="楷体_GB2312" pitchFamily="49" charset="-122"/>
            </a:endParaRPr>
          </a:p>
        </p:txBody>
      </p:sp>
      <p:sp>
        <p:nvSpPr>
          <p:cNvPr id="63" name="矩形 62"/>
          <p:cNvSpPr/>
          <p:nvPr/>
        </p:nvSpPr>
        <p:spPr>
          <a:xfrm>
            <a:off x="7262813" y="3375025"/>
            <a:ext cx="390525" cy="338138"/>
          </a:xfrm>
          <a:prstGeom prst="rect">
            <a:avLst/>
          </a:prstGeom>
          <a:solidFill>
            <a:schemeClr val="bg1"/>
          </a:solid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18</a:t>
            </a:r>
            <a:endParaRPr lang="en-US" altLang="zh-CN" sz="1600" b="1" dirty="0">
              <a:solidFill>
                <a:srgbClr val="00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90340"/>
                                        </p:tgtEl>
                                        <p:attrNameLst>
                                          <p:attrName>style.visibility</p:attrName>
                                        </p:attrNameLst>
                                      </p:cBhvr>
                                      <p:to>
                                        <p:strVal val="visible"/>
                                      </p:to>
                                    </p:set>
                                    <p:anim calcmode="lin" valueType="num">
                                      <p:cBhvr additive="base">
                                        <p:cTn id="7" dur="500" fill="hold"/>
                                        <p:tgtEl>
                                          <p:spTgt spid="990340"/>
                                        </p:tgtEl>
                                        <p:attrNameLst>
                                          <p:attrName>ppt_x</p:attrName>
                                        </p:attrNameLst>
                                      </p:cBhvr>
                                      <p:tavLst>
                                        <p:tav tm="0">
                                          <p:val>
                                            <p:strVal val="#ppt_x"/>
                                          </p:val>
                                        </p:tav>
                                        <p:tav tm="100000">
                                          <p:val>
                                            <p:strVal val="#ppt_x"/>
                                          </p:val>
                                        </p:tav>
                                      </p:tavLst>
                                    </p:anim>
                                    <p:anim calcmode="lin" valueType="num">
                                      <p:cBhvr additive="base">
                                        <p:cTn id="8" dur="500" fill="hold"/>
                                        <p:tgtEl>
                                          <p:spTgt spid="9903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fill="hold"/>
                                        <p:tgtEl>
                                          <p:spTgt spid="45"/>
                                        </p:tgtEl>
                                        <p:attrNameLst>
                                          <p:attrName>ppt_x</p:attrName>
                                        </p:attrNameLst>
                                      </p:cBhvr>
                                      <p:tavLst>
                                        <p:tav tm="0">
                                          <p:val>
                                            <p:strVal val="#ppt_x"/>
                                          </p:val>
                                        </p:tav>
                                        <p:tav tm="100000">
                                          <p:val>
                                            <p:strVal val="#ppt_x"/>
                                          </p:val>
                                        </p:tav>
                                      </p:tavLst>
                                    </p:anim>
                                    <p:anim calcmode="lin" valueType="num">
                                      <p:cBhvr additive="base">
                                        <p:cTn id="7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500" fill="hold"/>
                                        <p:tgtEl>
                                          <p:spTgt spid="35"/>
                                        </p:tgtEl>
                                        <p:attrNameLst>
                                          <p:attrName>ppt_x</p:attrName>
                                        </p:attrNameLst>
                                      </p:cBhvr>
                                      <p:tavLst>
                                        <p:tav tm="0">
                                          <p:val>
                                            <p:strVal val="#ppt_x"/>
                                          </p:val>
                                        </p:tav>
                                        <p:tav tm="100000">
                                          <p:val>
                                            <p:strVal val="#ppt_x"/>
                                          </p:val>
                                        </p:tav>
                                      </p:tavLst>
                                    </p:anim>
                                    <p:anim calcmode="lin" valueType="num">
                                      <p:cBhvr additive="base">
                                        <p:cTn id="7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 calcmode="lin" valueType="num">
                                      <p:cBhvr additive="base">
                                        <p:cTn id="97" dur="500" fill="hold"/>
                                        <p:tgtEl>
                                          <p:spTgt spid="36"/>
                                        </p:tgtEl>
                                        <p:attrNameLst>
                                          <p:attrName>ppt_x</p:attrName>
                                        </p:attrNameLst>
                                      </p:cBhvr>
                                      <p:tavLst>
                                        <p:tav tm="0">
                                          <p:val>
                                            <p:strVal val="#ppt_x"/>
                                          </p:val>
                                        </p:tav>
                                        <p:tav tm="100000">
                                          <p:val>
                                            <p:strVal val="#ppt_x"/>
                                          </p:val>
                                        </p:tav>
                                      </p:tavLst>
                                    </p:anim>
                                    <p:anim calcmode="lin" valueType="num">
                                      <p:cBhvr additive="base">
                                        <p:cTn id="9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3"/>
                                        </p:tgtEl>
                                        <p:attrNameLst>
                                          <p:attrName>style.visibility</p:attrName>
                                        </p:attrNameLst>
                                      </p:cBhvr>
                                      <p:to>
                                        <p:strVal val="visible"/>
                                      </p:to>
                                    </p:set>
                                    <p:anim calcmode="lin" valueType="num">
                                      <p:cBhvr additive="base">
                                        <p:cTn id="113" dur="500" fill="hold"/>
                                        <p:tgtEl>
                                          <p:spTgt spid="13"/>
                                        </p:tgtEl>
                                        <p:attrNameLst>
                                          <p:attrName>ppt_x</p:attrName>
                                        </p:attrNameLst>
                                      </p:cBhvr>
                                      <p:tavLst>
                                        <p:tav tm="0">
                                          <p:val>
                                            <p:strVal val="#ppt_x"/>
                                          </p:val>
                                        </p:tav>
                                        <p:tav tm="100000">
                                          <p:val>
                                            <p:strVal val="#ppt_x"/>
                                          </p:val>
                                        </p:tav>
                                      </p:tavLst>
                                    </p:anim>
                                    <p:anim calcmode="lin" valueType="num">
                                      <p:cBhvr additive="base">
                                        <p:cTn id="1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500" fill="hold"/>
                                        <p:tgtEl>
                                          <p:spTgt spid="63"/>
                                        </p:tgtEl>
                                        <p:attrNameLst>
                                          <p:attrName>ppt_x</p:attrName>
                                        </p:attrNameLst>
                                      </p:cBhvr>
                                      <p:tavLst>
                                        <p:tav tm="0">
                                          <p:val>
                                            <p:strVal val="#ppt_x"/>
                                          </p:val>
                                        </p:tav>
                                        <p:tav tm="100000">
                                          <p:val>
                                            <p:strVal val="#ppt_x"/>
                                          </p:val>
                                        </p:tav>
                                      </p:tavLst>
                                    </p:anim>
                                    <p:anim calcmode="lin" valueType="num">
                                      <p:cBhvr additive="base">
                                        <p:cTn id="13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7"/>
                                        </p:tgtEl>
                                        <p:attrNameLst>
                                          <p:attrName>style.visibility</p:attrName>
                                        </p:attrNameLst>
                                      </p:cBhvr>
                                      <p:to>
                                        <p:strVal val="visible"/>
                                      </p:to>
                                    </p:set>
                                    <p:anim calcmode="lin" valueType="num">
                                      <p:cBhvr additive="base">
                                        <p:cTn id="135" dur="500" fill="hold"/>
                                        <p:tgtEl>
                                          <p:spTgt spid="37"/>
                                        </p:tgtEl>
                                        <p:attrNameLst>
                                          <p:attrName>ppt_x</p:attrName>
                                        </p:attrNameLst>
                                      </p:cBhvr>
                                      <p:tavLst>
                                        <p:tav tm="0">
                                          <p:val>
                                            <p:strVal val="#ppt_x"/>
                                          </p:val>
                                        </p:tav>
                                        <p:tav tm="100000">
                                          <p:val>
                                            <p:strVal val="#ppt_x"/>
                                          </p:val>
                                        </p:tav>
                                      </p:tavLst>
                                    </p:anim>
                                    <p:anim calcmode="lin" valueType="num">
                                      <p:cBhvr additive="base">
                                        <p:cTn id="13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p:bldP spid="5" grpId="0"/>
      <p:bldP spid="34" grpId="0"/>
      <p:bldP spid="35" grpId="0"/>
      <p:bldP spid="36" grpId="0"/>
      <p:bldP spid="37" grpId="0"/>
      <p:bldP spid="7" grpId="0"/>
      <p:bldP spid="39" grpId="0"/>
      <p:bldP spid="40" grpId="0"/>
      <p:bldP spid="41" grpId="0"/>
      <p:bldP spid="42" grpId="0"/>
      <p:bldP spid="43" grpId="0"/>
      <p:bldP spid="44" grpId="0"/>
      <p:bldP spid="45" grpId="0"/>
      <p:bldP spid="46" grpId="0"/>
      <p:bldP spid="47" grpId="0"/>
      <p:bldP spid="50" grpId="0"/>
      <p:bldP spid="51" grpId="0"/>
      <p:bldP spid="52" grpId="0"/>
      <p:bldP spid="53" grpId="0"/>
      <p:bldP spid="54" grpId="0"/>
      <p:bldP spid="55" grpId="0"/>
      <p:bldP spid="56" grpId="0"/>
      <p:bldP spid="57" grpId="0"/>
      <p:bldP spid="58" grpId="0"/>
      <p:bldP spid="59" grpId="0"/>
      <p:bldP spid="60" grpId="0"/>
      <p:bldP spid="61" grpId="0"/>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a:ln/>
        </p:spPr>
        <p:txBody>
          <a:bodyPr vert="horz" wrap="square" lIns="91440" tIns="45720" rIns="91440" bIns="45720" anchor="ctr" anchorCtr="0"/>
          <a:p>
            <a:pPr eaLnBrk="1" hangingPunct="1"/>
            <a:r>
              <a:rPr lang="zh-CN" altLang="en-US" dirty="0"/>
              <a:t>主要内容</a:t>
            </a:r>
            <a:endParaRPr lang="zh-CN" altLang="en-US" dirty="0"/>
          </a:p>
        </p:txBody>
      </p:sp>
      <p:sp>
        <p:nvSpPr>
          <p:cNvPr id="38915" name="Rectangle 3"/>
          <p:cNvSpPr>
            <a:spLocks noGrp="1"/>
          </p:cNvSpPr>
          <p:nvPr>
            <p:ph idx="1" hasCustomPrompt="1"/>
          </p:nvPr>
        </p:nvSpPr>
        <p:spPr>
          <a:ln/>
        </p:spPr>
        <p:txBody>
          <a:bodyPr vert="horz" wrap="square" lIns="91440" tIns="45720" rIns="91440" bIns="45720" anchor="t" anchorCtr="0"/>
          <a:p>
            <a:pPr eaLnBrk="1" hangingPunct="1"/>
            <a:r>
              <a:rPr lang="en-US" altLang="zh-CN" sz="3600" dirty="0">
                <a:solidFill>
                  <a:srgbClr val="FF0000"/>
                </a:solidFill>
                <a:latin typeface="Times New Roman" panose="02020603050405020304" pitchFamily="18" charset="0"/>
              </a:rPr>
              <a:t>4.1 </a:t>
            </a:r>
            <a:r>
              <a:rPr lang="zh-CN" altLang="en-US" sz="3600" dirty="0">
                <a:solidFill>
                  <a:srgbClr val="FF0000"/>
                </a:solidFill>
                <a:latin typeface="Times New Roman" panose="02020603050405020304" pitchFamily="18" charset="0"/>
              </a:rPr>
              <a:t>存储体系概念</a:t>
            </a:r>
            <a:endParaRPr lang="en-US" altLang="zh-CN" sz="3600" dirty="0">
              <a:solidFill>
                <a:srgbClr val="FF0000"/>
              </a:solidFill>
              <a:latin typeface="Times New Roman" panose="02020603050405020304" pitchFamily="18" charset="0"/>
            </a:endParaRPr>
          </a:p>
          <a:p>
            <a:pPr lvl="1" eaLnBrk="1" hangingPunct="1"/>
            <a:r>
              <a:rPr lang="en-US" altLang="zh-CN" sz="3200" dirty="0">
                <a:latin typeface="Times New Roman" panose="02020603050405020304" pitchFamily="18" charset="0"/>
              </a:rPr>
              <a:t>4.1.1 </a:t>
            </a:r>
            <a:r>
              <a:rPr lang="zh-CN" altLang="en-US" sz="3200" dirty="0">
                <a:latin typeface="Times New Roman" panose="02020603050405020304" pitchFamily="18" charset="0"/>
              </a:rPr>
              <a:t>存储体系基本概念</a:t>
            </a:r>
            <a:endParaRPr lang="zh-CN" altLang="en-US" sz="3200" dirty="0">
              <a:latin typeface="Times New Roman" panose="02020603050405020304" pitchFamily="18" charset="0"/>
            </a:endParaRPr>
          </a:p>
          <a:p>
            <a:pPr lvl="1" eaLnBrk="1" hangingPunct="1"/>
            <a:r>
              <a:rPr lang="en-US" altLang="zh-CN" sz="3200" dirty="0">
                <a:solidFill>
                  <a:srgbClr val="FF0000"/>
                </a:solidFill>
                <a:latin typeface="Times New Roman" panose="02020603050405020304" pitchFamily="18" charset="0"/>
              </a:rPr>
              <a:t>4.1.2 </a:t>
            </a:r>
            <a:r>
              <a:rPr lang="zh-CN" altLang="en-US" sz="3200" dirty="0">
                <a:solidFill>
                  <a:srgbClr val="FF0000"/>
                </a:solidFill>
                <a:latin typeface="Times New Roman" panose="02020603050405020304" pitchFamily="18" charset="0"/>
              </a:rPr>
              <a:t>存储体系的构成依据</a:t>
            </a:r>
            <a:endParaRPr lang="zh-CN" altLang="en-US" sz="3200" dirty="0">
              <a:solidFill>
                <a:srgbClr val="FF0000"/>
              </a:solidFill>
              <a:latin typeface="Times New Roman" panose="02020603050405020304" pitchFamily="18" charset="0"/>
            </a:endParaRPr>
          </a:p>
          <a:p>
            <a:pPr lvl="1" eaLnBrk="1" hangingPunct="1"/>
            <a:r>
              <a:rPr lang="en-US" altLang="zh-CN" sz="3200" dirty="0">
                <a:latin typeface="Times New Roman" panose="02020603050405020304" pitchFamily="18" charset="0"/>
              </a:rPr>
              <a:t>4.1.3 </a:t>
            </a:r>
            <a:r>
              <a:rPr lang="zh-CN" altLang="en-US" sz="3200" dirty="0">
                <a:latin typeface="Times New Roman" panose="02020603050405020304" pitchFamily="18" charset="0"/>
              </a:rPr>
              <a:t>存储体系的性能参数 </a:t>
            </a:r>
            <a:endParaRPr lang="zh-CN" altLang="en-US" sz="3200" dirty="0">
              <a:latin typeface="Times New Roman" panose="02020603050405020304" pitchFamily="18" charset="0"/>
            </a:endParaRPr>
          </a:p>
          <a:p>
            <a:pPr eaLnBrk="1" hangingPunct="1"/>
            <a:r>
              <a:rPr lang="en-US" altLang="zh-CN" sz="3600" dirty="0">
                <a:latin typeface="Times New Roman" panose="02020603050405020304" pitchFamily="18" charset="0"/>
              </a:rPr>
              <a:t>4.2 </a:t>
            </a:r>
            <a:r>
              <a:rPr lang="zh-CN" altLang="en-US" sz="3600" dirty="0">
                <a:latin typeface="Times New Roman" panose="02020603050405020304" pitchFamily="18" charset="0"/>
              </a:rPr>
              <a:t>虚拟存储器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4.3 </a:t>
            </a:r>
            <a:r>
              <a:rPr lang="zh-CN" altLang="en-US" sz="3600" dirty="0">
                <a:latin typeface="Times New Roman" panose="02020603050405020304" pitchFamily="18" charset="0"/>
              </a:rPr>
              <a:t>高速缓冲存储器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4.4 Cache-</a:t>
            </a:r>
            <a:r>
              <a:rPr lang="zh-CN" altLang="en-US" sz="3600" dirty="0">
                <a:latin typeface="Times New Roman" panose="02020603050405020304" pitchFamily="18" charset="0"/>
              </a:rPr>
              <a:t>主存</a:t>
            </a:r>
            <a:r>
              <a:rPr lang="en-US" altLang="zh-CN" sz="3600" dirty="0">
                <a:latin typeface="Times New Roman" panose="02020603050405020304" pitchFamily="18" charset="0"/>
              </a:rPr>
              <a:t>-</a:t>
            </a:r>
            <a:r>
              <a:rPr lang="zh-CN" altLang="en-US" sz="3600" dirty="0">
                <a:latin typeface="Times New Roman" panose="02020603050405020304" pitchFamily="18" charset="0"/>
              </a:rPr>
              <a:t>辅存三级层次</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4.5 </a:t>
            </a:r>
            <a:r>
              <a:rPr lang="zh-CN" altLang="en-US" sz="3600" dirty="0">
                <a:latin typeface="Times New Roman" panose="02020603050405020304" pitchFamily="18" charset="0"/>
              </a:rPr>
              <a:t>主存保护 </a:t>
            </a:r>
            <a:endParaRPr lang="zh-CN" altLang="en-US" sz="3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8" name="Rectangle 2"/>
          <p:cNvSpPr>
            <a:spLocks noGrp="1"/>
          </p:cNvSpPr>
          <p:nvPr>
            <p:ph type="title"/>
          </p:nvPr>
        </p:nvSpPr>
        <p:spPr>
          <a:ln/>
        </p:spPr>
        <p:txBody>
          <a:bodyPr vert="horz" wrap="square" lIns="91440" tIns="45720" rIns="91440" bIns="45720" anchor="ctr" anchorCtr="0"/>
          <a:p>
            <a:pPr eaLnBrk="1" hangingPunct="1"/>
            <a:r>
              <a:rPr lang="zh-CN" altLang="en-US" sz="3200" dirty="0"/>
              <a:t>两种地址转换的比较</a:t>
            </a:r>
            <a:endParaRPr lang="zh-CN" altLang="en-US" sz="3200" dirty="0"/>
          </a:p>
        </p:txBody>
      </p:sp>
      <p:sp>
        <p:nvSpPr>
          <p:cNvPr id="244739"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44740" name="Picture 4"/>
          <p:cNvPicPr>
            <a:picLocks noChangeAspect="1"/>
          </p:cNvPicPr>
          <p:nvPr/>
        </p:nvPicPr>
        <p:blipFill>
          <a:blip r:embed="rId1"/>
          <a:stretch>
            <a:fillRect/>
          </a:stretch>
        </p:blipFill>
        <p:spPr>
          <a:xfrm>
            <a:off x="1500188" y="1041400"/>
            <a:ext cx="2946400" cy="781050"/>
          </a:xfrm>
          <a:prstGeom prst="rect">
            <a:avLst/>
          </a:prstGeom>
          <a:noFill/>
          <a:ln w="9525">
            <a:noFill/>
          </a:ln>
        </p:spPr>
      </p:pic>
      <p:pic>
        <p:nvPicPr>
          <p:cNvPr id="244741" name="Picture 5"/>
          <p:cNvPicPr>
            <a:picLocks noChangeAspect="1"/>
          </p:cNvPicPr>
          <p:nvPr/>
        </p:nvPicPr>
        <p:blipFill>
          <a:blip r:embed="rId2"/>
          <a:stretch>
            <a:fillRect/>
          </a:stretch>
        </p:blipFill>
        <p:spPr>
          <a:xfrm>
            <a:off x="2051050" y="1849438"/>
            <a:ext cx="2584450" cy="669925"/>
          </a:xfrm>
          <a:prstGeom prst="rect">
            <a:avLst/>
          </a:prstGeom>
          <a:noFill/>
          <a:ln w="9525">
            <a:noFill/>
          </a:ln>
        </p:spPr>
      </p:pic>
      <p:pic>
        <p:nvPicPr>
          <p:cNvPr id="244742" name="Picture 6"/>
          <p:cNvPicPr>
            <a:picLocks noChangeAspect="1"/>
          </p:cNvPicPr>
          <p:nvPr/>
        </p:nvPicPr>
        <p:blipFill>
          <a:blip r:embed="rId3"/>
          <a:stretch>
            <a:fillRect/>
          </a:stretch>
        </p:blipFill>
        <p:spPr>
          <a:xfrm>
            <a:off x="455613" y="3127375"/>
            <a:ext cx="2873375" cy="1135063"/>
          </a:xfrm>
          <a:prstGeom prst="rect">
            <a:avLst/>
          </a:prstGeom>
          <a:noFill/>
          <a:ln w="9525">
            <a:noFill/>
          </a:ln>
        </p:spPr>
      </p:pic>
      <p:pic>
        <p:nvPicPr>
          <p:cNvPr id="244743" name="Picture 7"/>
          <p:cNvPicPr>
            <a:picLocks noChangeAspect="1"/>
          </p:cNvPicPr>
          <p:nvPr/>
        </p:nvPicPr>
        <p:blipFill>
          <a:blip r:embed="rId4"/>
          <a:stretch>
            <a:fillRect/>
          </a:stretch>
        </p:blipFill>
        <p:spPr>
          <a:xfrm>
            <a:off x="890588" y="2386013"/>
            <a:ext cx="1054100" cy="355600"/>
          </a:xfrm>
          <a:prstGeom prst="rect">
            <a:avLst/>
          </a:prstGeom>
          <a:noFill/>
          <a:ln w="9525">
            <a:noFill/>
          </a:ln>
        </p:spPr>
      </p:pic>
      <p:pic>
        <p:nvPicPr>
          <p:cNvPr id="1131528" name="Picture 8"/>
          <p:cNvPicPr>
            <a:picLocks noChangeAspect="1"/>
          </p:cNvPicPr>
          <p:nvPr/>
        </p:nvPicPr>
        <p:blipFill>
          <a:blip r:embed="rId5"/>
          <a:stretch>
            <a:fillRect/>
          </a:stretch>
        </p:blipFill>
        <p:spPr>
          <a:xfrm>
            <a:off x="15875" y="2182813"/>
            <a:ext cx="852488" cy="617537"/>
          </a:xfrm>
          <a:prstGeom prst="rect">
            <a:avLst/>
          </a:prstGeom>
          <a:noFill/>
          <a:ln w="9525">
            <a:noFill/>
          </a:ln>
        </p:spPr>
      </p:pic>
      <p:pic>
        <p:nvPicPr>
          <p:cNvPr id="1131529" name="Picture 9"/>
          <p:cNvPicPr>
            <a:picLocks noChangeAspect="1"/>
          </p:cNvPicPr>
          <p:nvPr/>
        </p:nvPicPr>
        <p:blipFill>
          <a:blip r:embed="rId6"/>
          <a:stretch>
            <a:fillRect/>
          </a:stretch>
        </p:blipFill>
        <p:spPr>
          <a:xfrm>
            <a:off x="1927225" y="2349500"/>
            <a:ext cx="412750" cy="395288"/>
          </a:xfrm>
          <a:prstGeom prst="rect">
            <a:avLst/>
          </a:prstGeom>
          <a:noFill/>
          <a:ln w="9525">
            <a:noFill/>
          </a:ln>
        </p:spPr>
      </p:pic>
      <p:sp>
        <p:nvSpPr>
          <p:cNvPr id="1131530" name="Line 10"/>
          <p:cNvSpPr/>
          <p:nvPr/>
        </p:nvSpPr>
        <p:spPr>
          <a:xfrm flipH="1" flipV="1">
            <a:off x="1262063" y="2730500"/>
            <a:ext cx="17462" cy="554038"/>
          </a:xfrm>
          <a:prstGeom prst="line">
            <a:avLst/>
          </a:prstGeom>
          <a:ln w="28575" cap="flat" cmpd="sng">
            <a:solidFill>
              <a:srgbClr val="FF0000"/>
            </a:solidFill>
            <a:prstDash val="solid"/>
            <a:headEnd type="none" w="med" len="med"/>
            <a:tailEnd type="triangle" w="med" len="med"/>
          </a:ln>
        </p:spPr>
      </p:sp>
      <p:sp>
        <p:nvSpPr>
          <p:cNvPr id="1131531" name="Line 11"/>
          <p:cNvSpPr/>
          <p:nvPr/>
        </p:nvSpPr>
        <p:spPr>
          <a:xfrm flipH="1" flipV="1">
            <a:off x="1430338" y="2738438"/>
            <a:ext cx="33337" cy="842962"/>
          </a:xfrm>
          <a:prstGeom prst="line">
            <a:avLst/>
          </a:prstGeom>
          <a:ln w="28575" cap="flat" cmpd="sng">
            <a:solidFill>
              <a:srgbClr val="FF0000"/>
            </a:solidFill>
            <a:prstDash val="solid"/>
            <a:headEnd type="none" w="med" len="med"/>
            <a:tailEnd type="triangle" w="med" len="med"/>
          </a:ln>
        </p:spPr>
      </p:sp>
      <p:sp>
        <p:nvSpPr>
          <p:cNvPr id="1131532" name="Line 12"/>
          <p:cNvSpPr/>
          <p:nvPr/>
        </p:nvSpPr>
        <p:spPr>
          <a:xfrm flipH="1" flipV="1">
            <a:off x="1630363" y="2730500"/>
            <a:ext cx="33337" cy="1003300"/>
          </a:xfrm>
          <a:prstGeom prst="line">
            <a:avLst/>
          </a:prstGeom>
          <a:ln w="28575" cap="flat" cmpd="sng">
            <a:solidFill>
              <a:srgbClr val="FF0000"/>
            </a:solidFill>
            <a:prstDash val="solid"/>
            <a:headEnd type="none" w="med" len="med"/>
            <a:tailEnd type="triangle" w="med" len="med"/>
          </a:ln>
        </p:spPr>
      </p:sp>
      <p:sp>
        <p:nvSpPr>
          <p:cNvPr id="1131533" name="Line 13"/>
          <p:cNvSpPr/>
          <p:nvPr/>
        </p:nvSpPr>
        <p:spPr>
          <a:xfrm>
            <a:off x="3065463" y="1604963"/>
            <a:ext cx="0" cy="354012"/>
          </a:xfrm>
          <a:prstGeom prst="line">
            <a:avLst/>
          </a:prstGeom>
          <a:ln w="28575" cap="flat" cmpd="sng">
            <a:solidFill>
              <a:srgbClr val="FF0000"/>
            </a:solidFill>
            <a:prstDash val="solid"/>
            <a:headEnd type="none" w="med" len="med"/>
            <a:tailEnd type="triangle" w="med" len="med"/>
          </a:ln>
        </p:spPr>
      </p:sp>
      <p:grpSp>
        <p:nvGrpSpPr>
          <p:cNvPr id="1131534" name="Group 14"/>
          <p:cNvGrpSpPr/>
          <p:nvPr/>
        </p:nvGrpSpPr>
        <p:grpSpPr>
          <a:xfrm>
            <a:off x="1443038" y="1636713"/>
            <a:ext cx="641350" cy="738187"/>
            <a:chOff x="909" y="1031"/>
            <a:chExt cx="404" cy="465"/>
          </a:xfrm>
        </p:grpSpPr>
        <p:sp>
          <p:nvSpPr>
            <p:cNvPr id="244777" name="Line 15"/>
            <p:cNvSpPr/>
            <p:nvPr/>
          </p:nvSpPr>
          <p:spPr>
            <a:xfrm>
              <a:off x="1293" y="1031"/>
              <a:ext cx="0" cy="81"/>
            </a:xfrm>
            <a:prstGeom prst="line">
              <a:avLst/>
            </a:prstGeom>
            <a:ln w="28575" cap="flat" cmpd="sng">
              <a:solidFill>
                <a:srgbClr val="FF0000"/>
              </a:solidFill>
              <a:prstDash val="solid"/>
              <a:headEnd type="none" w="med" len="med"/>
              <a:tailEnd type="none" w="med" len="med"/>
            </a:ln>
          </p:spPr>
        </p:sp>
        <p:sp>
          <p:nvSpPr>
            <p:cNvPr id="244778" name="Line 16"/>
            <p:cNvSpPr/>
            <p:nvPr/>
          </p:nvSpPr>
          <p:spPr>
            <a:xfrm>
              <a:off x="909" y="1112"/>
              <a:ext cx="404" cy="0"/>
            </a:xfrm>
            <a:prstGeom prst="line">
              <a:avLst/>
            </a:prstGeom>
            <a:ln w="28575" cap="flat" cmpd="sng">
              <a:solidFill>
                <a:srgbClr val="FF0000"/>
              </a:solidFill>
              <a:prstDash val="solid"/>
              <a:headEnd type="none" w="med" len="med"/>
              <a:tailEnd type="none" w="med" len="med"/>
            </a:ln>
          </p:spPr>
        </p:sp>
        <p:sp>
          <p:nvSpPr>
            <p:cNvPr id="244779" name="Line 17"/>
            <p:cNvSpPr/>
            <p:nvPr/>
          </p:nvSpPr>
          <p:spPr>
            <a:xfrm>
              <a:off x="909" y="1122"/>
              <a:ext cx="0" cy="374"/>
            </a:xfrm>
            <a:prstGeom prst="line">
              <a:avLst/>
            </a:prstGeom>
            <a:ln w="28575" cap="flat" cmpd="sng">
              <a:solidFill>
                <a:srgbClr val="FF0000"/>
              </a:solidFill>
              <a:prstDash val="solid"/>
              <a:headEnd type="none" w="med" len="med"/>
              <a:tailEnd type="triangle" w="med" len="med"/>
            </a:ln>
          </p:spPr>
        </p:sp>
      </p:grpSp>
      <p:sp>
        <p:nvSpPr>
          <p:cNvPr id="1131538" name="Line 18"/>
          <p:cNvSpPr/>
          <p:nvPr/>
        </p:nvSpPr>
        <p:spPr>
          <a:xfrm flipH="1" flipV="1">
            <a:off x="2327275" y="2257425"/>
            <a:ext cx="1588" cy="1549400"/>
          </a:xfrm>
          <a:prstGeom prst="line">
            <a:avLst/>
          </a:prstGeom>
          <a:ln w="28575" cap="flat" cmpd="sng">
            <a:solidFill>
              <a:srgbClr val="FF0000"/>
            </a:solidFill>
            <a:prstDash val="solid"/>
            <a:headEnd type="none" w="med" len="med"/>
            <a:tailEnd type="triangle" w="med" len="med"/>
          </a:ln>
        </p:spPr>
      </p:sp>
      <p:pic>
        <p:nvPicPr>
          <p:cNvPr id="244752" name="Picture 19"/>
          <p:cNvPicPr>
            <a:picLocks noChangeAspect="1"/>
          </p:cNvPicPr>
          <p:nvPr/>
        </p:nvPicPr>
        <p:blipFill>
          <a:blip r:embed="rId7"/>
          <a:stretch>
            <a:fillRect/>
          </a:stretch>
        </p:blipFill>
        <p:spPr>
          <a:xfrm>
            <a:off x="5411788" y="1079500"/>
            <a:ext cx="3073400" cy="592138"/>
          </a:xfrm>
          <a:prstGeom prst="rect">
            <a:avLst/>
          </a:prstGeom>
          <a:noFill/>
          <a:ln w="9525">
            <a:noFill/>
          </a:ln>
        </p:spPr>
      </p:pic>
      <p:pic>
        <p:nvPicPr>
          <p:cNvPr id="244753" name="Picture 20"/>
          <p:cNvPicPr>
            <a:picLocks noChangeAspect="1"/>
          </p:cNvPicPr>
          <p:nvPr/>
        </p:nvPicPr>
        <p:blipFill>
          <a:blip r:embed="rId8"/>
          <a:stretch>
            <a:fillRect/>
          </a:stretch>
        </p:blipFill>
        <p:spPr>
          <a:xfrm>
            <a:off x="5921375" y="1893888"/>
            <a:ext cx="2887663" cy="457200"/>
          </a:xfrm>
          <a:prstGeom prst="rect">
            <a:avLst/>
          </a:prstGeom>
          <a:noFill/>
          <a:ln w="9525">
            <a:noFill/>
          </a:ln>
        </p:spPr>
      </p:pic>
      <p:pic>
        <p:nvPicPr>
          <p:cNvPr id="244754" name="Picture 21"/>
          <p:cNvPicPr>
            <a:picLocks noChangeAspect="1"/>
          </p:cNvPicPr>
          <p:nvPr/>
        </p:nvPicPr>
        <p:blipFill>
          <a:blip r:embed="rId9"/>
          <a:stretch>
            <a:fillRect/>
          </a:stretch>
        </p:blipFill>
        <p:spPr>
          <a:xfrm>
            <a:off x="5273675" y="3328988"/>
            <a:ext cx="1692275" cy="1085850"/>
          </a:xfrm>
          <a:prstGeom prst="rect">
            <a:avLst/>
          </a:prstGeom>
          <a:noFill/>
          <a:ln w="9525">
            <a:noFill/>
          </a:ln>
        </p:spPr>
      </p:pic>
      <p:grpSp>
        <p:nvGrpSpPr>
          <p:cNvPr id="1131542" name="Group 22"/>
          <p:cNvGrpSpPr/>
          <p:nvPr/>
        </p:nvGrpSpPr>
        <p:grpSpPr>
          <a:xfrm>
            <a:off x="4046538" y="1660525"/>
            <a:ext cx="3198812" cy="2776538"/>
            <a:chOff x="2549" y="1046"/>
            <a:chExt cx="2015" cy="1749"/>
          </a:xfrm>
        </p:grpSpPr>
        <p:grpSp>
          <p:nvGrpSpPr>
            <p:cNvPr id="244769" name="Group 23"/>
            <p:cNvGrpSpPr/>
            <p:nvPr/>
          </p:nvGrpSpPr>
          <p:grpSpPr>
            <a:xfrm>
              <a:off x="4018" y="1046"/>
              <a:ext cx="546" cy="223"/>
              <a:chOff x="4018" y="1046"/>
              <a:chExt cx="546" cy="223"/>
            </a:xfrm>
          </p:grpSpPr>
          <p:sp>
            <p:nvSpPr>
              <p:cNvPr id="244775" name="Line 24"/>
              <p:cNvSpPr/>
              <p:nvPr/>
            </p:nvSpPr>
            <p:spPr>
              <a:xfrm>
                <a:off x="4564" y="1046"/>
                <a:ext cx="0" cy="223"/>
              </a:xfrm>
              <a:prstGeom prst="line">
                <a:avLst/>
              </a:prstGeom>
              <a:ln w="28575" cap="flat" cmpd="sng">
                <a:solidFill>
                  <a:srgbClr val="FF0000"/>
                </a:solidFill>
                <a:prstDash val="solid"/>
                <a:headEnd type="none" w="med" len="med"/>
                <a:tailEnd type="triangle" w="med" len="med"/>
              </a:ln>
            </p:spPr>
          </p:sp>
          <p:sp>
            <p:nvSpPr>
              <p:cNvPr id="244776" name="Line 25"/>
              <p:cNvSpPr/>
              <p:nvPr/>
            </p:nvSpPr>
            <p:spPr>
              <a:xfrm>
                <a:off x="4018" y="1046"/>
                <a:ext cx="0" cy="223"/>
              </a:xfrm>
              <a:prstGeom prst="line">
                <a:avLst/>
              </a:prstGeom>
              <a:ln w="28575" cap="flat" cmpd="sng">
                <a:solidFill>
                  <a:srgbClr val="FF0000"/>
                </a:solidFill>
                <a:prstDash val="solid"/>
                <a:headEnd type="none" w="med" len="med"/>
                <a:tailEnd type="triangle" w="med" len="med"/>
              </a:ln>
            </p:spPr>
          </p:sp>
        </p:grpSp>
        <p:pic>
          <p:nvPicPr>
            <p:cNvPr id="244770" name="Picture 26"/>
            <p:cNvPicPr>
              <a:picLocks noChangeAspect="1"/>
            </p:cNvPicPr>
            <p:nvPr/>
          </p:nvPicPr>
          <p:blipFill>
            <a:blip r:embed="rId10"/>
            <a:stretch>
              <a:fillRect/>
            </a:stretch>
          </p:blipFill>
          <p:spPr>
            <a:xfrm>
              <a:off x="2549" y="1402"/>
              <a:ext cx="759" cy="1393"/>
            </a:xfrm>
            <a:prstGeom prst="rect">
              <a:avLst/>
            </a:prstGeom>
            <a:noFill/>
            <a:ln w="9525">
              <a:noFill/>
            </a:ln>
          </p:spPr>
        </p:pic>
        <p:grpSp>
          <p:nvGrpSpPr>
            <p:cNvPr id="244771" name="Group 27"/>
            <p:cNvGrpSpPr/>
            <p:nvPr/>
          </p:nvGrpSpPr>
          <p:grpSpPr>
            <a:xfrm>
              <a:off x="3309" y="1056"/>
              <a:ext cx="728" cy="525"/>
              <a:chOff x="909" y="1031"/>
              <a:chExt cx="404" cy="465"/>
            </a:xfrm>
          </p:grpSpPr>
          <p:sp>
            <p:nvSpPr>
              <p:cNvPr id="244772" name="Line 28"/>
              <p:cNvSpPr/>
              <p:nvPr/>
            </p:nvSpPr>
            <p:spPr>
              <a:xfrm>
                <a:off x="1293" y="1031"/>
                <a:ext cx="0" cy="81"/>
              </a:xfrm>
              <a:prstGeom prst="line">
                <a:avLst/>
              </a:prstGeom>
              <a:ln w="28575" cap="flat" cmpd="sng">
                <a:solidFill>
                  <a:srgbClr val="FF0000"/>
                </a:solidFill>
                <a:prstDash val="solid"/>
                <a:headEnd type="none" w="med" len="med"/>
                <a:tailEnd type="none" w="med" len="med"/>
              </a:ln>
            </p:spPr>
          </p:sp>
          <p:sp>
            <p:nvSpPr>
              <p:cNvPr id="244773" name="Line 29"/>
              <p:cNvSpPr/>
              <p:nvPr/>
            </p:nvSpPr>
            <p:spPr>
              <a:xfrm>
                <a:off x="909" y="1112"/>
                <a:ext cx="404" cy="0"/>
              </a:xfrm>
              <a:prstGeom prst="line">
                <a:avLst/>
              </a:prstGeom>
              <a:ln w="28575" cap="flat" cmpd="sng">
                <a:solidFill>
                  <a:srgbClr val="FF0000"/>
                </a:solidFill>
                <a:prstDash val="solid"/>
                <a:headEnd type="none" w="med" len="med"/>
                <a:tailEnd type="none" w="med" len="med"/>
              </a:ln>
            </p:spPr>
          </p:sp>
          <p:sp>
            <p:nvSpPr>
              <p:cNvPr id="244774" name="Line 30"/>
              <p:cNvSpPr/>
              <p:nvPr/>
            </p:nvSpPr>
            <p:spPr>
              <a:xfrm>
                <a:off x="909" y="1122"/>
                <a:ext cx="0" cy="374"/>
              </a:xfrm>
              <a:prstGeom prst="line">
                <a:avLst/>
              </a:prstGeom>
              <a:ln w="28575" cap="flat" cmpd="sng">
                <a:solidFill>
                  <a:srgbClr val="FF0000"/>
                </a:solidFill>
                <a:prstDash val="solid"/>
                <a:headEnd type="none" w="med" len="med"/>
                <a:tailEnd type="triangle" w="med" len="med"/>
              </a:ln>
            </p:spPr>
          </p:sp>
        </p:grpSp>
      </p:grpSp>
      <p:grpSp>
        <p:nvGrpSpPr>
          <p:cNvPr id="1131551" name="Group 31"/>
          <p:cNvGrpSpPr/>
          <p:nvPr/>
        </p:nvGrpSpPr>
        <p:grpSpPr>
          <a:xfrm>
            <a:off x="5668963" y="1644650"/>
            <a:ext cx="66675" cy="2386013"/>
            <a:chOff x="3571" y="1036"/>
            <a:chExt cx="42" cy="1503"/>
          </a:xfrm>
        </p:grpSpPr>
        <p:sp>
          <p:nvSpPr>
            <p:cNvPr id="244767" name="Line 32"/>
            <p:cNvSpPr/>
            <p:nvPr/>
          </p:nvSpPr>
          <p:spPr>
            <a:xfrm flipH="1" flipV="1">
              <a:off x="3571" y="1957"/>
              <a:ext cx="11" cy="582"/>
            </a:xfrm>
            <a:prstGeom prst="line">
              <a:avLst/>
            </a:prstGeom>
            <a:ln w="28575" cap="flat" cmpd="sng">
              <a:solidFill>
                <a:srgbClr val="FF0000"/>
              </a:solidFill>
              <a:prstDash val="solid"/>
              <a:headEnd type="none" w="med" len="med"/>
              <a:tailEnd type="triangle" w="med" len="med"/>
            </a:ln>
          </p:spPr>
        </p:sp>
        <p:sp>
          <p:nvSpPr>
            <p:cNvPr id="244768" name="Line 33"/>
            <p:cNvSpPr/>
            <p:nvPr/>
          </p:nvSpPr>
          <p:spPr>
            <a:xfrm>
              <a:off x="3593" y="1036"/>
              <a:ext cx="20" cy="688"/>
            </a:xfrm>
            <a:prstGeom prst="line">
              <a:avLst/>
            </a:prstGeom>
            <a:ln w="28575" cap="flat" cmpd="sng">
              <a:solidFill>
                <a:srgbClr val="FF0000"/>
              </a:solidFill>
              <a:prstDash val="solid"/>
              <a:headEnd type="none" w="med" len="med"/>
              <a:tailEnd type="triangle" w="med" len="med"/>
            </a:ln>
          </p:spPr>
        </p:sp>
      </p:grpSp>
      <p:pic>
        <p:nvPicPr>
          <p:cNvPr id="244757" name="Picture 34"/>
          <p:cNvPicPr>
            <a:picLocks noChangeAspect="1"/>
          </p:cNvPicPr>
          <p:nvPr/>
        </p:nvPicPr>
        <p:blipFill>
          <a:blip r:embed="rId4"/>
          <a:stretch>
            <a:fillRect/>
          </a:stretch>
        </p:blipFill>
        <p:spPr>
          <a:xfrm>
            <a:off x="4972050" y="2747963"/>
            <a:ext cx="1054100" cy="355600"/>
          </a:xfrm>
          <a:prstGeom prst="rect">
            <a:avLst/>
          </a:prstGeom>
          <a:noFill/>
          <a:ln w="9525">
            <a:noFill/>
          </a:ln>
        </p:spPr>
      </p:pic>
      <p:pic>
        <p:nvPicPr>
          <p:cNvPr id="1131555" name="Picture 35"/>
          <p:cNvPicPr>
            <a:picLocks noChangeAspect="1"/>
          </p:cNvPicPr>
          <p:nvPr/>
        </p:nvPicPr>
        <p:blipFill>
          <a:blip r:embed="rId11"/>
          <a:stretch>
            <a:fillRect/>
          </a:stretch>
        </p:blipFill>
        <p:spPr>
          <a:xfrm>
            <a:off x="4108450" y="2741613"/>
            <a:ext cx="809625" cy="377825"/>
          </a:xfrm>
          <a:prstGeom prst="rect">
            <a:avLst/>
          </a:prstGeom>
          <a:noFill/>
          <a:ln w="9525">
            <a:noFill/>
          </a:ln>
        </p:spPr>
      </p:pic>
      <p:grpSp>
        <p:nvGrpSpPr>
          <p:cNvPr id="1131556" name="Group 36"/>
          <p:cNvGrpSpPr/>
          <p:nvPr/>
        </p:nvGrpSpPr>
        <p:grpSpPr>
          <a:xfrm>
            <a:off x="5948363" y="2260600"/>
            <a:ext cx="1878012" cy="1392238"/>
            <a:chOff x="3747" y="1424"/>
            <a:chExt cx="1183" cy="877"/>
          </a:xfrm>
        </p:grpSpPr>
        <p:grpSp>
          <p:nvGrpSpPr>
            <p:cNvPr id="244761" name="Group 37"/>
            <p:cNvGrpSpPr/>
            <p:nvPr/>
          </p:nvGrpSpPr>
          <p:grpSpPr>
            <a:xfrm>
              <a:off x="3799" y="1521"/>
              <a:ext cx="885" cy="780"/>
              <a:chOff x="3799" y="1521"/>
              <a:chExt cx="885" cy="780"/>
            </a:xfrm>
          </p:grpSpPr>
          <p:grpSp>
            <p:nvGrpSpPr>
              <p:cNvPr id="244763" name="Group 38"/>
              <p:cNvGrpSpPr/>
              <p:nvPr/>
            </p:nvGrpSpPr>
            <p:grpSpPr>
              <a:xfrm>
                <a:off x="3799" y="1521"/>
                <a:ext cx="532" cy="535"/>
                <a:chOff x="3799" y="1521"/>
                <a:chExt cx="532" cy="535"/>
              </a:xfrm>
            </p:grpSpPr>
            <p:pic>
              <p:nvPicPr>
                <p:cNvPr id="244765" name="Picture 39"/>
                <p:cNvPicPr>
                  <a:picLocks noChangeAspect="1"/>
                </p:cNvPicPr>
                <p:nvPr/>
              </p:nvPicPr>
              <p:blipFill>
                <a:blip r:embed="rId12"/>
                <a:stretch>
                  <a:fillRect/>
                </a:stretch>
              </p:blipFill>
              <p:spPr>
                <a:xfrm>
                  <a:off x="3799" y="1781"/>
                  <a:ext cx="474" cy="191"/>
                </a:xfrm>
                <a:prstGeom prst="rect">
                  <a:avLst/>
                </a:prstGeom>
                <a:noFill/>
                <a:ln w="9525">
                  <a:noFill/>
                </a:ln>
              </p:spPr>
            </p:pic>
            <p:sp>
              <p:nvSpPr>
                <p:cNvPr id="244766" name="Line 40"/>
                <p:cNvSpPr/>
                <p:nvPr/>
              </p:nvSpPr>
              <p:spPr>
                <a:xfrm flipH="1">
                  <a:off x="4331" y="1521"/>
                  <a:ext cx="0" cy="535"/>
                </a:xfrm>
                <a:prstGeom prst="line">
                  <a:avLst/>
                </a:prstGeom>
                <a:ln w="28575" cap="flat" cmpd="sng">
                  <a:solidFill>
                    <a:srgbClr val="FF0000"/>
                  </a:solidFill>
                  <a:prstDash val="solid"/>
                  <a:headEnd type="none" w="med" len="med"/>
                  <a:tailEnd type="triangle" w="med" len="med"/>
                </a:ln>
              </p:spPr>
            </p:sp>
          </p:grpSp>
          <p:pic>
            <p:nvPicPr>
              <p:cNvPr id="244764" name="Picture 41"/>
              <p:cNvPicPr>
                <a:picLocks noChangeAspect="1"/>
              </p:cNvPicPr>
              <p:nvPr/>
            </p:nvPicPr>
            <p:blipFill>
              <a:blip r:embed="rId13"/>
              <a:stretch>
                <a:fillRect/>
              </a:stretch>
            </p:blipFill>
            <p:spPr>
              <a:xfrm>
                <a:off x="4142" y="2171"/>
                <a:ext cx="542" cy="130"/>
              </a:xfrm>
              <a:prstGeom prst="rect">
                <a:avLst/>
              </a:prstGeom>
              <a:noFill/>
              <a:ln w="9525">
                <a:noFill/>
              </a:ln>
            </p:spPr>
          </p:pic>
        </p:grpSp>
        <p:pic>
          <p:nvPicPr>
            <p:cNvPr id="244762" name="Picture 42"/>
            <p:cNvPicPr>
              <a:picLocks noChangeAspect="1"/>
            </p:cNvPicPr>
            <p:nvPr/>
          </p:nvPicPr>
          <p:blipFill>
            <a:blip r:embed="rId14"/>
            <a:stretch>
              <a:fillRect/>
            </a:stretch>
          </p:blipFill>
          <p:spPr>
            <a:xfrm>
              <a:off x="3747" y="1424"/>
              <a:ext cx="1183" cy="89"/>
            </a:xfrm>
            <a:prstGeom prst="rect">
              <a:avLst/>
            </a:prstGeom>
            <a:noFill/>
            <a:ln w="9525">
              <a:noFill/>
            </a:ln>
          </p:spPr>
        </p:pic>
      </p:grpSp>
      <p:sp>
        <p:nvSpPr>
          <p:cNvPr id="244760" name="文本框 1"/>
          <p:cNvSpPr txBox="1"/>
          <p:nvPr/>
        </p:nvSpPr>
        <p:spPr>
          <a:xfrm>
            <a:off x="1044575" y="4665663"/>
            <a:ext cx="7054850" cy="1384300"/>
          </a:xfrm>
          <a:prstGeom prst="rect">
            <a:avLst/>
          </a:prstGeom>
          <a:noFill/>
          <a:ln w="9525">
            <a:noFill/>
          </a:ln>
        </p:spPr>
        <p:txBody>
          <a:bodyPr>
            <a:spAutoFit/>
          </a:bodyPr>
          <a:p>
            <a:r>
              <a:rPr lang="zh-CN" altLang="en-US" dirty="0">
                <a:latin typeface="Times New Roman" panose="02020603050405020304" pitchFamily="18" charset="0"/>
              </a:rPr>
              <a:t>考虑将两者结合，一种新的映像规则，既能减少冲突概率，提高</a:t>
            </a:r>
            <a:r>
              <a:rPr lang="en-US" altLang="zh-CN" dirty="0">
                <a:latin typeface="Times New Roman" panose="02020603050405020304" pitchFamily="18" charset="0"/>
              </a:rPr>
              <a:t>Cache</a:t>
            </a:r>
            <a:r>
              <a:rPr lang="zh-CN" altLang="en-US" dirty="0">
                <a:latin typeface="Times New Roman" panose="02020603050405020304" pitchFamily="18" charset="0"/>
              </a:rPr>
              <a:t>空间利用率，又能使地址映像机构及地址变换速度提高。</a:t>
            </a: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1533"/>
                                        </p:tgtEl>
                                        <p:attrNameLst>
                                          <p:attrName>style.visibility</p:attrName>
                                        </p:attrNameLst>
                                      </p:cBhvr>
                                      <p:to>
                                        <p:strVal val="visible"/>
                                      </p:to>
                                    </p:set>
                                    <p:animEffect transition="in" filter="fade">
                                      <p:cBhvr>
                                        <p:cTn id="7" dur="1000"/>
                                        <p:tgtEl>
                                          <p:spTgt spid="11315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1534"/>
                                        </p:tgtEl>
                                        <p:attrNameLst>
                                          <p:attrName>style.visibility</p:attrName>
                                        </p:attrNameLst>
                                      </p:cBhvr>
                                      <p:to>
                                        <p:strVal val="visible"/>
                                      </p:to>
                                    </p:set>
                                    <p:animEffect transition="in" filter="fade">
                                      <p:cBhvr>
                                        <p:cTn id="12" dur="1000"/>
                                        <p:tgtEl>
                                          <p:spTgt spid="11315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1530"/>
                                        </p:tgtEl>
                                        <p:attrNameLst>
                                          <p:attrName>style.visibility</p:attrName>
                                        </p:attrNameLst>
                                      </p:cBhvr>
                                      <p:to>
                                        <p:strVal val="visible"/>
                                      </p:to>
                                    </p:set>
                                    <p:animEffect transition="in" filter="fade">
                                      <p:cBhvr>
                                        <p:cTn id="17" dur="1000"/>
                                        <p:tgtEl>
                                          <p:spTgt spid="11315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1531"/>
                                        </p:tgtEl>
                                        <p:attrNameLst>
                                          <p:attrName>style.visibility</p:attrName>
                                        </p:attrNameLst>
                                      </p:cBhvr>
                                      <p:to>
                                        <p:strVal val="visible"/>
                                      </p:to>
                                    </p:set>
                                    <p:animEffect transition="in" filter="fade">
                                      <p:cBhvr>
                                        <p:cTn id="22" dur="1000"/>
                                        <p:tgtEl>
                                          <p:spTgt spid="11315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1532"/>
                                        </p:tgtEl>
                                        <p:attrNameLst>
                                          <p:attrName>style.visibility</p:attrName>
                                        </p:attrNameLst>
                                      </p:cBhvr>
                                      <p:to>
                                        <p:strVal val="visible"/>
                                      </p:to>
                                    </p:set>
                                    <p:animEffect transition="in" filter="fade">
                                      <p:cBhvr>
                                        <p:cTn id="27" dur="1000"/>
                                        <p:tgtEl>
                                          <p:spTgt spid="11315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1529"/>
                                        </p:tgtEl>
                                        <p:attrNameLst>
                                          <p:attrName>style.visibility</p:attrName>
                                        </p:attrNameLst>
                                      </p:cBhvr>
                                      <p:to>
                                        <p:strVal val="visible"/>
                                      </p:to>
                                    </p:set>
                                    <p:animEffect transition="in" filter="fade">
                                      <p:cBhvr>
                                        <p:cTn id="32" dur="1000"/>
                                        <p:tgtEl>
                                          <p:spTgt spid="11315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31538"/>
                                        </p:tgtEl>
                                        <p:attrNameLst>
                                          <p:attrName>style.visibility</p:attrName>
                                        </p:attrNameLst>
                                      </p:cBhvr>
                                      <p:to>
                                        <p:strVal val="visible"/>
                                      </p:to>
                                    </p:set>
                                    <p:animEffect transition="in" filter="fade">
                                      <p:cBhvr>
                                        <p:cTn id="37" dur="2000"/>
                                        <p:tgtEl>
                                          <p:spTgt spid="11315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31528"/>
                                        </p:tgtEl>
                                        <p:attrNameLst>
                                          <p:attrName>style.visibility</p:attrName>
                                        </p:attrNameLst>
                                      </p:cBhvr>
                                      <p:to>
                                        <p:strVal val="visible"/>
                                      </p:to>
                                    </p:set>
                                    <p:animEffect transition="in" filter="fade">
                                      <p:cBhvr>
                                        <p:cTn id="42" dur="2000"/>
                                        <p:tgtEl>
                                          <p:spTgt spid="11315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1542"/>
                                        </p:tgtEl>
                                        <p:attrNameLst>
                                          <p:attrName>style.visibility</p:attrName>
                                        </p:attrNameLst>
                                      </p:cBhvr>
                                      <p:to>
                                        <p:strVal val="visible"/>
                                      </p:to>
                                    </p:set>
                                    <p:animEffect transition="in" filter="fade">
                                      <p:cBhvr>
                                        <p:cTn id="47" dur="2000"/>
                                        <p:tgtEl>
                                          <p:spTgt spid="11315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31551"/>
                                        </p:tgtEl>
                                        <p:attrNameLst>
                                          <p:attrName>style.visibility</p:attrName>
                                        </p:attrNameLst>
                                      </p:cBhvr>
                                      <p:to>
                                        <p:strVal val="visible"/>
                                      </p:to>
                                    </p:set>
                                    <p:animEffect transition="in" filter="fade">
                                      <p:cBhvr>
                                        <p:cTn id="52" dur="2000"/>
                                        <p:tgtEl>
                                          <p:spTgt spid="113155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31556"/>
                                        </p:tgtEl>
                                        <p:attrNameLst>
                                          <p:attrName>style.visibility</p:attrName>
                                        </p:attrNameLst>
                                      </p:cBhvr>
                                      <p:to>
                                        <p:strVal val="visible"/>
                                      </p:to>
                                    </p:set>
                                    <p:animEffect transition="in" filter="fade">
                                      <p:cBhvr>
                                        <p:cTn id="57" dur="1000"/>
                                        <p:tgtEl>
                                          <p:spTgt spid="11315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31555"/>
                                        </p:tgtEl>
                                        <p:attrNameLst>
                                          <p:attrName>style.visibility</p:attrName>
                                        </p:attrNameLst>
                                      </p:cBhvr>
                                      <p:to>
                                        <p:strVal val="visible"/>
                                      </p:to>
                                    </p:set>
                                    <p:animEffect transition="in" filter="fade">
                                      <p:cBhvr>
                                        <p:cTn id="62" dur="2000"/>
                                        <p:tgtEl>
                                          <p:spTgt spid="1131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2" name="Rectangle 2"/>
          <p:cNvSpPr>
            <a:spLocks noGrp="1"/>
          </p:cNvSpPr>
          <p:nvPr>
            <p:ph type="title"/>
          </p:nvPr>
        </p:nvSpPr>
        <p:spPr>
          <a:xfrm>
            <a:off x="598488" y="114300"/>
            <a:ext cx="7848600" cy="609600"/>
          </a:xfrm>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）组相联映像与变换</a:t>
            </a:r>
            <a:endParaRPr lang="zh-CN" altLang="en-US" dirty="0">
              <a:latin typeface="Times New Roman" panose="02020603050405020304" pitchFamily="18" charset="0"/>
            </a:endParaRPr>
          </a:p>
        </p:txBody>
      </p:sp>
      <p:sp>
        <p:nvSpPr>
          <p:cNvPr id="245763" name="Rectangle 3"/>
          <p:cNvSpPr>
            <a:spLocks noGrp="1"/>
          </p:cNvSpPr>
          <p:nvPr>
            <p:ph idx="1" hasCustomPrompt="1"/>
          </p:nvPr>
        </p:nvSpPr>
        <p:spPr>
          <a:ln/>
        </p:spPr>
        <p:txBody>
          <a:bodyPr vert="horz" wrap="square" lIns="91440" tIns="45720" rIns="91440" bIns="45720" anchor="t" anchorCtr="0"/>
          <a:p>
            <a:pPr eaLnBrk="1" hangingPunct="1">
              <a:lnSpc>
                <a:spcPct val="90000"/>
              </a:lnSpc>
            </a:pPr>
            <a:r>
              <a:rPr lang="zh-CN" altLang="en-US" sz="2400" dirty="0"/>
              <a:t>定义及规则：各组之间是直接映像，组内各块间是全相联映象。</a:t>
            </a:r>
            <a:endParaRPr lang="zh-CN" altLang="en-US" sz="2400" dirty="0"/>
          </a:p>
          <a:p>
            <a:pPr eaLnBrk="1" hangingPunct="1">
              <a:lnSpc>
                <a:spcPct val="90000"/>
              </a:lnSpc>
            </a:pPr>
            <a:endParaRPr lang="zh-CN" altLang="en-US" sz="2400" dirty="0"/>
          </a:p>
          <a:p>
            <a:pPr eaLnBrk="1" hangingPunct="1">
              <a:lnSpc>
                <a:spcPct val="90000"/>
              </a:lnSpc>
            </a:pPr>
            <a:endParaRPr lang="zh-CN" altLang="en-US" sz="2400" dirty="0"/>
          </a:p>
          <a:p>
            <a:pPr eaLnBrk="1" hangingPunct="1">
              <a:lnSpc>
                <a:spcPct val="90000"/>
              </a:lnSpc>
            </a:pPr>
            <a:r>
              <a:rPr lang="zh-CN" altLang="en-US" sz="2400" dirty="0"/>
              <a:t>讨论：</a:t>
            </a:r>
            <a:endParaRPr lang="zh-CN" altLang="en-US" sz="2400" dirty="0"/>
          </a:p>
          <a:p>
            <a:pPr lvl="1" eaLnBrk="1" hangingPunct="1">
              <a:lnSpc>
                <a:spcPct val="90000"/>
              </a:lnSpc>
            </a:pPr>
            <a:r>
              <a:rPr lang="en-US" altLang="zh-CN" sz="2000" dirty="0">
                <a:latin typeface="楷体_GB2312" pitchFamily="49" charset="-122"/>
                <a:ea typeface="楷体_GB2312" pitchFamily="49" charset="-122"/>
              </a:rPr>
              <a:t>S=nv</a:t>
            </a:r>
            <a:r>
              <a:rPr lang="zh-CN" altLang="en-US" sz="2000" dirty="0">
                <a:latin typeface="楷体_GB2312" pitchFamily="49" charset="-122"/>
                <a:ea typeface="楷体_GB2312" pitchFamily="49" charset="-122"/>
              </a:rPr>
              <a:t>时，全相联映像；</a:t>
            </a:r>
            <a:endParaRPr lang="zh-CN" altLang="en-US" sz="2000" dirty="0">
              <a:latin typeface="楷体_GB2312" pitchFamily="49" charset="-122"/>
              <a:ea typeface="楷体_GB2312" pitchFamily="49" charset="-122"/>
            </a:endParaRPr>
          </a:p>
          <a:p>
            <a:pPr lvl="1" eaLnBrk="1" hangingPunct="1">
              <a:lnSpc>
                <a:spcPct val="90000"/>
              </a:lnSpc>
            </a:pPr>
            <a:r>
              <a:rPr lang="en-US" altLang="zh-CN" sz="2000" dirty="0">
                <a:latin typeface="楷体_GB2312" pitchFamily="49" charset="-122"/>
                <a:ea typeface="楷体_GB2312" pitchFamily="49" charset="-122"/>
              </a:rPr>
              <a:t>S=0</a:t>
            </a:r>
            <a:r>
              <a:rPr lang="zh-CN" altLang="en-US" sz="2000" dirty="0">
                <a:latin typeface="楷体_GB2312" pitchFamily="49" charset="-122"/>
                <a:ea typeface="楷体_GB2312" pitchFamily="49" charset="-122"/>
              </a:rPr>
              <a:t>时，直接映像；</a:t>
            </a:r>
            <a:endParaRPr lang="zh-CN" altLang="en-US" sz="2000" dirty="0">
              <a:latin typeface="楷体_GB2312" pitchFamily="49" charset="-122"/>
              <a:ea typeface="楷体_GB2312" pitchFamily="49" charset="-122"/>
            </a:endParaRPr>
          </a:p>
          <a:p>
            <a:pPr lvl="1" eaLnBrk="1" hangingPunct="1">
              <a:lnSpc>
                <a:spcPct val="90000"/>
              </a:lnSpc>
            </a:pPr>
            <a:r>
              <a:rPr lang="zh-CN" altLang="en-US" sz="2000" dirty="0">
                <a:latin typeface="楷体_GB2312" pitchFamily="49" charset="-122"/>
                <a:ea typeface="楷体_GB2312" pitchFamily="49" charset="-122"/>
              </a:rPr>
              <a:t>当主存空间和</a:t>
            </a:r>
            <a:r>
              <a:rPr lang="en-US" altLang="zh-CN" sz="2000" dirty="0">
                <a:latin typeface="楷体_GB2312" pitchFamily="49" charset="-122"/>
                <a:ea typeface="楷体_GB2312" pitchFamily="49" charset="-122"/>
              </a:rPr>
              <a:t>Cache</a:t>
            </a:r>
            <a:r>
              <a:rPr lang="zh-CN" altLang="en-US" sz="2000" dirty="0">
                <a:latin typeface="楷体_GB2312" pitchFamily="49" charset="-122"/>
                <a:ea typeface="楷体_GB2312" pitchFamily="49" charset="-122"/>
              </a:rPr>
              <a:t>空间确定时，</a:t>
            </a:r>
            <a:r>
              <a:rPr lang="en-US" altLang="zh-CN" sz="2000" dirty="0">
                <a:latin typeface="楷体_GB2312" pitchFamily="49" charset="-122"/>
                <a:ea typeface="楷体_GB2312" pitchFamily="49" charset="-122"/>
              </a:rPr>
              <a:t>q+s</a:t>
            </a:r>
            <a:r>
              <a:rPr lang="zh-CN" altLang="en-US" sz="2000" dirty="0">
                <a:latin typeface="楷体_GB2312" pitchFamily="49" charset="-122"/>
                <a:ea typeface="楷体_GB2312" pitchFamily="49" charset="-122"/>
              </a:rPr>
              <a:t>已确定；</a:t>
            </a:r>
            <a:endParaRPr lang="zh-CN" altLang="en-US" sz="2000" dirty="0">
              <a:latin typeface="楷体_GB2312" pitchFamily="49" charset="-122"/>
              <a:ea typeface="楷体_GB2312" pitchFamily="49" charset="-122"/>
            </a:endParaRPr>
          </a:p>
          <a:p>
            <a:pPr lvl="1" eaLnBrk="1" hangingPunct="1">
              <a:lnSpc>
                <a:spcPct val="90000"/>
              </a:lnSpc>
            </a:pPr>
            <a:r>
              <a:rPr lang="en-US" altLang="zh-CN" sz="2000" dirty="0">
                <a:latin typeface="楷体_GB2312" pitchFamily="49" charset="-122"/>
                <a:ea typeface="楷体_GB2312" pitchFamily="49" charset="-122"/>
              </a:rPr>
              <a:t>s</a:t>
            </a:r>
            <a:r>
              <a:rPr lang="zh-CN" altLang="en-US" sz="2000" dirty="0">
                <a:latin typeface="楷体_GB2312" pitchFamily="49" charset="-122"/>
                <a:ea typeface="楷体_GB2312" pitchFamily="49" charset="-122"/>
              </a:rPr>
              <a:t>值大，组内页数多，冲突概率小，变换复杂；</a:t>
            </a:r>
            <a:endParaRPr lang="zh-CN" altLang="en-US" sz="2000" dirty="0">
              <a:latin typeface="楷体_GB2312" pitchFamily="49" charset="-122"/>
              <a:ea typeface="楷体_GB2312" pitchFamily="49" charset="-122"/>
            </a:endParaRPr>
          </a:p>
          <a:p>
            <a:pPr lvl="1" eaLnBrk="1" hangingPunct="1">
              <a:lnSpc>
                <a:spcPct val="90000"/>
              </a:lnSpc>
            </a:pPr>
            <a:r>
              <a:rPr lang="en-US" altLang="zh-CN" sz="2000" dirty="0">
                <a:latin typeface="楷体_GB2312" pitchFamily="49" charset="-122"/>
                <a:ea typeface="楷体_GB2312" pitchFamily="49" charset="-122"/>
              </a:rPr>
              <a:t>s</a:t>
            </a:r>
            <a:r>
              <a:rPr lang="zh-CN" altLang="en-US" sz="2000" dirty="0">
                <a:latin typeface="楷体_GB2312" pitchFamily="49" charset="-122"/>
                <a:ea typeface="楷体_GB2312" pitchFamily="49" charset="-122"/>
              </a:rPr>
              <a:t>值小，组内页数少，冲突概率大，变换简单；</a:t>
            </a:r>
            <a:r>
              <a:rPr lang="zh-CN" altLang="en-US" sz="2000" dirty="0">
                <a:latin typeface="Times New Roman" panose="02020603050405020304" pitchFamily="18" charset="0"/>
              </a:rPr>
              <a:t> </a:t>
            </a:r>
            <a:r>
              <a:rPr lang="zh-CN" altLang="en-US" sz="2000" dirty="0"/>
              <a:t> </a:t>
            </a:r>
            <a:endParaRPr lang="zh-CN" altLang="en-US" sz="2000" dirty="0"/>
          </a:p>
        </p:txBody>
      </p:sp>
      <p:pic>
        <p:nvPicPr>
          <p:cNvPr id="245764" name="Picture 5"/>
          <p:cNvPicPr>
            <a:picLocks noChangeAspect="1"/>
          </p:cNvPicPr>
          <p:nvPr/>
        </p:nvPicPr>
        <p:blipFill>
          <a:blip r:embed="rId1"/>
          <a:stretch>
            <a:fillRect/>
          </a:stretch>
        </p:blipFill>
        <p:spPr>
          <a:xfrm>
            <a:off x="842963" y="1717675"/>
            <a:ext cx="7483475" cy="5140325"/>
          </a:xfrm>
          <a:prstGeom prst="rect">
            <a:avLst/>
          </a:prstGeom>
          <a:noFill/>
          <a:ln w="9525">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10"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pic>
        <p:nvPicPr>
          <p:cNvPr id="247811" name="Picture 4"/>
          <p:cNvPicPr>
            <a:picLocks noChangeAspect="1"/>
          </p:cNvPicPr>
          <p:nvPr/>
        </p:nvPicPr>
        <p:blipFill>
          <a:blip r:embed="rId1"/>
          <a:srcRect l="1170"/>
          <a:stretch>
            <a:fillRect/>
          </a:stretch>
        </p:blipFill>
        <p:spPr>
          <a:xfrm>
            <a:off x="433388" y="869950"/>
            <a:ext cx="7591425" cy="5988050"/>
          </a:xfrm>
          <a:prstGeom prst="rect">
            <a:avLst/>
          </a:prstGeom>
          <a:noFill/>
          <a:ln w="9525">
            <a:noFill/>
          </a:ln>
        </p:spPr>
      </p:pic>
      <p:sp>
        <p:nvSpPr>
          <p:cNvPr id="247812" name="Rectangle 2"/>
          <p:cNvSpPr>
            <a:spLocks noGrp="1"/>
          </p:cNvSpPr>
          <p:nvPr>
            <p:ph type="title"/>
          </p:nvPr>
        </p:nvSpPr>
        <p:spPr>
          <a:xfrm>
            <a:off x="598488" y="114300"/>
            <a:ext cx="7848600" cy="609600"/>
          </a:xfrm>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）组相联映像与变换</a:t>
            </a:r>
            <a:endParaRPr lang="zh-CN" altLang="en-US" dirty="0">
              <a:latin typeface="Times New Roman" panose="02020603050405020304"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8834" name="Picture 4"/>
          <p:cNvPicPr>
            <a:picLocks noChangeAspect="1"/>
          </p:cNvPicPr>
          <p:nvPr/>
        </p:nvPicPr>
        <p:blipFill>
          <a:blip r:embed="rId1"/>
          <a:srcRect r="1122"/>
          <a:stretch>
            <a:fillRect/>
          </a:stretch>
        </p:blipFill>
        <p:spPr>
          <a:xfrm>
            <a:off x="1008063" y="917575"/>
            <a:ext cx="6850062" cy="5546725"/>
          </a:xfrm>
          <a:prstGeom prst="rect">
            <a:avLst/>
          </a:prstGeom>
          <a:noFill/>
          <a:ln w="9525">
            <a:noFill/>
          </a:ln>
        </p:spPr>
      </p:pic>
      <p:sp>
        <p:nvSpPr>
          <p:cNvPr id="248835" name="Rectangle 2"/>
          <p:cNvSpPr>
            <a:spLocks noGrp="1"/>
          </p:cNvSpPr>
          <p:nvPr>
            <p:ph type="title"/>
          </p:nvPr>
        </p:nvSpPr>
        <p:spPr>
          <a:xfrm>
            <a:off x="598488" y="114300"/>
            <a:ext cx="7848600" cy="609600"/>
          </a:xfrm>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）组相联映像与变换</a:t>
            </a:r>
            <a:endParaRPr lang="zh-CN" altLang="en-US" dirty="0">
              <a:latin typeface="Times New Roman" panose="02020603050405020304"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9858" name="Picture 4"/>
          <p:cNvPicPr>
            <a:picLocks noChangeAspect="1"/>
          </p:cNvPicPr>
          <p:nvPr/>
        </p:nvPicPr>
        <p:blipFill>
          <a:blip r:embed="rId1"/>
          <a:stretch>
            <a:fillRect/>
          </a:stretch>
        </p:blipFill>
        <p:spPr>
          <a:xfrm>
            <a:off x="1230313" y="723900"/>
            <a:ext cx="6821487" cy="4770438"/>
          </a:xfrm>
          <a:prstGeom prst="rect">
            <a:avLst/>
          </a:prstGeom>
          <a:noFill/>
          <a:ln w="9525">
            <a:noFill/>
          </a:ln>
        </p:spPr>
      </p:pic>
      <p:sp>
        <p:nvSpPr>
          <p:cNvPr id="249859" name="Rectangle 2"/>
          <p:cNvSpPr>
            <a:spLocks noGrp="1"/>
          </p:cNvSpPr>
          <p:nvPr>
            <p:ph type="title"/>
          </p:nvPr>
        </p:nvSpPr>
        <p:spPr>
          <a:xfrm>
            <a:off x="598488" y="114300"/>
            <a:ext cx="7848600" cy="609600"/>
          </a:xfrm>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）组相联映像地址变换过程</a:t>
            </a:r>
            <a:endParaRPr lang="zh-CN" altLang="en-US" dirty="0">
              <a:latin typeface="Times New Roman" panose="02020603050405020304" pitchFamily="18" charset="0"/>
            </a:endParaRPr>
          </a:p>
        </p:txBody>
      </p:sp>
      <p:sp>
        <p:nvSpPr>
          <p:cNvPr id="7" name="文本框 6"/>
          <p:cNvSpPr txBox="1"/>
          <p:nvPr/>
        </p:nvSpPr>
        <p:spPr>
          <a:xfrm>
            <a:off x="1881188" y="3557588"/>
            <a:ext cx="533400" cy="523875"/>
          </a:xfrm>
          <a:prstGeom prst="rect">
            <a:avLst/>
          </a:prstGeom>
          <a:noFill/>
          <a:ln w="9525">
            <a:noFill/>
          </a:ln>
        </p:spPr>
        <p:txBody>
          <a:bodyPr>
            <a:spAutoFit/>
          </a:bodyPr>
          <a:p>
            <a:r>
              <a:rPr lang="zh-CN" altLang="en-US" dirty="0">
                <a:latin typeface="Calibri" panose="020F0502020204030204" pitchFamily="34" charset="0"/>
              </a:rPr>
              <a:t>①</a:t>
            </a:r>
            <a:endParaRPr lang="zh-CN" altLang="en-US" dirty="0">
              <a:latin typeface="Times New Roman" panose="02020603050405020304" pitchFamily="18" charset="0"/>
            </a:endParaRPr>
          </a:p>
        </p:txBody>
      </p:sp>
      <p:sp>
        <p:nvSpPr>
          <p:cNvPr id="8" name="文本框 7"/>
          <p:cNvSpPr txBox="1"/>
          <p:nvPr/>
        </p:nvSpPr>
        <p:spPr>
          <a:xfrm>
            <a:off x="3529013" y="2559050"/>
            <a:ext cx="533400" cy="523875"/>
          </a:xfrm>
          <a:prstGeom prst="rect">
            <a:avLst/>
          </a:prstGeom>
          <a:noFill/>
          <a:ln w="9525">
            <a:noFill/>
          </a:ln>
        </p:spPr>
        <p:txBody>
          <a:bodyPr>
            <a:spAutoFit/>
          </a:bodyPr>
          <a:p>
            <a:r>
              <a:rPr lang="zh-CN" altLang="en-US" dirty="0">
                <a:latin typeface="Calibri" panose="020F0502020204030204" pitchFamily="34" charset="0"/>
              </a:rPr>
              <a:t>②</a:t>
            </a:r>
            <a:endParaRPr lang="zh-CN" altLang="en-US" dirty="0">
              <a:latin typeface="Times New Roman" panose="02020603050405020304" pitchFamily="18" charset="0"/>
            </a:endParaRPr>
          </a:p>
        </p:txBody>
      </p:sp>
      <p:sp>
        <p:nvSpPr>
          <p:cNvPr id="10" name="文本框 9"/>
          <p:cNvSpPr txBox="1"/>
          <p:nvPr/>
        </p:nvSpPr>
        <p:spPr>
          <a:xfrm>
            <a:off x="7931150" y="2117725"/>
            <a:ext cx="533400" cy="523875"/>
          </a:xfrm>
          <a:prstGeom prst="rect">
            <a:avLst/>
          </a:prstGeom>
          <a:noFill/>
          <a:ln w="9525">
            <a:noFill/>
          </a:ln>
        </p:spPr>
        <p:txBody>
          <a:bodyPr>
            <a:spAutoFit/>
          </a:bodyPr>
          <a:p>
            <a:r>
              <a:rPr lang="zh-CN" altLang="en-US" dirty="0">
                <a:latin typeface="Calibri" panose="020F0502020204030204" pitchFamily="34" charset="0"/>
              </a:rPr>
              <a:t>④</a:t>
            </a:r>
            <a:endParaRPr lang="zh-CN" altLang="en-US" dirty="0">
              <a:latin typeface="Times New Roman" panose="02020603050405020304" pitchFamily="18" charset="0"/>
            </a:endParaRPr>
          </a:p>
        </p:txBody>
      </p:sp>
      <p:sp>
        <p:nvSpPr>
          <p:cNvPr id="11" name="文本框 10"/>
          <p:cNvSpPr txBox="1"/>
          <p:nvPr/>
        </p:nvSpPr>
        <p:spPr>
          <a:xfrm>
            <a:off x="1644650" y="2641600"/>
            <a:ext cx="533400" cy="522288"/>
          </a:xfrm>
          <a:prstGeom prst="rect">
            <a:avLst/>
          </a:prstGeom>
          <a:noFill/>
          <a:ln w="9525">
            <a:noFill/>
          </a:ln>
        </p:spPr>
        <p:txBody>
          <a:bodyPr>
            <a:spAutoFit/>
          </a:bodyPr>
          <a:p>
            <a:r>
              <a:rPr lang="zh-CN" altLang="en-US" dirty="0">
                <a:latin typeface="Calibri" panose="020F0502020204030204" pitchFamily="34" charset="0"/>
              </a:rPr>
              <a:t>⑤</a:t>
            </a:r>
            <a:endParaRPr lang="zh-CN" altLang="en-US" dirty="0">
              <a:latin typeface="Times New Roman" panose="02020603050405020304" pitchFamily="18" charset="0"/>
            </a:endParaRPr>
          </a:p>
        </p:txBody>
      </p:sp>
      <p:sp>
        <p:nvSpPr>
          <p:cNvPr id="249864" name="Rectangle 7"/>
          <p:cNvSpPr/>
          <p:nvPr/>
        </p:nvSpPr>
        <p:spPr>
          <a:xfrm>
            <a:off x="830263" y="5448300"/>
            <a:ext cx="8272462" cy="1477963"/>
          </a:xfrm>
          <a:prstGeom prst="rect">
            <a:avLst/>
          </a:prstGeom>
          <a:solidFill>
            <a:schemeClr val="bg1"/>
          </a:solidFill>
          <a:ln w="9525">
            <a:noFill/>
          </a:ln>
        </p:spPr>
        <p:txBody>
          <a:bodyPr>
            <a:spAutoFit/>
          </a:bodyPr>
          <a:p>
            <a:pPr lvl="1"/>
            <a:r>
              <a:rPr lang="zh-CN" altLang="en-US" sz="1800" dirty="0">
                <a:solidFill>
                  <a:schemeClr val="hlink"/>
                </a:solidFill>
                <a:latin typeface="Times New Roman" panose="02020603050405020304" pitchFamily="18" charset="0"/>
              </a:rPr>
              <a:t>①取组号</a:t>
            </a:r>
            <a:r>
              <a:rPr lang="en-US" altLang="zh-CN" sz="1800" b="1" dirty="0">
                <a:latin typeface="Times New Roman" panose="02020603050405020304" pitchFamily="18" charset="0"/>
              </a:rPr>
              <a:t>q</a:t>
            </a:r>
            <a:r>
              <a:rPr lang="zh-CN" altLang="en-US" sz="1800" dirty="0">
                <a:solidFill>
                  <a:schemeClr val="hlink"/>
                </a:solidFill>
                <a:latin typeface="Times New Roman" panose="02020603050405020304" pitchFamily="18" charset="0"/>
              </a:rPr>
              <a:t>在</a:t>
            </a:r>
            <a:r>
              <a:rPr lang="en-US" altLang="zh-CN" sz="1800" dirty="0">
                <a:solidFill>
                  <a:schemeClr val="hlink"/>
                </a:solidFill>
                <a:latin typeface="Times New Roman" panose="02020603050405020304" pitchFamily="18" charset="0"/>
              </a:rPr>
              <a:t>2</a:t>
            </a:r>
            <a:r>
              <a:rPr lang="en-US" altLang="zh-CN" sz="1800" baseline="30000" dirty="0">
                <a:solidFill>
                  <a:schemeClr val="hlink"/>
                </a:solidFill>
                <a:latin typeface="Times New Roman" panose="02020603050405020304" pitchFamily="18" charset="0"/>
              </a:rPr>
              <a:t>q</a:t>
            </a:r>
            <a:r>
              <a:rPr lang="zh-CN" altLang="en-US" sz="1800" dirty="0">
                <a:solidFill>
                  <a:schemeClr val="hlink"/>
                </a:solidFill>
                <a:latin typeface="Times New Roman" panose="02020603050405020304" pitchFamily="18" charset="0"/>
              </a:rPr>
              <a:t>中选出</a:t>
            </a:r>
            <a:r>
              <a:rPr lang="zh-CN" altLang="en-US" sz="1800" b="1" dirty="0">
                <a:latin typeface="Times New Roman" panose="02020603050405020304" pitchFamily="18" charset="0"/>
              </a:rPr>
              <a:t>一组</a:t>
            </a:r>
            <a:endParaRPr lang="zh-CN" altLang="en-US" sz="1800" b="1" dirty="0">
              <a:latin typeface="Times New Roman" panose="02020603050405020304" pitchFamily="18" charset="0"/>
            </a:endParaRPr>
          </a:p>
          <a:p>
            <a:pPr lvl="1"/>
            <a:r>
              <a:rPr lang="zh-CN" altLang="en-US" sz="1800" dirty="0">
                <a:solidFill>
                  <a:schemeClr val="hlink"/>
                </a:solidFill>
                <a:latin typeface="Times New Roman" panose="02020603050405020304" pitchFamily="18" charset="0"/>
              </a:rPr>
              <a:t>②取区号和组内块号</a:t>
            </a:r>
            <a:r>
              <a:rPr lang="en-US" altLang="zh-CN" sz="1800" b="1" dirty="0">
                <a:latin typeface="Times New Roman" panose="02020603050405020304" pitchFamily="18" charset="0"/>
              </a:rPr>
              <a:t>n</a:t>
            </a:r>
            <a:r>
              <a:rPr lang="en-US" altLang="zh-CN" sz="1800" b="1" baseline="-25000" dirty="0">
                <a:latin typeface="Times New Roman" panose="02020603050405020304" pitchFamily="18" charset="0"/>
              </a:rPr>
              <a:t>d</a:t>
            </a:r>
            <a:r>
              <a:rPr lang="en-US" altLang="zh-CN" sz="1800" b="1" dirty="0">
                <a:latin typeface="Times New Roman" panose="02020603050405020304" pitchFamily="18" charset="0"/>
              </a:rPr>
              <a:t>+s’</a:t>
            </a:r>
            <a:r>
              <a:rPr lang="zh-CN" altLang="en-US" sz="1800" dirty="0">
                <a:solidFill>
                  <a:schemeClr val="hlink"/>
                </a:solidFill>
                <a:latin typeface="Times New Roman" panose="02020603050405020304" pitchFamily="18" charset="0"/>
              </a:rPr>
              <a:t>，在表</a:t>
            </a:r>
            <a:r>
              <a:rPr lang="en-US" altLang="zh-CN" sz="1800" dirty="0">
                <a:solidFill>
                  <a:schemeClr val="hlink"/>
                </a:solidFill>
                <a:latin typeface="Times New Roman" panose="02020603050405020304" pitchFamily="18" charset="0"/>
              </a:rPr>
              <a:t>2</a:t>
            </a:r>
            <a:r>
              <a:rPr lang="en-US" altLang="zh-CN" sz="1800" baseline="30000" dirty="0">
                <a:solidFill>
                  <a:schemeClr val="hlink"/>
                </a:solidFill>
                <a:latin typeface="Times New Roman" panose="02020603050405020304" pitchFamily="18" charset="0"/>
              </a:rPr>
              <a:t>s</a:t>
            </a:r>
            <a:r>
              <a:rPr lang="zh-CN" altLang="en-US" sz="1800" dirty="0">
                <a:solidFill>
                  <a:schemeClr val="hlink"/>
                </a:solidFill>
                <a:latin typeface="Times New Roman" panose="02020603050405020304" pitchFamily="18" charset="0"/>
              </a:rPr>
              <a:t>行中进行</a:t>
            </a:r>
            <a:r>
              <a:rPr lang="zh-CN" altLang="en-US" sz="1800" dirty="0">
                <a:latin typeface="Times New Roman" panose="02020603050405020304" pitchFamily="18" charset="0"/>
              </a:rPr>
              <a:t>相联比较</a:t>
            </a:r>
            <a:endParaRPr lang="zh-CN" altLang="en-US" sz="1800" b="1" dirty="0">
              <a:latin typeface="Times New Roman" panose="02020603050405020304" pitchFamily="18" charset="0"/>
            </a:endParaRPr>
          </a:p>
          <a:p>
            <a:pPr lvl="1"/>
            <a:r>
              <a:rPr lang="zh-CN" altLang="en-US" sz="1800" dirty="0">
                <a:solidFill>
                  <a:schemeClr val="hlink"/>
                </a:solidFill>
                <a:latin typeface="Times New Roman" panose="02020603050405020304" pitchFamily="18" charset="0"/>
              </a:rPr>
              <a:t>③若相等，</a:t>
            </a:r>
            <a:r>
              <a:rPr lang="zh-CN" altLang="en-US" sz="1800" dirty="0">
                <a:latin typeface="Times New Roman" panose="02020603050405020304" pitchFamily="18" charset="0"/>
              </a:rPr>
              <a:t>表示</a:t>
            </a:r>
            <a:r>
              <a:rPr lang="en-US" altLang="zh-CN" sz="1800" dirty="0">
                <a:latin typeface="Times New Roman" panose="02020603050405020304" pitchFamily="18" charset="0"/>
              </a:rPr>
              <a:t>Cache</a:t>
            </a:r>
            <a:r>
              <a:rPr lang="zh-CN" altLang="en-US" sz="1800" dirty="0">
                <a:latin typeface="Times New Roman" panose="02020603050405020304" pitchFamily="18" charset="0"/>
              </a:rPr>
              <a:t>命中</a:t>
            </a:r>
            <a:r>
              <a:rPr lang="zh-CN" altLang="en-US" sz="1800" dirty="0">
                <a:solidFill>
                  <a:schemeClr val="hlink"/>
                </a:solidFill>
                <a:latin typeface="Times New Roman" panose="02020603050405020304" pitchFamily="18" charset="0"/>
              </a:rPr>
              <a:t>，取组号</a:t>
            </a:r>
            <a:r>
              <a:rPr lang="en-US" altLang="zh-CN" sz="1800" dirty="0">
                <a:solidFill>
                  <a:schemeClr val="hlink"/>
                </a:solidFill>
                <a:latin typeface="Times New Roman" panose="02020603050405020304" pitchFamily="18" charset="0"/>
              </a:rPr>
              <a:t>q</a:t>
            </a:r>
            <a:r>
              <a:rPr lang="zh-CN" altLang="en-US" sz="1800" dirty="0">
                <a:solidFill>
                  <a:schemeClr val="hlink"/>
                </a:solidFill>
                <a:latin typeface="Times New Roman" panose="02020603050405020304" pitchFamily="18" charset="0"/>
              </a:rPr>
              <a:t>和组内块号</a:t>
            </a:r>
            <a:r>
              <a:rPr lang="en-US" altLang="zh-CN" sz="1800" dirty="0">
                <a:solidFill>
                  <a:schemeClr val="hlink"/>
                </a:solidFill>
                <a:latin typeface="Times New Roman" panose="02020603050405020304" pitchFamily="18" charset="0"/>
              </a:rPr>
              <a:t>s</a:t>
            </a:r>
            <a:endParaRPr lang="en-US" altLang="zh-CN" sz="1800" dirty="0">
              <a:solidFill>
                <a:schemeClr val="hlink"/>
              </a:solidFill>
              <a:latin typeface="Times New Roman" panose="02020603050405020304" pitchFamily="18" charset="0"/>
            </a:endParaRPr>
          </a:p>
          <a:p>
            <a:pPr lvl="1">
              <a:buFont typeface="Wingdings" panose="05000000000000000000" pitchFamily="2" charset="2"/>
            </a:pPr>
            <a:r>
              <a:rPr lang="zh-CN" altLang="en-US" sz="1800" dirty="0">
                <a:solidFill>
                  <a:schemeClr val="hlink"/>
                </a:solidFill>
                <a:latin typeface="Times New Roman" panose="02020603050405020304" pitchFamily="18" charset="0"/>
              </a:rPr>
              <a:t>④计算</a:t>
            </a:r>
            <a:r>
              <a:rPr lang="en-US" altLang="zh-CN" sz="1800" dirty="0">
                <a:solidFill>
                  <a:schemeClr val="hlink"/>
                </a:solidFill>
                <a:latin typeface="Times New Roman" panose="02020603050405020304" pitchFamily="18" charset="0"/>
              </a:rPr>
              <a:t>Cache</a:t>
            </a:r>
            <a:r>
              <a:rPr lang="zh-CN" altLang="en-US" sz="1800" dirty="0">
                <a:solidFill>
                  <a:schemeClr val="hlink"/>
                </a:solidFill>
                <a:latin typeface="Times New Roman" panose="02020603050405020304" pitchFamily="18" charset="0"/>
              </a:rPr>
              <a:t>地址</a:t>
            </a:r>
            <a:r>
              <a:rPr lang="en-US" altLang="zh-CN" sz="1800" dirty="0">
                <a:solidFill>
                  <a:schemeClr val="hlink"/>
                </a:solidFill>
                <a:latin typeface="Times New Roman" panose="02020603050405020304" pitchFamily="18" charset="0"/>
              </a:rPr>
              <a:t>n</a:t>
            </a:r>
            <a:r>
              <a:rPr lang="en-US" altLang="zh-CN" sz="1800" baseline="-25000" dirty="0">
                <a:solidFill>
                  <a:schemeClr val="hlink"/>
                </a:solidFill>
                <a:latin typeface="Times New Roman" panose="02020603050405020304" pitchFamily="18" charset="0"/>
              </a:rPr>
              <a:t>c</a:t>
            </a:r>
            <a:endParaRPr lang="en-US" altLang="zh-CN" sz="1800" baseline="-25000" dirty="0">
              <a:solidFill>
                <a:schemeClr val="hlink"/>
              </a:solidFill>
              <a:latin typeface="Times New Roman" panose="02020603050405020304" pitchFamily="18" charset="0"/>
            </a:endParaRPr>
          </a:p>
          <a:p>
            <a:pPr lvl="1">
              <a:buFont typeface="Wingdings" panose="05000000000000000000" pitchFamily="2" charset="2"/>
            </a:pPr>
            <a:r>
              <a:rPr lang="zh-CN" altLang="zh-CN" sz="1800" dirty="0">
                <a:solidFill>
                  <a:schemeClr val="hlink"/>
                </a:solidFill>
                <a:latin typeface="Times New Roman" panose="02020603050405020304" pitchFamily="18" charset="0"/>
              </a:rPr>
              <a:t>⑤</a:t>
            </a:r>
            <a:r>
              <a:rPr lang="zh-CN" altLang="en-US" sz="1800" dirty="0">
                <a:solidFill>
                  <a:schemeClr val="hlink"/>
                </a:solidFill>
                <a:latin typeface="Times New Roman" panose="02020603050405020304" pitchFamily="18" charset="0"/>
              </a:rPr>
              <a:t>若不等，</a:t>
            </a:r>
            <a:r>
              <a:rPr lang="zh-CN" altLang="en-US" sz="1800" dirty="0">
                <a:latin typeface="Times New Roman" panose="02020603050405020304" pitchFamily="18" charset="0"/>
              </a:rPr>
              <a:t>表示</a:t>
            </a:r>
            <a:r>
              <a:rPr lang="en-US" altLang="zh-CN" sz="1800" dirty="0">
                <a:latin typeface="Times New Roman" panose="02020603050405020304" pitchFamily="18" charset="0"/>
              </a:rPr>
              <a:t>Cache</a:t>
            </a:r>
            <a:r>
              <a:rPr lang="zh-CN" altLang="en-US" sz="1800" dirty="0">
                <a:latin typeface="Times New Roman" panose="02020603050405020304" pitchFamily="18" charset="0"/>
              </a:rPr>
              <a:t>块失效</a:t>
            </a:r>
            <a:endParaRPr lang="zh-CN" altLang="en-US" sz="1800" dirty="0">
              <a:solidFill>
                <a:schemeClr val="hlink"/>
              </a:solidFill>
              <a:latin typeface="Times New Roman" panose="02020603050405020304" pitchFamily="18" charset="0"/>
            </a:endParaRPr>
          </a:p>
        </p:txBody>
      </p:sp>
      <p:sp>
        <p:nvSpPr>
          <p:cNvPr id="14" name="文本框 13"/>
          <p:cNvSpPr txBox="1"/>
          <p:nvPr/>
        </p:nvSpPr>
        <p:spPr>
          <a:xfrm>
            <a:off x="4699000" y="3892550"/>
            <a:ext cx="533400" cy="523875"/>
          </a:xfrm>
          <a:prstGeom prst="rect">
            <a:avLst/>
          </a:prstGeom>
          <a:noFill/>
          <a:ln w="9525">
            <a:noFill/>
          </a:ln>
        </p:spPr>
        <p:txBody>
          <a:bodyPr>
            <a:spAutoFit/>
          </a:bodyPr>
          <a:p>
            <a:r>
              <a:rPr lang="zh-CN" altLang="en-US" dirty="0">
                <a:latin typeface="Calibri" panose="020F0502020204030204" pitchFamily="34" charset="0"/>
              </a:rPr>
              <a:t>③</a:t>
            </a:r>
            <a:endParaRPr lang="zh-CN" altLang="en-US" dirty="0">
              <a:latin typeface="Times New Roman" panose="02020603050405020304" pitchFamily="18" charset="0"/>
            </a:endParaRPr>
          </a:p>
        </p:txBody>
      </p:sp>
      <p:sp>
        <p:nvSpPr>
          <p:cNvPr id="15" name="文本框 14"/>
          <p:cNvSpPr txBox="1"/>
          <p:nvPr/>
        </p:nvSpPr>
        <p:spPr>
          <a:xfrm>
            <a:off x="4595813" y="1833563"/>
            <a:ext cx="533400" cy="523875"/>
          </a:xfrm>
          <a:prstGeom prst="rect">
            <a:avLst/>
          </a:prstGeom>
          <a:noFill/>
          <a:ln w="9525">
            <a:noFill/>
          </a:ln>
        </p:spPr>
        <p:txBody>
          <a:bodyPr>
            <a:spAutoFit/>
          </a:bodyPr>
          <a:p>
            <a:r>
              <a:rPr lang="zh-CN" altLang="en-US" dirty="0">
                <a:latin typeface="Calibri" panose="020F0502020204030204" pitchFamily="34" charset="0"/>
              </a:rPr>
              <a:t>③</a:t>
            </a: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4" grpId="0"/>
      <p:bldP spid="1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6"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51907" name="Picture 4"/>
          <p:cNvPicPr>
            <a:picLocks noChangeAspect="1"/>
          </p:cNvPicPr>
          <p:nvPr/>
        </p:nvPicPr>
        <p:blipFill>
          <a:blip r:embed="rId1"/>
          <a:stretch>
            <a:fillRect/>
          </a:stretch>
        </p:blipFill>
        <p:spPr>
          <a:xfrm>
            <a:off x="469900" y="909638"/>
            <a:ext cx="7977188" cy="5456237"/>
          </a:xfrm>
          <a:prstGeom prst="rect">
            <a:avLst/>
          </a:prstGeom>
          <a:noFill/>
          <a:ln w="9525">
            <a:noFill/>
          </a:ln>
        </p:spPr>
      </p:pic>
      <p:sp>
        <p:nvSpPr>
          <p:cNvPr id="251908" name="Rectangle 2"/>
          <p:cNvSpPr>
            <a:spLocks noGrp="1"/>
          </p:cNvSpPr>
          <p:nvPr>
            <p:ph type="title"/>
          </p:nvPr>
        </p:nvSpPr>
        <p:spPr>
          <a:xfrm>
            <a:off x="598488" y="114300"/>
            <a:ext cx="7848600" cy="609600"/>
          </a:xfrm>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）组相联映像与变换</a:t>
            </a:r>
            <a:endParaRPr lang="zh-CN" altLang="en-US" dirty="0">
              <a:latin typeface="Times New Roman" panose="02020603050405020304"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30" name="Rectangle 3"/>
          <p:cNvSpPr>
            <a:spLocks noGrp="1"/>
          </p:cNvSpPr>
          <p:nvPr>
            <p:ph idx="1" hasCustomPrompt="1"/>
          </p:nvPr>
        </p:nvSpPr>
        <p:spPr>
          <a:ln/>
        </p:spPr>
        <p:txBody>
          <a:bodyPr vert="horz" wrap="square" lIns="91440" tIns="45720" rIns="91440" bIns="45720" anchor="t" anchorCtr="0"/>
          <a:p>
            <a:pPr eaLnBrk="1" hangingPunct="1">
              <a:spcBef>
                <a:spcPts val="1800"/>
              </a:spcBef>
            </a:pPr>
            <a:r>
              <a:rPr lang="zh-CN" altLang="en-US" dirty="0">
                <a:solidFill>
                  <a:srgbClr val="FF0000"/>
                </a:solidFill>
              </a:rPr>
              <a:t>优点：</a:t>
            </a:r>
            <a:endParaRPr lang="zh-CN" altLang="en-US" dirty="0">
              <a:solidFill>
                <a:srgbClr val="FF0000"/>
              </a:solidFill>
            </a:endParaRPr>
          </a:p>
          <a:p>
            <a:pPr lvl="1" eaLnBrk="1" hangingPunct="1">
              <a:spcBef>
                <a:spcPts val="1800"/>
              </a:spcBef>
            </a:pPr>
            <a:r>
              <a:rPr lang="zh-CN" altLang="en-US" dirty="0">
                <a:latin typeface="楷体_GB2312" pitchFamily="49" charset="-122"/>
                <a:ea typeface="楷体_GB2312" pitchFamily="49" charset="-122"/>
              </a:rPr>
              <a:t>块的冲突概率比较低</a:t>
            </a:r>
            <a:endParaRPr lang="zh-CN" altLang="en-US" dirty="0">
              <a:latin typeface="楷体_GB2312" pitchFamily="49" charset="-122"/>
              <a:ea typeface="楷体_GB2312" pitchFamily="49" charset="-122"/>
            </a:endParaRPr>
          </a:p>
          <a:p>
            <a:pPr lvl="1" eaLnBrk="1" hangingPunct="1">
              <a:spcBef>
                <a:spcPts val="1800"/>
              </a:spcBef>
            </a:pPr>
            <a:r>
              <a:rPr lang="zh-CN" altLang="en-US" dirty="0">
                <a:latin typeface="楷体_GB2312" pitchFamily="49" charset="-122"/>
                <a:ea typeface="楷体_GB2312" pitchFamily="49" charset="-122"/>
              </a:rPr>
              <a:t>块的利用率大幅度提高</a:t>
            </a:r>
            <a:endParaRPr lang="zh-CN" altLang="en-US" dirty="0">
              <a:latin typeface="楷体_GB2312" pitchFamily="49" charset="-122"/>
              <a:ea typeface="楷体_GB2312" pitchFamily="49" charset="-122"/>
            </a:endParaRPr>
          </a:p>
          <a:p>
            <a:pPr lvl="1" eaLnBrk="1" hangingPunct="1">
              <a:spcBef>
                <a:spcPts val="1800"/>
              </a:spcBef>
            </a:pPr>
            <a:r>
              <a:rPr lang="zh-CN" altLang="en-US" dirty="0">
                <a:latin typeface="楷体_GB2312" pitchFamily="49" charset="-122"/>
                <a:ea typeface="楷体_GB2312" pitchFamily="49" charset="-122"/>
              </a:rPr>
              <a:t>块失效率明显降低</a:t>
            </a:r>
            <a:endParaRPr lang="zh-CN" altLang="en-US" dirty="0">
              <a:latin typeface="楷体_GB2312" pitchFamily="49" charset="-122"/>
              <a:ea typeface="楷体_GB2312" pitchFamily="49" charset="-122"/>
            </a:endParaRPr>
          </a:p>
          <a:p>
            <a:pPr eaLnBrk="1" hangingPunct="1">
              <a:spcBef>
                <a:spcPts val="1800"/>
              </a:spcBef>
            </a:pPr>
            <a:r>
              <a:rPr lang="zh-CN" altLang="en-US" dirty="0">
                <a:solidFill>
                  <a:srgbClr val="FF0000"/>
                </a:solidFill>
              </a:rPr>
              <a:t>缺点：</a:t>
            </a:r>
            <a:endParaRPr lang="en-US" altLang="zh-CN" dirty="0">
              <a:solidFill>
                <a:srgbClr val="FF0000"/>
              </a:solidFill>
            </a:endParaRPr>
          </a:p>
          <a:p>
            <a:pPr lvl="1" eaLnBrk="1" hangingPunct="1">
              <a:spcBef>
                <a:spcPts val="1800"/>
              </a:spcBef>
            </a:pPr>
            <a:r>
              <a:rPr lang="zh-CN" altLang="en-US" dirty="0">
                <a:latin typeface="楷体_GB2312" pitchFamily="49" charset="-122"/>
                <a:ea typeface="楷体_GB2312" pitchFamily="49" charset="-122"/>
              </a:rPr>
              <a:t>实现难度和造价要比直接映象方式高</a:t>
            </a:r>
            <a:endParaRPr lang="zh-CN" altLang="en-US" dirty="0">
              <a:latin typeface="楷体_GB2312" pitchFamily="49" charset="-122"/>
              <a:ea typeface="楷体_GB2312" pitchFamily="49" charset="-122"/>
            </a:endParaRPr>
          </a:p>
          <a:p>
            <a:pPr eaLnBrk="1" hangingPunct="1"/>
            <a:endParaRPr lang="zh-CN" altLang="en-US" dirty="0"/>
          </a:p>
        </p:txBody>
      </p:sp>
      <p:sp>
        <p:nvSpPr>
          <p:cNvPr id="252931" name="Rectangle 2"/>
          <p:cNvSpPr>
            <a:spLocks noGrp="1"/>
          </p:cNvSpPr>
          <p:nvPr>
            <p:ph type="title"/>
          </p:nvPr>
        </p:nvSpPr>
        <p:spPr>
          <a:xfrm>
            <a:off x="598488" y="114300"/>
            <a:ext cx="7848600" cy="609600"/>
          </a:xfrm>
          <a:ln/>
        </p:spPr>
        <p:txBody>
          <a:bodyPr vert="horz" wrap="square" lIns="91440" tIns="45720" rIns="91440" bIns="45720" anchor="ctr" anchorCtr="0"/>
          <a:p>
            <a:pPr eaLnBrk="1" hangingPunct="1"/>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）组相联映像与变换</a:t>
            </a:r>
            <a:endParaRPr lang="zh-CN" altLang="en-US" dirty="0">
              <a:latin typeface="Times New Roman" panose="02020603050405020304"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3954" name="Rectangle 2"/>
          <p:cNvSpPr>
            <a:spLocks noGrp="1"/>
          </p:cNvSpPr>
          <p:nvPr>
            <p:ph type="title"/>
          </p:nvPr>
        </p:nvSpPr>
        <p:spPr>
          <a:xfrm>
            <a:off x="393700" y="136525"/>
            <a:ext cx="7848600" cy="609600"/>
          </a:xfrm>
          <a:ln/>
        </p:spPr>
        <p:txBody>
          <a:bodyPr vert="horz" wrap="square" lIns="91440" tIns="45720" rIns="91440" bIns="45720" anchor="ctr" anchorCtr="0"/>
          <a:p>
            <a:pPr eaLnBrk="1" hangingPunct="1"/>
            <a:r>
              <a:rPr lang="zh-CN" altLang="en-US" sz="3200" dirty="0"/>
              <a:t>例题</a:t>
            </a:r>
            <a:endParaRPr lang="zh-CN" altLang="en-US" sz="3200" dirty="0"/>
          </a:p>
        </p:txBody>
      </p:sp>
      <p:sp>
        <p:nvSpPr>
          <p:cNvPr id="253955" name="Rectangle 3"/>
          <p:cNvSpPr>
            <a:spLocks noGrp="1"/>
          </p:cNvSpPr>
          <p:nvPr>
            <p:ph type="body" sz="half" idx="1" hasCustomPrompt="1"/>
          </p:nvPr>
        </p:nvSpPr>
        <p:spPr>
          <a:xfrm>
            <a:off x="223838" y="974725"/>
            <a:ext cx="8274050" cy="1455738"/>
          </a:xfrm>
          <a:ln/>
        </p:spPr>
        <p:txBody>
          <a:bodyPr vert="horz" wrap="square" lIns="91440" tIns="45720" rIns="91440" bIns="45720" anchor="t" anchorCtr="0"/>
          <a:p>
            <a:pPr lvl="1" eaLnBrk="1" hangingPunct="1">
              <a:buClr>
                <a:schemeClr val="tx2"/>
              </a:buClr>
              <a:buSzPct val="60000"/>
              <a:buFont typeface="Wingdings" panose="05000000000000000000" pitchFamily="2" charset="2"/>
              <a:buNone/>
            </a:pPr>
            <a:r>
              <a:rPr lang="zh-CN" altLang="en-US" sz="2000" b="1" dirty="0"/>
              <a:t>	</a:t>
            </a:r>
            <a:r>
              <a:rPr lang="zh-CN" altLang="en-US" sz="2000" b="1" dirty="0">
                <a:latin typeface="楷体_GB2312" pitchFamily="49" charset="-122"/>
                <a:ea typeface="楷体_GB2312" pitchFamily="49" charset="-122"/>
              </a:rPr>
              <a:t>设一个组相联映像的</a:t>
            </a:r>
            <a:r>
              <a:rPr lang="en-US" altLang="zh-CN" sz="2000" b="1" dirty="0">
                <a:latin typeface="楷体_GB2312" pitchFamily="49" charset="-122"/>
                <a:ea typeface="楷体_GB2312" pitchFamily="49" charset="-122"/>
              </a:rPr>
              <a:t>Cache</a:t>
            </a:r>
            <a:r>
              <a:rPr lang="zh-CN" altLang="en-US" sz="2000" b="1" dirty="0">
                <a:latin typeface="楷体_GB2312" pitchFamily="49" charset="-122"/>
                <a:ea typeface="楷体_GB2312" pitchFamily="49" charset="-122"/>
              </a:rPr>
              <a:t>中有</a:t>
            </a:r>
            <a:r>
              <a:rPr lang="en-US" altLang="zh-CN" sz="2000" b="1" dirty="0">
                <a:latin typeface="楷体_GB2312" pitchFamily="49" charset="-122"/>
                <a:ea typeface="楷体_GB2312" pitchFamily="49" charset="-122"/>
              </a:rPr>
              <a:t>8</a:t>
            </a:r>
            <a:r>
              <a:rPr lang="zh-CN" altLang="en-US" sz="2000" b="1" dirty="0">
                <a:latin typeface="楷体_GB2312" pitchFamily="49" charset="-122"/>
                <a:ea typeface="楷体_GB2312" pitchFamily="49" charset="-122"/>
              </a:rPr>
              <a:t>个块，访问主存进行读的</a:t>
            </a:r>
            <a:r>
              <a:rPr lang="zh-CN" altLang="en-US" sz="2000" b="1" dirty="0">
                <a:solidFill>
                  <a:srgbClr val="FF0000"/>
                </a:solidFill>
                <a:latin typeface="楷体_GB2312" pitchFamily="49" charset="-122"/>
                <a:ea typeface="楷体_GB2312" pitchFamily="49" charset="-122"/>
              </a:rPr>
              <a:t>块地址</a:t>
            </a:r>
            <a:r>
              <a:rPr lang="zh-CN" altLang="en-US" sz="2000" b="1" dirty="0">
                <a:latin typeface="楷体_GB2312" pitchFamily="49" charset="-122"/>
                <a:ea typeface="楷体_GB2312" pitchFamily="49" charset="-122"/>
              </a:rPr>
              <a:t>顺序为十进制数</a:t>
            </a:r>
            <a:r>
              <a:rPr lang="en-US" altLang="zh-CN" sz="2000" b="1" dirty="0">
                <a:latin typeface="楷体_GB2312" pitchFamily="49" charset="-122"/>
                <a:ea typeface="楷体_GB2312" pitchFamily="49" charset="-122"/>
              </a:rPr>
              <a:t>22</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26</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22</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26</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16</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4</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6</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16</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18</a:t>
            </a:r>
            <a:r>
              <a:rPr lang="zh-CN" altLang="en-US" sz="2000" b="1" dirty="0">
                <a:latin typeface="楷体_GB2312" pitchFamily="49" charset="-122"/>
                <a:ea typeface="楷体_GB2312" pitchFamily="49" charset="-122"/>
              </a:rPr>
              <a:t>，求每次访问后</a:t>
            </a:r>
            <a:r>
              <a:rPr lang="en-US" altLang="zh-CN" sz="2000" b="1" dirty="0">
                <a:latin typeface="楷体_GB2312" pitchFamily="49" charset="-122"/>
                <a:ea typeface="楷体_GB2312" pitchFamily="49" charset="-122"/>
              </a:rPr>
              <a:t>Cache</a:t>
            </a:r>
            <a:r>
              <a:rPr lang="zh-CN" altLang="en-US" sz="2000" b="1" dirty="0">
                <a:latin typeface="楷体_GB2312" pitchFamily="49" charset="-122"/>
                <a:ea typeface="楷体_GB2312" pitchFamily="49" charset="-122"/>
              </a:rPr>
              <a:t>中的内容</a:t>
            </a:r>
            <a:endParaRPr lang="zh-CN" altLang="en-US" sz="2000" b="1" dirty="0">
              <a:latin typeface="楷体_GB2312" pitchFamily="49" charset="-122"/>
              <a:ea typeface="楷体_GB2312" pitchFamily="49" charset="-122"/>
            </a:endParaRPr>
          </a:p>
        </p:txBody>
      </p:sp>
      <p:graphicFrame>
        <p:nvGraphicFramePr>
          <p:cNvPr id="990340" name="Group 132"/>
          <p:cNvGraphicFramePr>
            <a:graphicFrameLocks noGrp="1"/>
          </p:cNvGraphicFramePr>
          <p:nvPr>
            <p:ph sz="half" idx="4294967295"/>
          </p:nvPr>
        </p:nvGraphicFramePr>
        <p:xfrm>
          <a:off x="646113" y="2138363"/>
          <a:ext cx="8129588" cy="3438525"/>
        </p:xfrm>
        <a:graphic>
          <a:graphicData uri="http://schemas.openxmlformats.org/drawingml/2006/table">
            <a:tbl>
              <a:tblPr/>
              <a:tblGrid>
                <a:gridCol w="1470025"/>
                <a:gridCol w="728663"/>
                <a:gridCol w="658812"/>
                <a:gridCol w="795338"/>
                <a:gridCol w="728662"/>
                <a:gridCol w="728663"/>
                <a:gridCol w="728662"/>
                <a:gridCol w="728663"/>
                <a:gridCol w="728662"/>
                <a:gridCol w="833438"/>
              </a:tblGrid>
              <a:tr h="23495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访问顺序</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3</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5</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6</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8</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组号</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主存块地址</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22</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26</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22</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26</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16</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16</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18</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000</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第</a:t>
                      </a: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0</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组</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001</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333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010</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011</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100</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第</a:t>
                      </a: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组</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33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Cache101</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110</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333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Cache111</a:t>
                      </a: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操作状态</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54083" name="Rectangle 131"/>
          <p:cNvSpPr/>
          <p:nvPr/>
        </p:nvSpPr>
        <p:spPr>
          <a:xfrm>
            <a:off x="1400175" y="5772150"/>
            <a:ext cx="6434138" cy="923925"/>
          </a:xfrm>
          <a:prstGeom prst="rect">
            <a:avLst/>
          </a:prstGeom>
          <a:noFill/>
          <a:ln w="9525">
            <a:noFill/>
          </a:ln>
        </p:spPr>
        <p:txBody>
          <a:bodyPr wrap="none">
            <a:spAutoFit/>
          </a:bodyPr>
          <a:p>
            <a:r>
              <a:rPr lang="zh-CN" altLang="en-US" sz="1800" b="1" dirty="0">
                <a:latin typeface="Times New Roman" panose="02020603050405020304" pitchFamily="18" charset="0"/>
                <a:ea typeface="宋体" panose="02010600030101010101" pitchFamily="2" charset="-122"/>
              </a:rPr>
              <a:t>所对应的二进制块地址为</a:t>
            </a:r>
            <a:endParaRPr lang="en-US" altLang="zh-CN" sz="1800" b="1" dirty="0">
              <a:latin typeface="Times New Roman" panose="02020603050405020304" pitchFamily="18" charset="0"/>
              <a:ea typeface="宋体" panose="02010600030101010101" pitchFamily="2" charset="-122"/>
            </a:endParaRPr>
          </a:p>
          <a:p>
            <a:r>
              <a:rPr lang="en-US" altLang="zh-CN" sz="1800" b="1" dirty="0">
                <a:latin typeface="Times New Roman" panose="02020603050405020304" pitchFamily="18" charset="0"/>
                <a:ea typeface="宋体" panose="02010600030101010101" pitchFamily="2" charset="-122"/>
              </a:rPr>
              <a:t>    22  </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26</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22</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26</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16</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4</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16</a:t>
            </a:r>
            <a:r>
              <a:rPr lang="zh-CN" altLang="en-US" sz="1800" b="1" dirty="0">
                <a:latin typeface="Times New Roman" panose="02020603050405020304" pitchFamily="18" charset="0"/>
                <a:ea typeface="宋体" panose="02010600030101010101" pitchFamily="2" charset="-122"/>
              </a:rPr>
              <a:t>、     </a:t>
            </a:r>
            <a:r>
              <a:rPr lang="en-US" altLang="zh-CN" sz="1800" b="1" dirty="0">
                <a:latin typeface="Times New Roman" panose="02020603050405020304" pitchFamily="18" charset="0"/>
                <a:ea typeface="宋体" panose="02010600030101010101" pitchFamily="2" charset="-122"/>
              </a:rPr>
              <a:t>18</a:t>
            </a:r>
            <a:endParaRPr lang="zh-CN" altLang="en-US" sz="1800" b="1" dirty="0">
              <a:latin typeface="Times New Roman" panose="02020603050405020304" pitchFamily="18" charset="0"/>
              <a:ea typeface="宋体" panose="02010600030101010101" pitchFamily="2" charset="-122"/>
            </a:endParaRPr>
          </a:p>
          <a:p>
            <a:r>
              <a:rPr lang="en-US" altLang="zh-CN" sz="1800" b="1" dirty="0">
                <a:latin typeface="Times New Roman" panose="02020603050405020304" pitchFamily="18" charset="0"/>
                <a:ea typeface="宋体" panose="02010600030101010101" pitchFamily="2" charset="-122"/>
              </a:rPr>
              <a:t>10</a:t>
            </a:r>
            <a:r>
              <a:rPr lang="en-US" altLang="zh-CN" sz="1800" b="1" dirty="0">
                <a:solidFill>
                  <a:srgbClr val="000000"/>
                </a:solidFill>
                <a:latin typeface="Times New Roman" panose="02020603050405020304" pitchFamily="18" charset="0"/>
                <a:ea typeface="宋体" panose="02010600030101010101" pitchFamily="2" charset="-122"/>
              </a:rPr>
              <a:t>1</a:t>
            </a:r>
            <a:r>
              <a:rPr lang="en-US" altLang="zh-CN" sz="1800" b="1" dirty="0">
                <a:latin typeface="Times New Roman" panose="02020603050405020304" pitchFamily="18" charset="0"/>
                <a:ea typeface="宋体" panose="02010600030101010101" pitchFamily="2" charset="-122"/>
              </a:rPr>
              <a:t>10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11</a:t>
            </a:r>
            <a:r>
              <a:rPr lang="en-US" altLang="zh-CN" sz="1800" b="1" dirty="0">
                <a:solidFill>
                  <a:srgbClr val="000000"/>
                </a:solidFill>
                <a:latin typeface="Times New Roman" panose="02020603050405020304" pitchFamily="18" charset="0"/>
                <a:ea typeface="宋体" panose="02010600030101010101" pitchFamily="2" charset="-122"/>
              </a:rPr>
              <a:t>0</a:t>
            </a:r>
            <a:r>
              <a:rPr lang="en-US" altLang="zh-CN" sz="1800" b="1" dirty="0">
                <a:latin typeface="Times New Roman" panose="02020603050405020304" pitchFamily="18" charset="0"/>
                <a:ea typeface="宋体" panose="02010600030101010101" pitchFamily="2" charset="-122"/>
              </a:rPr>
              <a:t>10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10</a:t>
            </a:r>
            <a:r>
              <a:rPr lang="en-US" altLang="zh-CN" sz="1800" b="1" dirty="0">
                <a:solidFill>
                  <a:srgbClr val="000000"/>
                </a:solidFill>
                <a:latin typeface="Times New Roman" panose="02020603050405020304" pitchFamily="18" charset="0"/>
                <a:ea typeface="宋体" panose="02010600030101010101" pitchFamily="2" charset="-122"/>
              </a:rPr>
              <a:t>1</a:t>
            </a:r>
            <a:r>
              <a:rPr lang="en-US" altLang="zh-CN" sz="1800" b="1" dirty="0">
                <a:latin typeface="Times New Roman" panose="02020603050405020304" pitchFamily="18" charset="0"/>
                <a:ea typeface="宋体" panose="02010600030101010101" pitchFamily="2" charset="-122"/>
              </a:rPr>
              <a:t>10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11</a:t>
            </a:r>
            <a:r>
              <a:rPr lang="en-US" altLang="zh-CN" sz="1800" b="1" dirty="0">
                <a:solidFill>
                  <a:srgbClr val="000000"/>
                </a:solidFill>
                <a:latin typeface="Times New Roman" panose="02020603050405020304" pitchFamily="18" charset="0"/>
                <a:ea typeface="宋体" panose="02010600030101010101" pitchFamily="2" charset="-122"/>
              </a:rPr>
              <a:t>0</a:t>
            </a:r>
            <a:r>
              <a:rPr lang="en-US" altLang="zh-CN" sz="1800" b="1" dirty="0">
                <a:latin typeface="Times New Roman" panose="02020603050405020304" pitchFamily="18" charset="0"/>
                <a:ea typeface="宋体" panose="02010600030101010101" pitchFamily="2" charset="-122"/>
              </a:rPr>
              <a:t>10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10</a:t>
            </a:r>
            <a:r>
              <a:rPr lang="en-US" altLang="zh-CN" sz="1800" b="1" dirty="0">
                <a:solidFill>
                  <a:srgbClr val="000000"/>
                </a:solidFill>
                <a:latin typeface="Times New Roman" panose="02020603050405020304" pitchFamily="18" charset="0"/>
                <a:ea typeface="宋体" panose="02010600030101010101" pitchFamily="2" charset="-122"/>
              </a:rPr>
              <a:t>0</a:t>
            </a:r>
            <a:r>
              <a:rPr lang="en-US" altLang="zh-CN" sz="1800" b="1" dirty="0">
                <a:latin typeface="Times New Roman" panose="02020603050405020304" pitchFamily="18" charset="0"/>
                <a:ea typeface="宋体" panose="02010600030101010101" pitchFamily="2" charset="-122"/>
              </a:rPr>
              <a:t>00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00</a:t>
            </a:r>
            <a:r>
              <a:rPr lang="en-US" altLang="zh-CN" sz="1800" b="1" dirty="0">
                <a:solidFill>
                  <a:srgbClr val="000000"/>
                </a:solidFill>
                <a:latin typeface="Times New Roman" panose="02020603050405020304" pitchFamily="18" charset="0"/>
                <a:ea typeface="宋体" panose="02010600030101010101" pitchFamily="2" charset="-122"/>
              </a:rPr>
              <a:t>1</a:t>
            </a:r>
            <a:r>
              <a:rPr lang="en-US" altLang="zh-CN" sz="1800" b="1" dirty="0">
                <a:latin typeface="Times New Roman" panose="02020603050405020304" pitchFamily="18" charset="0"/>
                <a:ea typeface="宋体" panose="02010600030101010101" pitchFamily="2" charset="-122"/>
              </a:rPr>
              <a:t>00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10</a:t>
            </a:r>
            <a:r>
              <a:rPr lang="en-US" altLang="zh-CN" sz="1800" b="1" dirty="0">
                <a:solidFill>
                  <a:srgbClr val="000000"/>
                </a:solidFill>
                <a:latin typeface="Times New Roman" panose="02020603050405020304" pitchFamily="18" charset="0"/>
                <a:ea typeface="宋体" panose="02010600030101010101" pitchFamily="2" charset="-122"/>
              </a:rPr>
              <a:t>0</a:t>
            </a:r>
            <a:r>
              <a:rPr lang="en-US" altLang="zh-CN" sz="1800" b="1" dirty="0">
                <a:latin typeface="Times New Roman" panose="02020603050405020304" pitchFamily="18" charset="0"/>
                <a:ea typeface="宋体" panose="02010600030101010101" pitchFamily="2" charset="-122"/>
              </a:rPr>
              <a:t>00</a:t>
            </a:r>
            <a:r>
              <a:rPr lang="zh-CN" altLang="en-US" sz="1800" b="1" dirty="0">
                <a:latin typeface="Times New Roman" panose="02020603050405020304" pitchFamily="18" charset="0"/>
                <a:ea typeface="宋体" panose="02010600030101010101" pitchFamily="2" charset="-122"/>
              </a:rPr>
              <a:t>、</a:t>
            </a:r>
            <a:r>
              <a:rPr lang="en-US" altLang="zh-CN" sz="1800" b="1" dirty="0">
                <a:latin typeface="Times New Roman" panose="02020603050405020304" pitchFamily="18" charset="0"/>
                <a:ea typeface="宋体" panose="02010600030101010101" pitchFamily="2" charset="-122"/>
              </a:rPr>
              <a:t>10</a:t>
            </a:r>
            <a:r>
              <a:rPr lang="en-US" altLang="zh-CN" sz="1800" b="1" dirty="0">
                <a:solidFill>
                  <a:srgbClr val="000000"/>
                </a:solidFill>
                <a:latin typeface="Times New Roman" panose="02020603050405020304" pitchFamily="18" charset="0"/>
                <a:ea typeface="宋体" panose="02010600030101010101" pitchFamily="2" charset="-122"/>
              </a:rPr>
              <a:t>0</a:t>
            </a:r>
            <a:r>
              <a:rPr lang="en-US" altLang="zh-CN" sz="1800" b="1" dirty="0">
                <a:latin typeface="Times New Roman" panose="02020603050405020304" pitchFamily="18" charset="0"/>
                <a:ea typeface="宋体" panose="02010600030101010101" pitchFamily="2" charset="-122"/>
              </a:rPr>
              <a:t>10</a:t>
            </a:r>
            <a:r>
              <a:rPr lang="en-US" altLang="zh-CN" sz="1800" dirty="0">
                <a:latin typeface="Times New Roman" panose="02020603050405020304" pitchFamily="18" charset="0"/>
                <a:ea typeface="宋体" panose="02010600030101010101" pitchFamily="2" charset="-122"/>
              </a:rPr>
              <a:t> </a:t>
            </a:r>
            <a:endParaRPr lang="en-US" altLang="zh-CN" sz="1800" dirty="0">
              <a:latin typeface="Times New Roman" panose="02020603050405020304" pitchFamily="18" charset="0"/>
              <a:ea typeface="宋体" panose="02010600030101010101" pitchFamily="2" charset="-122"/>
            </a:endParaRPr>
          </a:p>
        </p:txBody>
      </p:sp>
      <p:sp>
        <p:nvSpPr>
          <p:cNvPr id="2" name="矩形 1"/>
          <p:cNvSpPr/>
          <p:nvPr/>
        </p:nvSpPr>
        <p:spPr>
          <a:xfrm>
            <a:off x="2220913" y="4000500"/>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3" name="矩形 2"/>
          <p:cNvSpPr/>
          <p:nvPr/>
        </p:nvSpPr>
        <p:spPr>
          <a:xfrm>
            <a:off x="2908300" y="2757488"/>
            <a:ext cx="390525"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4" name="矩形 3"/>
          <p:cNvSpPr/>
          <p:nvPr/>
        </p:nvSpPr>
        <p:spPr>
          <a:xfrm>
            <a:off x="3500438" y="5284788"/>
            <a:ext cx="596900" cy="338137"/>
          </a:xfrm>
          <a:prstGeom prst="rect">
            <a:avLst/>
          </a:prstGeom>
          <a:noFill/>
          <a:ln w="9525">
            <a:noFill/>
          </a:ln>
        </p:spPr>
        <p:txBody>
          <a:bodyPr wrap="none">
            <a:spAutoFit/>
          </a:bodyPr>
          <a:p>
            <a:pPr algn="ctr"/>
            <a:r>
              <a:rPr lang="zh-CN" altLang="en-US" sz="1600" b="1" dirty="0">
                <a:latin typeface="Times New Roman" panose="02020603050405020304" pitchFamily="18" charset="0"/>
                <a:ea typeface="楷体_GB2312" pitchFamily="49" charset="-122"/>
              </a:rPr>
              <a:t>命中</a:t>
            </a:r>
            <a:endParaRPr lang="zh-CN" altLang="en-US" sz="1600" b="1" dirty="0">
              <a:latin typeface="Times New Roman" panose="02020603050405020304" pitchFamily="18" charset="0"/>
              <a:ea typeface="楷体_GB2312" pitchFamily="49" charset="-122"/>
            </a:endParaRPr>
          </a:p>
        </p:txBody>
      </p:sp>
      <p:sp>
        <p:nvSpPr>
          <p:cNvPr id="9" name="矩形 8"/>
          <p:cNvSpPr/>
          <p:nvPr/>
        </p:nvSpPr>
        <p:spPr>
          <a:xfrm>
            <a:off x="4273550" y="5284788"/>
            <a:ext cx="598488" cy="338137"/>
          </a:xfrm>
          <a:prstGeom prst="rect">
            <a:avLst/>
          </a:prstGeom>
          <a:noFill/>
          <a:ln w="9525">
            <a:noFill/>
          </a:ln>
        </p:spPr>
        <p:txBody>
          <a:bodyPr wrap="none">
            <a:spAutoFit/>
          </a:bodyPr>
          <a:p>
            <a:pPr algn="ctr"/>
            <a:r>
              <a:rPr lang="zh-CN" altLang="en-US" sz="1600" b="1" dirty="0">
                <a:latin typeface="Times New Roman" panose="02020603050405020304" pitchFamily="18" charset="0"/>
                <a:ea typeface="楷体_GB2312" pitchFamily="49" charset="-122"/>
              </a:rPr>
              <a:t>命中</a:t>
            </a:r>
            <a:endParaRPr lang="zh-CN" altLang="en-US" sz="1600" b="1" dirty="0">
              <a:latin typeface="Times New Roman" panose="02020603050405020304" pitchFamily="18" charset="0"/>
              <a:ea typeface="楷体_GB2312" pitchFamily="49" charset="-122"/>
            </a:endParaRPr>
          </a:p>
        </p:txBody>
      </p:sp>
      <p:sp>
        <p:nvSpPr>
          <p:cNvPr id="10" name="矩形 9"/>
          <p:cNvSpPr/>
          <p:nvPr/>
        </p:nvSpPr>
        <p:spPr>
          <a:xfrm>
            <a:off x="5092700" y="3076575"/>
            <a:ext cx="388938"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16</a:t>
            </a:r>
            <a:endParaRPr lang="en-US" altLang="zh-CN" sz="1600" b="1" dirty="0">
              <a:solidFill>
                <a:srgbClr val="000000"/>
              </a:solidFill>
              <a:latin typeface="Times New Roman" panose="02020603050405020304" pitchFamily="18" charset="0"/>
              <a:ea typeface="楷体_GB2312" pitchFamily="49" charset="-122"/>
            </a:endParaRPr>
          </a:p>
        </p:txBody>
      </p:sp>
      <p:sp>
        <p:nvSpPr>
          <p:cNvPr id="11" name="矩形 10"/>
          <p:cNvSpPr/>
          <p:nvPr/>
        </p:nvSpPr>
        <p:spPr>
          <a:xfrm>
            <a:off x="5878513" y="4316413"/>
            <a:ext cx="287337"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4</a:t>
            </a:r>
            <a:endParaRPr lang="en-US" altLang="zh-CN" sz="1600" b="1" dirty="0">
              <a:solidFill>
                <a:srgbClr val="000000"/>
              </a:solidFill>
              <a:latin typeface="Times New Roman" panose="02020603050405020304" pitchFamily="18" charset="0"/>
              <a:ea typeface="楷体_GB2312" pitchFamily="49" charset="-122"/>
            </a:endParaRPr>
          </a:p>
        </p:txBody>
      </p:sp>
      <p:sp>
        <p:nvSpPr>
          <p:cNvPr id="12" name="矩形 11"/>
          <p:cNvSpPr/>
          <p:nvPr/>
        </p:nvSpPr>
        <p:spPr>
          <a:xfrm>
            <a:off x="6567488" y="3076575"/>
            <a:ext cx="388937"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16</a:t>
            </a:r>
            <a:endParaRPr lang="en-US" altLang="zh-CN" sz="1600" b="1" dirty="0">
              <a:solidFill>
                <a:srgbClr val="000000"/>
              </a:solidFill>
              <a:latin typeface="Times New Roman" panose="02020603050405020304" pitchFamily="18" charset="0"/>
              <a:ea typeface="楷体_GB2312" pitchFamily="49" charset="-122"/>
            </a:endParaRPr>
          </a:p>
        </p:txBody>
      </p:sp>
      <p:sp>
        <p:nvSpPr>
          <p:cNvPr id="13" name="矩形 12"/>
          <p:cNvSpPr/>
          <p:nvPr/>
        </p:nvSpPr>
        <p:spPr>
          <a:xfrm>
            <a:off x="6462713" y="5284788"/>
            <a:ext cx="598487" cy="338137"/>
          </a:xfrm>
          <a:prstGeom prst="rect">
            <a:avLst/>
          </a:prstGeom>
          <a:noFill/>
          <a:ln w="9525">
            <a:noFill/>
          </a:ln>
        </p:spPr>
        <p:txBody>
          <a:bodyPr wrap="none">
            <a:spAutoFit/>
          </a:bodyPr>
          <a:p>
            <a:pPr algn="ctr"/>
            <a:r>
              <a:rPr lang="zh-CN" altLang="en-US" sz="1600" b="1" dirty="0">
                <a:latin typeface="Times New Roman" panose="02020603050405020304" pitchFamily="18" charset="0"/>
                <a:ea typeface="楷体_GB2312" pitchFamily="49" charset="-122"/>
              </a:rPr>
              <a:t>命中</a:t>
            </a:r>
            <a:endParaRPr lang="zh-CN" altLang="en-US" sz="1600" b="1" dirty="0">
              <a:latin typeface="Times New Roman" panose="02020603050405020304" pitchFamily="18" charset="0"/>
              <a:ea typeface="楷体_GB2312" pitchFamily="49" charset="-122"/>
            </a:endParaRPr>
          </a:p>
        </p:txBody>
      </p:sp>
      <p:sp>
        <p:nvSpPr>
          <p:cNvPr id="15" name="矩形 14"/>
          <p:cNvSpPr/>
          <p:nvPr/>
        </p:nvSpPr>
        <p:spPr>
          <a:xfrm>
            <a:off x="7305675" y="3417888"/>
            <a:ext cx="388938"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18</a:t>
            </a:r>
            <a:endParaRPr lang="en-US" altLang="zh-CN" sz="1600" b="1" dirty="0">
              <a:solidFill>
                <a:srgbClr val="000000"/>
              </a:solidFill>
              <a:latin typeface="Times New Roman" panose="02020603050405020304" pitchFamily="18" charset="0"/>
              <a:ea typeface="楷体_GB2312" pitchFamily="49" charset="-122"/>
            </a:endParaRPr>
          </a:p>
        </p:txBody>
      </p:sp>
      <p:sp>
        <p:nvSpPr>
          <p:cNvPr id="16" name="矩形 15"/>
          <p:cNvSpPr/>
          <p:nvPr/>
        </p:nvSpPr>
        <p:spPr>
          <a:xfrm>
            <a:off x="5092700" y="4000500"/>
            <a:ext cx="388938"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17" name="矩形 16"/>
          <p:cNvSpPr/>
          <p:nvPr/>
        </p:nvSpPr>
        <p:spPr>
          <a:xfrm>
            <a:off x="3603625" y="4000500"/>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18" name="矩形 17"/>
          <p:cNvSpPr/>
          <p:nvPr/>
        </p:nvSpPr>
        <p:spPr>
          <a:xfrm>
            <a:off x="4378325" y="4000500"/>
            <a:ext cx="388938"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19" name="矩形 18"/>
          <p:cNvSpPr/>
          <p:nvPr/>
        </p:nvSpPr>
        <p:spPr>
          <a:xfrm>
            <a:off x="2908300" y="4000500"/>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20" name="矩形 19"/>
          <p:cNvSpPr/>
          <p:nvPr/>
        </p:nvSpPr>
        <p:spPr>
          <a:xfrm>
            <a:off x="3603625" y="2757488"/>
            <a:ext cx="390525"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21" name="矩形 20"/>
          <p:cNvSpPr/>
          <p:nvPr/>
        </p:nvSpPr>
        <p:spPr>
          <a:xfrm>
            <a:off x="4378325" y="2757488"/>
            <a:ext cx="388938"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22" name="矩形 21"/>
          <p:cNvSpPr/>
          <p:nvPr/>
        </p:nvSpPr>
        <p:spPr>
          <a:xfrm>
            <a:off x="5092700" y="2757488"/>
            <a:ext cx="388938"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23" name="矩形 22"/>
          <p:cNvSpPr/>
          <p:nvPr/>
        </p:nvSpPr>
        <p:spPr>
          <a:xfrm>
            <a:off x="5826125" y="2757488"/>
            <a:ext cx="390525"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24" name="矩形 23"/>
          <p:cNvSpPr/>
          <p:nvPr/>
        </p:nvSpPr>
        <p:spPr>
          <a:xfrm>
            <a:off x="6567488" y="2757488"/>
            <a:ext cx="388937"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25" name="矩形 24"/>
          <p:cNvSpPr/>
          <p:nvPr/>
        </p:nvSpPr>
        <p:spPr>
          <a:xfrm>
            <a:off x="7305675" y="2757488"/>
            <a:ext cx="388938"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26</a:t>
            </a:r>
            <a:endParaRPr lang="en-US" altLang="zh-CN" sz="1600" b="1" dirty="0">
              <a:solidFill>
                <a:srgbClr val="000000"/>
              </a:solidFill>
              <a:latin typeface="Times New Roman" panose="02020603050405020304" pitchFamily="18" charset="0"/>
              <a:ea typeface="楷体_GB2312" pitchFamily="49" charset="-122"/>
            </a:endParaRPr>
          </a:p>
        </p:txBody>
      </p:sp>
      <p:sp>
        <p:nvSpPr>
          <p:cNvPr id="26" name="矩形 25"/>
          <p:cNvSpPr/>
          <p:nvPr/>
        </p:nvSpPr>
        <p:spPr>
          <a:xfrm>
            <a:off x="7305675" y="3076575"/>
            <a:ext cx="388938"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16</a:t>
            </a:r>
            <a:endParaRPr lang="en-US" altLang="zh-CN" sz="1600" b="1" dirty="0">
              <a:solidFill>
                <a:srgbClr val="000000"/>
              </a:solidFill>
              <a:latin typeface="Times New Roman" panose="02020603050405020304" pitchFamily="18" charset="0"/>
              <a:ea typeface="楷体_GB2312" pitchFamily="49" charset="-122"/>
            </a:endParaRPr>
          </a:p>
        </p:txBody>
      </p:sp>
      <p:sp>
        <p:nvSpPr>
          <p:cNvPr id="27" name="矩形 26"/>
          <p:cNvSpPr/>
          <p:nvPr/>
        </p:nvSpPr>
        <p:spPr>
          <a:xfrm>
            <a:off x="5826125" y="4000500"/>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28" name="矩形 27"/>
          <p:cNvSpPr/>
          <p:nvPr/>
        </p:nvSpPr>
        <p:spPr>
          <a:xfrm>
            <a:off x="6567488" y="4000500"/>
            <a:ext cx="388937"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29" name="矩形 28"/>
          <p:cNvSpPr/>
          <p:nvPr/>
        </p:nvSpPr>
        <p:spPr>
          <a:xfrm>
            <a:off x="7305675" y="4000500"/>
            <a:ext cx="388938"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22</a:t>
            </a:r>
            <a:endParaRPr lang="en-US" altLang="zh-CN" sz="1600" b="1" dirty="0">
              <a:solidFill>
                <a:srgbClr val="000000"/>
              </a:solidFill>
              <a:latin typeface="Times New Roman" panose="02020603050405020304" pitchFamily="18" charset="0"/>
              <a:ea typeface="楷体_GB2312" pitchFamily="49" charset="-122"/>
            </a:endParaRPr>
          </a:p>
        </p:txBody>
      </p:sp>
      <p:sp>
        <p:nvSpPr>
          <p:cNvPr id="30" name="矩形 29"/>
          <p:cNvSpPr/>
          <p:nvPr/>
        </p:nvSpPr>
        <p:spPr>
          <a:xfrm>
            <a:off x="6618288" y="4316413"/>
            <a:ext cx="287337"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4</a:t>
            </a:r>
            <a:endParaRPr lang="en-US" altLang="zh-CN" sz="1600" b="1" dirty="0">
              <a:solidFill>
                <a:srgbClr val="000000"/>
              </a:solidFill>
              <a:latin typeface="Times New Roman" panose="02020603050405020304" pitchFamily="18" charset="0"/>
              <a:ea typeface="楷体_GB2312" pitchFamily="49" charset="-122"/>
            </a:endParaRPr>
          </a:p>
        </p:txBody>
      </p:sp>
      <p:sp>
        <p:nvSpPr>
          <p:cNvPr id="31" name="矩形 30"/>
          <p:cNvSpPr/>
          <p:nvPr/>
        </p:nvSpPr>
        <p:spPr>
          <a:xfrm>
            <a:off x="7356475" y="4316413"/>
            <a:ext cx="287338" cy="338137"/>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4</a:t>
            </a:r>
            <a:endParaRPr lang="en-US" altLang="zh-CN" sz="1600" b="1" dirty="0">
              <a:solidFill>
                <a:srgbClr val="000000"/>
              </a:solidFill>
              <a:latin typeface="Times New Roman" panose="02020603050405020304" pitchFamily="18" charset="0"/>
              <a:ea typeface="楷体_GB2312" pitchFamily="49" charset="-122"/>
            </a:endParaRPr>
          </a:p>
        </p:txBody>
      </p:sp>
      <p:sp>
        <p:nvSpPr>
          <p:cNvPr id="32" name="矩形 31"/>
          <p:cNvSpPr/>
          <p:nvPr/>
        </p:nvSpPr>
        <p:spPr>
          <a:xfrm>
            <a:off x="5826125" y="3076575"/>
            <a:ext cx="390525" cy="338138"/>
          </a:xfrm>
          <a:prstGeom prst="rect">
            <a:avLst/>
          </a:prstGeom>
          <a:noFill/>
          <a:ln w="9525">
            <a:noFill/>
          </a:ln>
        </p:spPr>
        <p:txBody>
          <a:bodyPr wrap="none">
            <a:spAutoFit/>
          </a:bodyPr>
          <a:p>
            <a:pPr algn="ctr"/>
            <a:r>
              <a:rPr lang="en-US" altLang="zh-CN" sz="1600" b="1" dirty="0">
                <a:solidFill>
                  <a:srgbClr val="000000"/>
                </a:solidFill>
                <a:latin typeface="Times New Roman" panose="02020603050405020304" pitchFamily="18" charset="0"/>
                <a:ea typeface="楷体_GB2312" pitchFamily="49" charset="-122"/>
              </a:rPr>
              <a:t>16</a:t>
            </a:r>
            <a:endParaRPr lang="en-US" altLang="zh-CN" sz="1600" b="1" dirty="0">
              <a:solidFill>
                <a:srgbClr val="000000"/>
              </a:solidFill>
              <a:latin typeface="Times New Roman" panose="02020603050405020304" pitchFamily="18" charset="0"/>
              <a:ea typeface="楷体_GB2312" pitchFamily="49" charset="-122"/>
            </a:endParaRPr>
          </a:p>
        </p:txBody>
      </p:sp>
      <p:sp>
        <p:nvSpPr>
          <p:cNvPr id="5" name="矩形 4"/>
          <p:cNvSpPr/>
          <p:nvPr/>
        </p:nvSpPr>
        <p:spPr>
          <a:xfrm>
            <a:off x="2109788" y="5284788"/>
            <a:ext cx="598487" cy="338137"/>
          </a:xfrm>
          <a:prstGeom prst="rect">
            <a:avLst/>
          </a:prstGeom>
          <a:noFill/>
          <a:ln w="9525">
            <a:noFill/>
          </a:ln>
        </p:spPr>
        <p:txBody>
          <a:bodyPr wrap="none">
            <a:spAutoFit/>
          </a:bodyPr>
          <a:p>
            <a:pPr algn="ctr"/>
            <a:r>
              <a:rPr lang="zh-CN" altLang="en-US" sz="1600" b="1" dirty="0">
                <a:solidFill>
                  <a:srgbClr val="000000"/>
                </a:solidFill>
                <a:latin typeface="Times New Roman" panose="02020603050405020304" pitchFamily="18" charset="0"/>
                <a:ea typeface="楷体_GB2312" pitchFamily="49" charset="-122"/>
              </a:rPr>
              <a:t>调入</a:t>
            </a:r>
            <a:endParaRPr lang="zh-CN" altLang="en-US" sz="1600" b="1" dirty="0">
              <a:solidFill>
                <a:srgbClr val="000000"/>
              </a:solidFill>
              <a:latin typeface="Times New Roman" panose="02020603050405020304" pitchFamily="18" charset="0"/>
              <a:ea typeface="楷体_GB2312" pitchFamily="49" charset="-122"/>
            </a:endParaRPr>
          </a:p>
        </p:txBody>
      </p:sp>
      <p:sp>
        <p:nvSpPr>
          <p:cNvPr id="34" name="矩形 33"/>
          <p:cNvSpPr/>
          <p:nvPr/>
        </p:nvSpPr>
        <p:spPr>
          <a:xfrm>
            <a:off x="2805113" y="5284788"/>
            <a:ext cx="598487" cy="338137"/>
          </a:xfrm>
          <a:prstGeom prst="rect">
            <a:avLst/>
          </a:prstGeom>
          <a:noFill/>
          <a:ln w="9525">
            <a:noFill/>
          </a:ln>
        </p:spPr>
        <p:txBody>
          <a:bodyPr wrap="none">
            <a:spAutoFit/>
          </a:bodyPr>
          <a:p>
            <a:pPr algn="ctr"/>
            <a:r>
              <a:rPr lang="zh-CN" altLang="en-US" sz="1600" b="1" dirty="0">
                <a:solidFill>
                  <a:srgbClr val="000000"/>
                </a:solidFill>
                <a:latin typeface="Times New Roman" panose="02020603050405020304" pitchFamily="18" charset="0"/>
                <a:ea typeface="楷体_GB2312" pitchFamily="49" charset="-122"/>
              </a:rPr>
              <a:t>调入</a:t>
            </a:r>
            <a:endParaRPr lang="zh-CN" altLang="en-US" sz="1600" b="1" dirty="0">
              <a:solidFill>
                <a:srgbClr val="000000"/>
              </a:solidFill>
              <a:latin typeface="Times New Roman" panose="02020603050405020304" pitchFamily="18" charset="0"/>
              <a:ea typeface="楷体_GB2312" pitchFamily="49" charset="-122"/>
            </a:endParaRPr>
          </a:p>
        </p:txBody>
      </p:sp>
      <p:sp>
        <p:nvSpPr>
          <p:cNvPr id="35" name="矩形 34"/>
          <p:cNvSpPr/>
          <p:nvPr/>
        </p:nvSpPr>
        <p:spPr>
          <a:xfrm>
            <a:off x="4987925" y="5284788"/>
            <a:ext cx="598488" cy="338137"/>
          </a:xfrm>
          <a:prstGeom prst="rect">
            <a:avLst/>
          </a:prstGeom>
          <a:noFill/>
          <a:ln w="9525">
            <a:noFill/>
          </a:ln>
        </p:spPr>
        <p:txBody>
          <a:bodyPr wrap="none">
            <a:spAutoFit/>
          </a:bodyPr>
          <a:p>
            <a:pPr algn="ctr"/>
            <a:r>
              <a:rPr lang="zh-CN" altLang="en-US" sz="1600" b="1" dirty="0">
                <a:solidFill>
                  <a:srgbClr val="000000"/>
                </a:solidFill>
                <a:latin typeface="Times New Roman" panose="02020603050405020304" pitchFamily="18" charset="0"/>
                <a:ea typeface="楷体_GB2312" pitchFamily="49" charset="-122"/>
              </a:rPr>
              <a:t>调入</a:t>
            </a:r>
            <a:endParaRPr lang="zh-CN" altLang="en-US" sz="1600" b="1" dirty="0">
              <a:solidFill>
                <a:srgbClr val="000000"/>
              </a:solidFill>
              <a:latin typeface="Times New Roman" panose="02020603050405020304" pitchFamily="18" charset="0"/>
              <a:ea typeface="楷体_GB2312" pitchFamily="49" charset="-122"/>
            </a:endParaRPr>
          </a:p>
        </p:txBody>
      </p:sp>
      <p:sp>
        <p:nvSpPr>
          <p:cNvPr id="36" name="矩形 35"/>
          <p:cNvSpPr/>
          <p:nvPr/>
        </p:nvSpPr>
        <p:spPr>
          <a:xfrm>
            <a:off x="5722938" y="5284788"/>
            <a:ext cx="598487" cy="338137"/>
          </a:xfrm>
          <a:prstGeom prst="rect">
            <a:avLst/>
          </a:prstGeom>
          <a:noFill/>
          <a:ln w="9525">
            <a:noFill/>
          </a:ln>
        </p:spPr>
        <p:txBody>
          <a:bodyPr wrap="none">
            <a:spAutoFit/>
          </a:bodyPr>
          <a:p>
            <a:pPr algn="ctr"/>
            <a:r>
              <a:rPr lang="zh-CN" altLang="en-US" sz="1600" b="1" dirty="0">
                <a:solidFill>
                  <a:srgbClr val="000000"/>
                </a:solidFill>
                <a:latin typeface="Times New Roman" panose="02020603050405020304" pitchFamily="18" charset="0"/>
                <a:ea typeface="楷体_GB2312" pitchFamily="49" charset="-122"/>
              </a:rPr>
              <a:t>调入</a:t>
            </a:r>
            <a:endParaRPr lang="zh-CN" altLang="en-US" sz="1600" b="1" dirty="0">
              <a:solidFill>
                <a:srgbClr val="000000"/>
              </a:solidFill>
              <a:latin typeface="Times New Roman" panose="02020603050405020304" pitchFamily="18" charset="0"/>
              <a:ea typeface="楷体_GB2312" pitchFamily="49" charset="-122"/>
            </a:endParaRPr>
          </a:p>
        </p:txBody>
      </p:sp>
      <p:sp>
        <p:nvSpPr>
          <p:cNvPr id="37" name="矩形 36"/>
          <p:cNvSpPr/>
          <p:nvPr/>
        </p:nvSpPr>
        <p:spPr>
          <a:xfrm>
            <a:off x="7200900" y="5284788"/>
            <a:ext cx="598488" cy="338137"/>
          </a:xfrm>
          <a:prstGeom prst="rect">
            <a:avLst/>
          </a:prstGeom>
          <a:noFill/>
          <a:ln w="9525">
            <a:noFill/>
          </a:ln>
        </p:spPr>
        <p:txBody>
          <a:bodyPr wrap="none">
            <a:spAutoFit/>
          </a:bodyPr>
          <a:p>
            <a:pPr algn="ctr"/>
            <a:r>
              <a:rPr lang="zh-CN" altLang="en-US" sz="1600" b="1" dirty="0">
                <a:solidFill>
                  <a:srgbClr val="000000"/>
                </a:solidFill>
                <a:latin typeface="Times New Roman" panose="02020603050405020304" pitchFamily="18" charset="0"/>
                <a:ea typeface="楷体_GB2312" pitchFamily="49" charset="-122"/>
              </a:rPr>
              <a:t>调入</a:t>
            </a:r>
            <a:endParaRPr lang="zh-CN" altLang="en-US" sz="1600" b="1" dirty="0">
              <a:solidFill>
                <a:srgbClr val="00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ppt_x"/>
                                          </p:val>
                                        </p:tav>
                                        <p:tav tm="100000">
                                          <p:val>
                                            <p:strVal val="#ppt_x"/>
                                          </p:val>
                                        </p:tav>
                                      </p:tavLst>
                                    </p:anim>
                                    <p:anim calcmode="lin" valueType="num">
                                      <p:cBhvr additive="base">
                                        <p:cTn id="6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ppt_x"/>
                                          </p:val>
                                        </p:tav>
                                        <p:tav tm="100000">
                                          <p:val>
                                            <p:strVal val="#ppt_x"/>
                                          </p:val>
                                        </p:tav>
                                      </p:tavLst>
                                    </p:anim>
                                    <p:anim calcmode="lin" valueType="num">
                                      <p:cBhvr additive="base">
                                        <p:cTn id="7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1"/>
                                        </p:tgtEl>
                                        <p:attrNameLst>
                                          <p:attrName>style.visibility</p:attrName>
                                        </p:attrNameLst>
                                      </p:cBhvr>
                                      <p:to>
                                        <p:strVal val="visible"/>
                                      </p:to>
                                    </p:set>
                                    <p:anim calcmode="lin" valueType="num">
                                      <p:cBhvr additive="base">
                                        <p:cTn id="85" dur="500" fill="hold"/>
                                        <p:tgtEl>
                                          <p:spTgt spid="11"/>
                                        </p:tgtEl>
                                        <p:attrNameLst>
                                          <p:attrName>ppt_x</p:attrName>
                                        </p:attrNameLst>
                                      </p:cBhvr>
                                      <p:tavLst>
                                        <p:tav tm="0">
                                          <p:val>
                                            <p:strVal val="#ppt_x"/>
                                          </p:val>
                                        </p:tav>
                                        <p:tav tm="100000">
                                          <p:val>
                                            <p:strVal val="#ppt_x"/>
                                          </p:val>
                                        </p:tav>
                                      </p:tavLst>
                                    </p:anim>
                                    <p:anim calcmode="lin" valueType="num">
                                      <p:cBhvr additive="base">
                                        <p:cTn id="8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500" fill="hold"/>
                                        <p:tgtEl>
                                          <p:spTgt spid="36"/>
                                        </p:tgtEl>
                                        <p:attrNameLst>
                                          <p:attrName>ppt_x</p:attrName>
                                        </p:attrNameLst>
                                      </p:cBhvr>
                                      <p:tavLst>
                                        <p:tav tm="0">
                                          <p:val>
                                            <p:strVal val="#ppt_x"/>
                                          </p:val>
                                        </p:tav>
                                        <p:tav tm="100000">
                                          <p:val>
                                            <p:strVal val="#ppt_x"/>
                                          </p:val>
                                        </p:tav>
                                      </p:tavLst>
                                    </p:anim>
                                    <p:anim calcmode="lin" valueType="num">
                                      <p:cBhvr additive="base">
                                        <p:cTn id="9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3"/>
                                        </p:tgtEl>
                                        <p:attrNameLst>
                                          <p:attrName>style.visibility</p:attrName>
                                        </p:attrNameLst>
                                      </p:cBhvr>
                                      <p:to>
                                        <p:strVal val="visible"/>
                                      </p:to>
                                    </p:set>
                                    <p:anim calcmode="lin" valueType="num">
                                      <p:cBhvr additive="base">
                                        <p:cTn id="107" dur="500" fill="hold"/>
                                        <p:tgtEl>
                                          <p:spTgt spid="13"/>
                                        </p:tgtEl>
                                        <p:attrNameLst>
                                          <p:attrName>ppt_x</p:attrName>
                                        </p:attrNameLst>
                                      </p:cBhvr>
                                      <p:tavLst>
                                        <p:tav tm="0">
                                          <p:val>
                                            <p:strVal val="#ppt_x"/>
                                          </p:val>
                                        </p:tav>
                                        <p:tav tm="100000">
                                          <p:val>
                                            <p:strVal val="#ppt_x"/>
                                          </p:val>
                                        </p:tav>
                                      </p:tavLst>
                                    </p:anim>
                                    <p:anim calcmode="lin" valueType="num">
                                      <p:cBhvr additive="base">
                                        <p:cTn id="10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15"/>
                                        </p:tgtEl>
                                        <p:attrNameLst>
                                          <p:attrName>style.visibility</p:attrName>
                                        </p:attrNameLst>
                                      </p:cBhvr>
                                      <p:to>
                                        <p:strVal val="visible"/>
                                      </p:to>
                                    </p:set>
                                    <p:anim calcmode="lin" valueType="num">
                                      <p:cBhvr additive="base">
                                        <p:cTn id="123" dur="500" fill="hold"/>
                                        <p:tgtEl>
                                          <p:spTgt spid="15"/>
                                        </p:tgtEl>
                                        <p:attrNameLst>
                                          <p:attrName>ppt_x</p:attrName>
                                        </p:attrNameLst>
                                      </p:cBhvr>
                                      <p:tavLst>
                                        <p:tav tm="0">
                                          <p:val>
                                            <p:strVal val="#ppt_x"/>
                                          </p:val>
                                        </p:tav>
                                        <p:tav tm="100000">
                                          <p:val>
                                            <p:strVal val="#ppt_x"/>
                                          </p:val>
                                        </p:tav>
                                      </p:tavLst>
                                    </p:anim>
                                    <p:anim calcmode="lin" valueType="num">
                                      <p:cBhvr additive="base">
                                        <p:cTn id="1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 calcmode="lin" valueType="num">
                                      <p:cBhvr additive="base">
                                        <p:cTn id="129" dur="500" fill="hold"/>
                                        <p:tgtEl>
                                          <p:spTgt spid="37"/>
                                        </p:tgtEl>
                                        <p:attrNameLst>
                                          <p:attrName>ppt_x</p:attrName>
                                        </p:attrNameLst>
                                      </p:cBhvr>
                                      <p:tavLst>
                                        <p:tav tm="0">
                                          <p:val>
                                            <p:strVal val="#ppt_x"/>
                                          </p:val>
                                        </p:tav>
                                        <p:tav tm="100000">
                                          <p:val>
                                            <p:strVal val="#ppt_x"/>
                                          </p:val>
                                        </p:tav>
                                      </p:tavLst>
                                    </p:anim>
                                    <p:anim calcmode="lin" valueType="num">
                                      <p:cBhvr additive="base">
                                        <p:cTn id="1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9" grpId="0"/>
      <p:bldP spid="10" grpId="0"/>
      <p:bldP spid="11" grpId="0"/>
      <p:bldP spid="12" grpId="0"/>
      <p:bldP spid="13"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5" grpId="0"/>
      <p:bldP spid="34" grpId="0"/>
      <p:bldP spid="35" grpId="0"/>
      <p:bldP spid="36" grpId="0"/>
      <p:bldP spid="3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5330" name="Rectangle 2"/>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Times New Roman" panose="02020603050405020304" pitchFamily="18" charset="0"/>
                <a:ea typeface="+mj-ea"/>
                <a:cs typeface="+mj-cs"/>
              </a:rPr>
              <a:t>（</a:t>
            </a:r>
            <a:r>
              <a:rPr kumimoji="0" lang="en-US" altLang="zh-CN" sz="32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Times New Roman" panose="02020603050405020304" pitchFamily="18" charset="0"/>
                <a:ea typeface="+mj-ea"/>
                <a:cs typeface="+mj-cs"/>
              </a:rPr>
              <a:t>4</a:t>
            </a:r>
            <a:r>
              <a:rPr kumimoji="0" lang="zh-CN" altLang="en-US" sz="32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Times New Roman" panose="02020603050405020304" pitchFamily="18" charset="0"/>
                <a:ea typeface="+mj-ea"/>
                <a:cs typeface="+mj-cs"/>
              </a:rPr>
              <a:t>）段相联映像与变换</a:t>
            </a:r>
            <a:endParaRPr kumimoji="0" lang="zh-CN" altLang="en-US" sz="3200" b="1" i="0" u="none" strike="noStrike" kern="1200" cap="none" spc="0" normalizeH="0" baseline="0" noProof="0" dirty="0">
              <a:ln>
                <a:noFill/>
              </a:ln>
              <a:solidFill>
                <a:srgbClr val="000066"/>
              </a:solidFill>
              <a:effectLst>
                <a:outerShdw blurRad="38100" dist="38100" dir="2700000" algn="tl">
                  <a:srgbClr val="C0C0C0"/>
                </a:outerShdw>
              </a:effectLst>
              <a:uLnTx/>
              <a:uFillTx/>
              <a:latin typeface="Times New Roman" panose="02020603050405020304" pitchFamily="18" charset="0"/>
              <a:ea typeface="+mj-ea"/>
              <a:cs typeface="+mj-cs"/>
            </a:endParaRPr>
          </a:p>
        </p:txBody>
      </p:sp>
      <p:sp>
        <p:nvSpPr>
          <p:cNvPr id="256003"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56004" name="Picture 4"/>
          <p:cNvPicPr>
            <a:picLocks noChangeAspect="1"/>
          </p:cNvPicPr>
          <p:nvPr/>
        </p:nvPicPr>
        <p:blipFill>
          <a:blip r:embed="rId1"/>
          <a:stretch>
            <a:fillRect/>
          </a:stretch>
        </p:blipFill>
        <p:spPr>
          <a:xfrm>
            <a:off x="346075" y="858838"/>
            <a:ext cx="7434263" cy="5646737"/>
          </a:xfrm>
          <a:prstGeom prst="rect">
            <a:avLst/>
          </a:prstGeom>
          <a:noFill/>
          <a:ln w="9525">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6" name="Rectangle 2"/>
          <p:cNvSpPr>
            <a:spLocks noGrp="1"/>
          </p:cNvSpPr>
          <p:nvPr>
            <p:ph type="title"/>
          </p:nvPr>
        </p:nvSpPr>
        <p:spPr>
          <a:ln/>
        </p:spPr>
        <p:txBody>
          <a:bodyPr vert="horz" wrap="square" lIns="91440" tIns="45720" rIns="91440" bIns="45720" anchor="ctr" anchorCtr="0"/>
          <a:p>
            <a:pPr eaLnBrk="1" hangingPunct="1"/>
            <a:r>
              <a:rPr lang="zh-CN" altLang="en-US" sz="3200" dirty="0"/>
              <a:t>习题</a:t>
            </a:r>
            <a:endParaRPr lang="zh-CN" altLang="en-US" sz="3200" dirty="0"/>
          </a:p>
        </p:txBody>
      </p:sp>
      <p:sp>
        <p:nvSpPr>
          <p:cNvPr id="257027"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57028" name="Picture 4"/>
          <p:cNvPicPr>
            <a:picLocks noChangeAspect="1"/>
          </p:cNvPicPr>
          <p:nvPr/>
        </p:nvPicPr>
        <p:blipFill>
          <a:blip r:embed="rId1"/>
          <a:stretch>
            <a:fillRect/>
          </a:stretch>
        </p:blipFill>
        <p:spPr>
          <a:xfrm>
            <a:off x="736600" y="950913"/>
            <a:ext cx="7080250" cy="550227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a:xfrm>
            <a:off x="647700" y="114300"/>
            <a:ext cx="7848600" cy="609600"/>
          </a:xfrm>
          <a:ln/>
        </p:spPr>
        <p:txBody>
          <a:bodyPr vert="horz" wrap="square" lIns="91440" tIns="45720" rIns="91440" bIns="45720" anchor="ctr" anchorCtr="0"/>
          <a:p>
            <a:pPr eaLnBrk="1" hangingPunct="1"/>
            <a:r>
              <a:rPr lang="en-US" altLang="zh-CN" dirty="0"/>
              <a:t>4.1.2 </a:t>
            </a:r>
            <a:r>
              <a:rPr lang="zh-CN" altLang="en-US" dirty="0"/>
              <a:t>存储体系的构成依据</a:t>
            </a:r>
            <a:endParaRPr lang="zh-CN" altLang="en-US" dirty="0"/>
          </a:p>
        </p:txBody>
      </p:sp>
      <p:sp>
        <p:nvSpPr>
          <p:cNvPr id="40963" name="Rectangle 3"/>
          <p:cNvSpPr>
            <a:spLocks noGrp="1"/>
          </p:cNvSpPr>
          <p:nvPr>
            <p:ph idx="1" hasCustomPrompt="1"/>
          </p:nvPr>
        </p:nvSpPr>
        <p:spPr>
          <a:xfrm>
            <a:off x="469900" y="1022350"/>
            <a:ext cx="8229600" cy="5749925"/>
          </a:xfrm>
          <a:ln/>
        </p:spPr>
        <p:txBody>
          <a:bodyPr vert="horz" wrap="square" lIns="91440" tIns="45720" rIns="91440" bIns="45720" anchor="t" anchorCtr="0"/>
          <a:p>
            <a:pPr eaLnBrk="1" hangingPunct="1"/>
            <a:r>
              <a:rPr lang="zh-CN" altLang="en-US" dirty="0">
                <a:latin typeface="Times New Roman" panose="02020603050405020304" pitchFamily="18" charset="0"/>
              </a:rPr>
              <a:t>为了使存储体系能有效工作，当</a:t>
            </a:r>
            <a:r>
              <a:rPr lang="en-US" altLang="zh-CN" dirty="0">
                <a:latin typeface="Times New Roman" panose="02020603050405020304" pitchFamily="18" charset="0"/>
              </a:rPr>
              <a:t>CPU</a:t>
            </a:r>
            <a:r>
              <a:rPr lang="zh-CN" altLang="en-US" dirty="0">
                <a:latin typeface="Times New Roman" panose="02020603050405020304" pitchFamily="18" charset="0"/>
              </a:rPr>
              <a:t>要用到某个地址的内容时，总希望它已在速度最快的</a:t>
            </a:r>
            <a:r>
              <a:rPr lang="en-US" altLang="zh-CN" dirty="0">
                <a:latin typeface="Times New Roman" panose="02020603050405020304" pitchFamily="18" charset="0"/>
              </a:rPr>
              <a:t>M</a:t>
            </a:r>
            <a:r>
              <a:rPr lang="en-US" altLang="zh-CN" baseline="-25000" dirty="0">
                <a:latin typeface="Times New Roman" panose="02020603050405020304" pitchFamily="18" charset="0"/>
              </a:rPr>
              <a:t>1</a:t>
            </a:r>
            <a:r>
              <a:rPr lang="zh-CN" altLang="en-US" dirty="0">
                <a:latin typeface="Times New Roman" panose="02020603050405020304" pitchFamily="18" charset="0"/>
              </a:rPr>
              <a:t>中，这就要求未被访问信息的地址能</a:t>
            </a:r>
            <a:r>
              <a:rPr lang="zh-CN" altLang="en-US" dirty="0">
                <a:solidFill>
                  <a:srgbClr val="FF0000"/>
                </a:solidFill>
                <a:latin typeface="Times New Roman" panose="02020603050405020304" pitchFamily="18" charset="0"/>
              </a:rPr>
              <a:t>预知；</a:t>
            </a:r>
            <a:endParaRPr lang="zh-CN" altLang="en-US" dirty="0">
              <a:solidFill>
                <a:srgbClr val="FF0000"/>
              </a:solidFill>
              <a:latin typeface="Times New Roman" panose="02020603050405020304" pitchFamily="18" charset="0"/>
            </a:endParaRPr>
          </a:p>
          <a:p>
            <a:pPr lvl="1" eaLnBrk="1" hangingPunct="1">
              <a:spcBef>
                <a:spcPts val="1800"/>
              </a:spcBef>
            </a:pPr>
            <a:r>
              <a:rPr lang="zh-CN" altLang="en-US" b="1" dirty="0">
                <a:solidFill>
                  <a:srgbClr val="FF0000"/>
                </a:solidFill>
                <a:latin typeface="Times New Roman" panose="02020603050405020304" pitchFamily="18" charset="0"/>
                <a:ea typeface="楷体_GB2312" pitchFamily="49" charset="-122"/>
              </a:rPr>
              <a:t>计算机时间上的局部性</a:t>
            </a:r>
            <a:endParaRPr lang="en-US" altLang="zh-CN" b="1" dirty="0">
              <a:solidFill>
                <a:srgbClr val="FF0000"/>
              </a:solidFill>
              <a:latin typeface="Times New Roman" panose="02020603050405020304" pitchFamily="18" charset="0"/>
              <a:ea typeface="楷体_GB2312" pitchFamily="49" charset="-122"/>
            </a:endParaRPr>
          </a:p>
          <a:p>
            <a:pPr lvl="2" eaLnBrk="1" hangingPunct="1">
              <a:spcBef>
                <a:spcPts val="1200"/>
              </a:spcBef>
            </a:pPr>
            <a:r>
              <a:rPr lang="zh-CN" altLang="en-US" dirty="0">
                <a:solidFill>
                  <a:srgbClr val="000000"/>
                </a:solidFill>
                <a:latin typeface="Times New Roman" panose="02020603050405020304" pitchFamily="18" charset="0"/>
                <a:ea typeface="楷体_GB2312" pitchFamily="49" charset="-122"/>
              </a:rPr>
              <a:t>指的是在最近的未来要用到的信息很可能与现在正在使用的信息</a:t>
            </a:r>
            <a:endParaRPr lang="en-US" altLang="zh-CN" dirty="0">
              <a:solidFill>
                <a:srgbClr val="000000"/>
              </a:solidFill>
              <a:latin typeface="Times New Roman" panose="02020603050405020304" pitchFamily="18" charset="0"/>
              <a:ea typeface="楷体_GB2312" pitchFamily="49" charset="-122"/>
            </a:endParaRPr>
          </a:p>
          <a:p>
            <a:pPr lvl="2" eaLnBrk="1" hangingPunct="1">
              <a:spcBef>
                <a:spcPts val="1200"/>
              </a:spcBef>
            </a:pPr>
            <a:r>
              <a:rPr lang="zh-CN" altLang="en-US" b="1" dirty="0">
                <a:solidFill>
                  <a:srgbClr val="0000CC"/>
                </a:solidFill>
                <a:latin typeface="Times New Roman" panose="02020603050405020304" pitchFamily="18" charset="0"/>
                <a:ea typeface="楷体_GB2312" pitchFamily="49" charset="-122"/>
              </a:rPr>
              <a:t>原因</a:t>
            </a:r>
            <a:r>
              <a:rPr lang="zh-CN" altLang="en-US" dirty="0">
                <a:solidFill>
                  <a:srgbClr val="0000CC"/>
                </a:solidFill>
                <a:latin typeface="Times New Roman" panose="02020603050405020304" pitchFamily="18" charset="0"/>
                <a:ea typeface="楷体_GB2312" pitchFamily="49" charset="-122"/>
              </a:rPr>
              <a:t>：程序循环；</a:t>
            </a:r>
            <a:endParaRPr lang="en-US" altLang="zh-CN" dirty="0">
              <a:solidFill>
                <a:srgbClr val="0000CC"/>
              </a:solidFill>
              <a:latin typeface="Times New Roman" panose="02020603050405020304" pitchFamily="18" charset="0"/>
              <a:ea typeface="楷体_GB2312" pitchFamily="49" charset="-122"/>
            </a:endParaRPr>
          </a:p>
          <a:p>
            <a:pPr lvl="1" eaLnBrk="1" hangingPunct="1">
              <a:spcBef>
                <a:spcPts val="1800"/>
              </a:spcBef>
            </a:pPr>
            <a:r>
              <a:rPr lang="zh-CN" altLang="en-US" b="1" dirty="0">
                <a:solidFill>
                  <a:srgbClr val="FF0000"/>
                </a:solidFill>
                <a:latin typeface="Times New Roman" panose="02020603050405020304" pitchFamily="18" charset="0"/>
                <a:ea typeface="楷体_GB2312" pitchFamily="49" charset="-122"/>
              </a:rPr>
              <a:t>计算机空间上的局部性</a:t>
            </a:r>
            <a:endParaRPr lang="en-US" altLang="zh-CN" b="1" dirty="0">
              <a:solidFill>
                <a:srgbClr val="FF0000"/>
              </a:solidFill>
              <a:latin typeface="Times New Roman" panose="02020603050405020304" pitchFamily="18" charset="0"/>
              <a:ea typeface="楷体_GB2312" pitchFamily="49" charset="-122"/>
            </a:endParaRPr>
          </a:p>
          <a:p>
            <a:pPr lvl="2" eaLnBrk="1" hangingPunct="1">
              <a:spcBef>
                <a:spcPts val="1200"/>
              </a:spcBef>
            </a:pPr>
            <a:r>
              <a:rPr lang="zh-CN" altLang="en-US" dirty="0">
                <a:solidFill>
                  <a:srgbClr val="000000"/>
                </a:solidFill>
                <a:latin typeface="Times New Roman" panose="02020603050405020304" pitchFamily="18" charset="0"/>
                <a:ea typeface="楷体_GB2312" pitchFamily="49" charset="-122"/>
              </a:rPr>
              <a:t>指的是在最近的未来要用到的信息很可能与现在正在使用的信息在程序空间上是近邻的；</a:t>
            </a:r>
            <a:endParaRPr lang="en-US" altLang="zh-CN" dirty="0">
              <a:solidFill>
                <a:srgbClr val="000000"/>
              </a:solidFill>
              <a:latin typeface="Times New Roman" panose="02020603050405020304" pitchFamily="18" charset="0"/>
              <a:ea typeface="楷体_GB2312" pitchFamily="49" charset="-122"/>
            </a:endParaRPr>
          </a:p>
          <a:p>
            <a:pPr lvl="2" eaLnBrk="1" hangingPunct="1">
              <a:spcBef>
                <a:spcPts val="1200"/>
              </a:spcBef>
            </a:pPr>
            <a:r>
              <a:rPr lang="zh-CN" altLang="en-US" b="1" dirty="0">
                <a:solidFill>
                  <a:srgbClr val="0000CC"/>
                </a:solidFill>
                <a:latin typeface="Times New Roman" panose="02020603050405020304" pitchFamily="18" charset="0"/>
                <a:ea typeface="楷体_GB2312" pitchFamily="49" charset="-122"/>
              </a:rPr>
              <a:t>原因</a:t>
            </a:r>
            <a:r>
              <a:rPr lang="zh-CN" altLang="en-US" dirty="0">
                <a:solidFill>
                  <a:srgbClr val="0000CC"/>
                </a:solidFill>
                <a:latin typeface="Times New Roman" panose="02020603050405020304" pitchFamily="18" charset="0"/>
                <a:ea typeface="楷体_GB2312" pitchFamily="49" charset="-122"/>
              </a:rPr>
              <a:t>：顺序存放、顺序执行，数据通常是以向量、阵列、树形、表格等形式存放</a:t>
            </a:r>
            <a:endParaRPr lang="zh-CN" altLang="en-US" dirty="0">
              <a:solidFill>
                <a:srgbClr val="0000CC"/>
              </a:solidFill>
              <a:latin typeface="Times New Roman" panose="02020603050405020304" pitchFamily="18" charset="0"/>
              <a:ea typeface="楷体_GB2312" pitchFamily="49"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50" name="Rectangle 2"/>
          <p:cNvSpPr>
            <a:spLocks noGrp="1"/>
          </p:cNvSpPr>
          <p:nvPr>
            <p:ph type="title"/>
          </p:nvPr>
        </p:nvSpPr>
        <p:spPr>
          <a:ln/>
        </p:spPr>
        <p:txBody>
          <a:bodyPr vert="horz" wrap="square" lIns="91440" tIns="45720" rIns="91440" bIns="45720" anchor="ctr" anchorCtr="0"/>
          <a:p>
            <a:pPr eaLnBrk="1" hangingPunct="1"/>
            <a:r>
              <a:rPr lang="zh-CN" altLang="en-US" sz="3200" dirty="0"/>
              <a:t>习题</a:t>
            </a:r>
            <a:endParaRPr lang="zh-CN" altLang="en-US" sz="3200" dirty="0"/>
          </a:p>
        </p:txBody>
      </p:sp>
      <p:sp>
        <p:nvSpPr>
          <p:cNvPr id="258051"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58052" name="Picture 4"/>
          <p:cNvPicPr>
            <a:picLocks noChangeAspect="1"/>
          </p:cNvPicPr>
          <p:nvPr/>
        </p:nvPicPr>
        <p:blipFill>
          <a:blip r:embed="rId1"/>
          <a:stretch>
            <a:fillRect/>
          </a:stretch>
        </p:blipFill>
        <p:spPr>
          <a:xfrm>
            <a:off x="644525" y="933450"/>
            <a:ext cx="6911975" cy="5440363"/>
          </a:xfrm>
          <a:prstGeom prst="rect">
            <a:avLst/>
          </a:prstGeom>
          <a:noFill/>
          <a:ln w="9525">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4"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259075" name="Rectangle 2"/>
          <p:cNvSpPr>
            <a:spLocks noGrp="1"/>
          </p:cNvSpPr>
          <p:nvPr>
            <p:ph type="title"/>
          </p:nvPr>
        </p:nvSpPr>
        <p:spPr>
          <a:ln/>
        </p:spPr>
        <p:txBody>
          <a:bodyPr vert="horz" wrap="square" lIns="91440" tIns="45720" rIns="91440" bIns="45720" anchor="ctr" anchorCtr="0"/>
          <a:p>
            <a:pPr eaLnBrk="1" hangingPunct="1"/>
            <a:r>
              <a:rPr lang="zh-CN" altLang="en-US" sz="3200" dirty="0"/>
              <a:t>习题</a:t>
            </a:r>
            <a:endParaRPr lang="zh-CN" altLang="en-US" sz="3200" dirty="0"/>
          </a:p>
        </p:txBody>
      </p:sp>
      <p:sp>
        <p:nvSpPr>
          <p:cNvPr id="259076"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59077" name="Picture 4"/>
          <p:cNvPicPr>
            <a:picLocks noChangeAspect="1"/>
          </p:cNvPicPr>
          <p:nvPr/>
        </p:nvPicPr>
        <p:blipFill>
          <a:blip r:embed="rId1"/>
          <a:stretch>
            <a:fillRect/>
          </a:stretch>
        </p:blipFill>
        <p:spPr>
          <a:xfrm>
            <a:off x="295275" y="877888"/>
            <a:ext cx="7789863" cy="5902325"/>
          </a:xfrm>
          <a:prstGeom prst="rect">
            <a:avLst/>
          </a:prstGeom>
          <a:noFill/>
          <a:ln w="9525">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8"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260099" name="Rectangle 2"/>
          <p:cNvSpPr>
            <a:spLocks noGrp="1"/>
          </p:cNvSpPr>
          <p:nvPr>
            <p:ph type="title"/>
          </p:nvPr>
        </p:nvSpPr>
        <p:spPr>
          <a:ln/>
        </p:spPr>
        <p:txBody>
          <a:bodyPr vert="horz" wrap="square" lIns="91440" tIns="45720" rIns="91440" bIns="45720" anchor="ctr" anchorCtr="0"/>
          <a:p>
            <a:pPr eaLnBrk="1" hangingPunct="1"/>
            <a:r>
              <a:rPr lang="zh-CN" altLang="en-US" sz="3200" dirty="0"/>
              <a:t>习题</a:t>
            </a:r>
            <a:endParaRPr lang="zh-CN" altLang="en-US" sz="3200" dirty="0"/>
          </a:p>
        </p:txBody>
      </p:sp>
      <p:sp>
        <p:nvSpPr>
          <p:cNvPr id="260100"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60101" name="Picture 4"/>
          <p:cNvPicPr>
            <a:picLocks noChangeAspect="1"/>
          </p:cNvPicPr>
          <p:nvPr/>
        </p:nvPicPr>
        <p:blipFill>
          <a:blip r:embed="rId1"/>
          <a:stretch>
            <a:fillRect/>
          </a:stretch>
        </p:blipFill>
        <p:spPr>
          <a:xfrm>
            <a:off x="449263" y="830263"/>
            <a:ext cx="7732712" cy="6059487"/>
          </a:xfrm>
          <a:prstGeom prst="rect">
            <a:avLst/>
          </a:prstGeom>
          <a:noFill/>
          <a:ln w="9525">
            <a:noFill/>
          </a:ln>
        </p:spPr>
      </p:pic>
      <p:sp>
        <p:nvSpPr>
          <p:cNvPr id="6" name="矩形 5"/>
          <p:cNvSpPr/>
          <p:nvPr/>
        </p:nvSpPr>
        <p:spPr>
          <a:xfrm>
            <a:off x="2079625" y="5538788"/>
            <a:ext cx="623888" cy="504825"/>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7" name="矩形 6"/>
          <p:cNvSpPr/>
          <p:nvPr/>
        </p:nvSpPr>
        <p:spPr>
          <a:xfrm>
            <a:off x="449263" y="2022475"/>
            <a:ext cx="7794625" cy="349250"/>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8" name="矩形 7"/>
          <p:cNvSpPr/>
          <p:nvPr/>
        </p:nvSpPr>
        <p:spPr>
          <a:xfrm>
            <a:off x="1255713" y="5538788"/>
            <a:ext cx="758825" cy="504825"/>
          </a:xfrm>
          <a:prstGeom prst="rect">
            <a:avLst/>
          </a:prstGeom>
          <a:noFill/>
          <a:ln w="38100" cap="flat" cmpd="sng">
            <a:solidFill>
              <a:srgbClr val="FF66FF"/>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9" name="矩形 8"/>
          <p:cNvSpPr/>
          <p:nvPr/>
        </p:nvSpPr>
        <p:spPr>
          <a:xfrm>
            <a:off x="2725738" y="5538788"/>
            <a:ext cx="701675" cy="504825"/>
          </a:xfrm>
          <a:prstGeom prst="rect">
            <a:avLst/>
          </a:prstGeom>
          <a:noFill/>
          <a:ln w="38100" cap="flat" cmpd="sng">
            <a:solidFill>
              <a:srgbClr val="FF66FF"/>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00000"/>
                                          </p:val>
                                        </p:tav>
                                        <p:tav tm="100000">
                                          <p:val>
                                            <p:fltVal val="1.000000"/>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000000"/>
                                          </p:val>
                                        </p:tav>
                                        <p:tav tm="100000">
                                          <p:val>
                                            <p:fltVal val="1.000000"/>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000000"/>
                                          </p:val>
                                        </p:tav>
                                        <p:tav tm="100000">
                                          <p:val>
                                            <p:fltVal val="1.000000"/>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000000"/>
                                          </p:val>
                                        </p:tav>
                                        <p:tav tm="100000">
                                          <p:val>
                                            <p:fltVal val="1.000000"/>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80">
                                          <p:stCondLst>
                                            <p:cond delay="0"/>
                                          </p:stCondLst>
                                        </p:cTn>
                                        <p:tgtEl>
                                          <p:spTgt spid="9"/>
                                        </p:tgtEl>
                                      </p:cBhvr>
                                    </p:animEffect>
                                    <p:anim calcmode="lin" valueType="num">
                                      <p:cBhvr>
                                        <p:cTn id="3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9"/>
                                        </p:tgtEl>
                                        <p:attrNameLst>
                                          <p:attrName>ppt_y</p:attrName>
                                        </p:attrNameLst>
                                      </p:cBhvr>
                                      <p:tavLst>
                                        <p:tav tm="0" fmla="#ppt_y-sin(pi*$)/3">
                                          <p:val>
                                            <p:fltVal val="0.500000"/>
                                          </p:val>
                                        </p:tav>
                                        <p:tav tm="100000">
                                          <p:val>
                                            <p:fltVal val="1.000000"/>
                                          </p:val>
                                        </p:tav>
                                      </p:tavLst>
                                    </p:anim>
                                    <p:anim calcmode="lin" valueType="num">
                                      <p:cBhvr>
                                        <p:cTn id="38" dur="664" tmFilter="0, 0; 0.125,0.2665; 0.25,0.4; 0.375,0.465; 0.5,0.5;  0.625,0.535; 0.75,0.6; 0.875,0.7335; 1,1">
                                          <p:stCondLst>
                                            <p:cond delay="664"/>
                                          </p:stCondLst>
                                        </p:cTn>
                                        <p:tgtEl>
                                          <p:spTgt spid="9"/>
                                        </p:tgtEl>
                                        <p:attrNameLst>
                                          <p:attrName>ppt_y</p:attrName>
                                        </p:attrNameLst>
                                      </p:cBhvr>
                                      <p:tavLst>
                                        <p:tav tm="0" fmla="#ppt_y-sin(pi*$)/9">
                                          <p:val>
                                            <p:fltVal val="0.000000"/>
                                          </p:val>
                                        </p:tav>
                                        <p:tav tm="100000">
                                          <p:val>
                                            <p:fltVal val="1.000000"/>
                                          </p:val>
                                        </p:tav>
                                      </p:tavLst>
                                    </p:anim>
                                    <p:anim calcmode="lin" valueType="num">
                                      <p:cBhvr>
                                        <p:cTn id="39" dur="332" tmFilter="0, 0; 0.125,0.2665; 0.25,0.4; 0.375,0.465; 0.5,0.5;  0.625,0.535; 0.75,0.6; 0.875,0.7335; 1,1">
                                          <p:stCondLst>
                                            <p:cond delay="1324"/>
                                          </p:stCondLst>
                                        </p:cTn>
                                        <p:tgtEl>
                                          <p:spTgt spid="9"/>
                                        </p:tgtEl>
                                        <p:attrNameLst>
                                          <p:attrName>ppt_y</p:attrName>
                                        </p:attrNameLst>
                                      </p:cBhvr>
                                      <p:tavLst>
                                        <p:tav tm="0" fmla="#ppt_y-sin(pi*$)/27">
                                          <p:val>
                                            <p:fltVal val="0.000000"/>
                                          </p:val>
                                        </p:tav>
                                        <p:tav tm="100000">
                                          <p:val>
                                            <p:fltVal val="1.000000"/>
                                          </p:val>
                                        </p:tav>
                                      </p:tavLst>
                                    </p:anim>
                                    <p:anim calcmode="lin" valueType="num">
                                      <p:cBhvr>
                                        <p:cTn id="40" dur="164" tmFilter="0, 0; 0.125,0.2665; 0.25,0.4; 0.375,0.465; 0.5,0.5;  0.625,0.535; 0.75,0.6; 0.875,0.7335; 1,1">
                                          <p:stCondLst>
                                            <p:cond delay="1656"/>
                                          </p:stCondLst>
                                        </p:cTn>
                                        <p:tgtEl>
                                          <p:spTgt spid="9"/>
                                        </p:tgtEl>
                                        <p:attrNameLst>
                                          <p:attrName>ppt_y</p:attrName>
                                        </p:attrNameLst>
                                      </p:cBhvr>
                                      <p:tavLst>
                                        <p:tav tm="0" fmla="#ppt_y-sin(pi*$)/81">
                                          <p:val>
                                            <p:fltVal val="0.000000"/>
                                          </p:val>
                                        </p:tav>
                                        <p:tav tm="100000">
                                          <p:val>
                                            <p:fltVal val="1.000000"/>
                                          </p:val>
                                        </p:tav>
                                      </p:tavLst>
                                    </p:anim>
                                    <p:animScale>
                                      <p:cBhvr>
                                        <p:cTn id="41" dur="26">
                                          <p:stCondLst>
                                            <p:cond delay="650"/>
                                          </p:stCondLst>
                                        </p:cTn>
                                        <p:tgtEl>
                                          <p:spTgt spid="9"/>
                                        </p:tgtEl>
                                      </p:cBhvr>
                                      <p:to x="100000" y="60000"/>
                                    </p:animScale>
                                    <p:animScale>
                                      <p:cBhvr>
                                        <p:cTn id="42" dur="166" decel="50000">
                                          <p:stCondLst>
                                            <p:cond delay="676"/>
                                          </p:stCondLst>
                                        </p:cTn>
                                        <p:tgtEl>
                                          <p:spTgt spid="9"/>
                                        </p:tgtEl>
                                      </p:cBhvr>
                                      <p:to x="100000" y="100000"/>
                                    </p:animScale>
                                    <p:animScale>
                                      <p:cBhvr>
                                        <p:cTn id="43" dur="26">
                                          <p:stCondLst>
                                            <p:cond delay="1312"/>
                                          </p:stCondLst>
                                        </p:cTn>
                                        <p:tgtEl>
                                          <p:spTgt spid="9"/>
                                        </p:tgtEl>
                                      </p:cBhvr>
                                      <p:to x="100000" y="80000"/>
                                    </p:animScale>
                                    <p:animScale>
                                      <p:cBhvr>
                                        <p:cTn id="44" dur="166" decel="50000">
                                          <p:stCondLst>
                                            <p:cond delay="1338"/>
                                          </p:stCondLst>
                                        </p:cTn>
                                        <p:tgtEl>
                                          <p:spTgt spid="9"/>
                                        </p:tgtEl>
                                      </p:cBhvr>
                                      <p:to x="100000" y="100000"/>
                                    </p:animScale>
                                    <p:animScale>
                                      <p:cBhvr>
                                        <p:cTn id="45" dur="26">
                                          <p:stCondLst>
                                            <p:cond delay="1642"/>
                                          </p:stCondLst>
                                        </p:cTn>
                                        <p:tgtEl>
                                          <p:spTgt spid="9"/>
                                        </p:tgtEl>
                                      </p:cBhvr>
                                      <p:to x="100000" y="90000"/>
                                    </p:animScale>
                                    <p:animScale>
                                      <p:cBhvr>
                                        <p:cTn id="46" dur="166" decel="50000">
                                          <p:stCondLst>
                                            <p:cond delay="1668"/>
                                          </p:stCondLst>
                                        </p:cTn>
                                        <p:tgtEl>
                                          <p:spTgt spid="9"/>
                                        </p:tgtEl>
                                      </p:cBhvr>
                                      <p:to x="100000" y="100000"/>
                                    </p:animScale>
                                    <p:animScale>
                                      <p:cBhvr>
                                        <p:cTn id="47" dur="26">
                                          <p:stCondLst>
                                            <p:cond delay="1808"/>
                                          </p:stCondLst>
                                        </p:cTn>
                                        <p:tgtEl>
                                          <p:spTgt spid="9"/>
                                        </p:tgtEl>
                                      </p:cBhvr>
                                      <p:to x="100000" y="95000"/>
                                    </p:animScale>
                                    <p:animScale>
                                      <p:cBhvr>
                                        <p:cTn id="4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1122" name="Rectangle 2"/>
          <p:cNvSpPr>
            <a:spLocks noGrp="1"/>
          </p:cNvSpPr>
          <p:nvPr>
            <p:ph type="title"/>
          </p:nvPr>
        </p:nvSpPr>
        <p:spPr>
          <a:ln/>
        </p:spPr>
        <p:txBody>
          <a:bodyPr vert="horz" wrap="square" lIns="91440" tIns="45720" rIns="91440" bIns="45720" anchor="ctr" anchorCtr="0"/>
          <a:p>
            <a:pPr eaLnBrk="1" hangingPunct="1"/>
            <a:r>
              <a:rPr lang="zh-CN" altLang="en-US" sz="3200" dirty="0"/>
              <a:t>习题</a:t>
            </a:r>
            <a:endParaRPr lang="zh-CN" altLang="en-US" sz="3200" dirty="0"/>
          </a:p>
        </p:txBody>
      </p:sp>
      <p:sp>
        <p:nvSpPr>
          <p:cNvPr id="261123"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61124" name="Picture 4"/>
          <p:cNvPicPr>
            <a:picLocks noChangeAspect="1"/>
          </p:cNvPicPr>
          <p:nvPr/>
        </p:nvPicPr>
        <p:blipFill>
          <a:blip r:embed="rId1"/>
          <a:srcRect b="38045"/>
          <a:stretch>
            <a:fillRect/>
          </a:stretch>
        </p:blipFill>
        <p:spPr>
          <a:xfrm>
            <a:off x="903288" y="2862263"/>
            <a:ext cx="7094537" cy="3292475"/>
          </a:xfrm>
          <a:prstGeom prst="rect">
            <a:avLst/>
          </a:prstGeom>
          <a:noFill/>
          <a:ln w="9525">
            <a:noFill/>
          </a:ln>
        </p:spPr>
      </p:pic>
      <p:pic>
        <p:nvPicPr>
          <p:cNvPr id="261125" name="Picture 4"/>
          <p:cNvPicPr>
            <a:picLocks noChangeAspect="1"/>
          </p:cNvPicPr>
          <p:nvPr/>
        </p:nvPicPr>
        <p:blipFill>
          <a:blip r:embed="rId2"/>
          <a:srcRect t="59377" r="-89"/>
          <a:stretch>
            <a:fillRect/>
          </a:stretch>
        </p:blipFill>
        <p:spPr>
          <a:xfrm>
            <a:off x="919163" y="419100"/>
            <a:ext cx="7797800" cy="2398713"/>
          </a:xfrm>
          <a:prstGeom prst="rect">
            <a:avLst/>
          </a:prstGeom>
          <a:noFill/>
          <a:ln w="9525">
            <a:noFill/>
          </a:ln>
        </p:spPr>
      </p:pic>
      <p:sp>
        <p:nvSpPr>
          <p:cNvPr id="2" name="矩形 1"/>
          <p:cNvSpPr/>
          <p:nvPr/>
        </p:nvSpPr>
        <p:spPr>
          <a:xfrm>
            <a:off x="3240088" y="3322638"/>
            <a:ext cx="623887" cy="506412"/>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7" name="矩形 6"/>
          <p:cNvSpPr/>
          <p:nvPr/>
        </p:nvSpPr>
        <p:spPr>
          <a:xfrm>
            <a:off x="747713" y="1881188"/>
            <a:ext cx="7794625" cy="498475"/>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8" name="矩形 7"/>
          <p:cNvSpPr/>
          <p:nvPr/>
        </p:nvSpPr>
        <p:spPr>
          <a:xfrm>
            <a:off x="2414588" y="3322638"/>
            <a:ext cx="760412" cy="506412"/>
          </a:xfrm>
          <a:prstGeom prst="rect">
            <a:avLst/>
          </a:prstGeom>
          <a:noFill/>
          <a:ln w="38100" cap="flat" cmpd="sng">
            <a:solidFill>
              <a:srgbClr val="FF66FF"/>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9" name="矩形 8"/>
          <p:cNvSpPr/>
          <p:nvPr/>
        </p:nvSpPr>
        <p:spPr>
          <a:xfrm>
            <a:off x="3884613" y="3322638"/>
            <a:ext cx="701675" cy="506412"/>
          </a:xfrm>
          <a:prstGeom prst="rect">
            <a:avLst/>
          </a:prstGeom>
          <a:noFill/>
          <a:ln w="38100" cap="flat" cmpd="sng">
            <a:solidFill>
              <a:srgbClr val="FF66FF"/>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0" name="矩形 9"/>
          <p:cNvSpPr/>
          <p:nvPr/>
        </p:nvSpPr>
        <p:spPr>
          <a:xfrm>
            <a:off x="7589838" y="1897063"/>
            <a:ext cx="455612" cy="504825"/>
          </a:xfrm>
          <a:prstGeom prst="rect">
            <a:avLst/>
          </a:prstGeom>
          <a:noFill/>
          <a:ln w="38100" cap="flat" cmpd="sng">
            <a:solidFill>
              <a:srgbClr val="0066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1" name="矩形 10"/>
          <p:cNvSpPr/>
          <p:nvPr/>
        </p:nvSpPr>
        <p:spPr>
          <a:xfrm>
            <a:off x="3938588" y="5641975"/>
            <a:ext cx="647700" cy="423863"/>
          </a:xfrm>
          <a:prstGeom prst="rect">
            <a:avLst/>
          </a:prstGeom>
          <a:noFill/>
          <a:ln w="38100" cap="flat" cmpd="sng">
            <a:solidFill>
              <a:srgbClr val="0066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4" name="矩形 13"/>
          <p:cNvSpPr/>
          <p:nvPr/>
        </p:nvSpPr>
        <p:spPr>
          <a:xfrm>
            <a:off x="3262313" y="5619750"/>
            <a:ext cx="658812" cy="446088"/>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6" name="右大括号 5"/>
          <p:cNvSpPr/>
          <p:nvPr/>
        </p:nvSpPr>
        <p:spPr>
          <a:xfrm rot="5400000">
            <a:off x="6053138" y="2395538"/>
            <a:ext cx="244475" cy="3184525"/>
          </a:xfrm>
          <a:prstGeom prst="rightBrace">
            <a:avLst>
              <a:gd name="adj1" fmla="val 69049"/>
              <a:gd name="adj2" fmla="val 50000"/>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6" name="右大括号 15"/>
          <p:cNvSpPr/>
          <p:nvPr/>
        </p:nvSpPr>
        <p:spPr>
          <a:xfrm rot="-5400000" flipV="1">
            <a:off x="6088063" y="3938588"/>
            <a:ext cx="160337" cy="3184525"/>
          </a:xfrm>
          <a:prstGeom prst="rightBrace">
            <a:avLst>
              <a:gd name="adj1" fmla="val 68871"/>
              <a:gd name="adj2" fmla="val 50000"/>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13" name="直接箭头连接符 12"/>
          <p:cNvCxnSpPr>
            <a:stCxn id="6" idx="1"/>
          </p:cNvCxnSpPr>
          <p:nvPr/>
        </p:nvCxnSpPr>
        <p:spPr>
          <a:xfrm>
            <a:off x="6176963" y="4111625"/>
            <a:ext cx="0" cy="1347788"/>
          </a:xfrm>
          <a:prstGeom prst="straightConnector1">
            <a:avLst/>
          </a:prstGeom>
          <a:ln w="38100" cap="flat" cmpd="sng">
            <a:solidFill>
              <a:srgbClr val="FF0000"/>
            </a:solidFill>
            <a:prstDash val="solid"/>
            <a:headEnd type="none" w="med" len="med"/>
            <a:tailEnd type="triangle" w="med" len="med"/>
          </a:ln>
        </p:spPr>
      </p:cxnSp>
      <p:cxnSp>
        <p:nvCxnSpPr>
          <p:cNvPr id="17" name="直接箭头连接符 16"/>
          <p:cNvCxnSpPr>
            <a:stCxn id="10" idx="2"/>
            <a:endCxn id="11" idx="0"/>
          </p:cNvCxnSpPr>
          <p:nvPr/>
        </p:nvCxnSpPr>
        <p:spPr>
          <a:xfrm flipH="1">
            <a:off x="4262438" y="2401888"/>
            <a:ext cx="3556000" cy="3240087"/>
          </a:xfrm>
          <a:prstGeom prst="straightConnector1">
            <a:avLst/>
          </a:prstGeom>
          <a:ln w="38100" cap="flat" cmpd="sng">
            <a:solidFill>
              <a:srgbClr val="006600"/>
            </a:solidFill>
            <a:prstDash val="solid"/>
            <a:headEnd type="none" w="med" len="med"/>
            <a:tailEnd type="triangle" w="med" len="med"/>
          </a:ln>
        </p:spPr>
      </p:cxnSp>
      <p:cxnSp>
        <p:nvCxnSpPr>
          <p:cNvPr id="21" name="直接箭头连接符 20"/>
          <p:cNvCxnSpPr>
            <a:stCxn id="2" idx="2"/>
            <a:endCxn id="11" idx="0"/>
          </p:cNvCxnSpPr>
          <p:nvPr/>
        </p:nvCxnSpPr>
        <p:spPr>
          <a:xfrm>
            <a:off x="3551238" y="3829050"/>
            <a:ext cx="0" cy="1836738"/>
          </a:xfrm>
          <a:prstGeom prst="straightConnector1">
            <a:avLst/>
          </a:prstGeom>
          <a:ln w="38100" cap="flat" cmpd="sng">
            <a:solidFill>
              <a:srgbClr val="FF0000"/>
            </a:solidFill>
            <a:prstDash val="soli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00000"/>
                                          </p:val>
                                        </p:tav>
                                        <p:tav tm="100000">
                                          <p:val>
                                            <p:fltVal val="1.000000"/>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000000"/>
                                          </p:val>
                                        </p:tav>
                                        <p:tav tm="100000">
                                          <p:val>
                                            <p:fltVal val="1.000000"/>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000000"/>
                                          </p:val>
                                        </p:tav>
                                        <p:tav tm="100000">
                                          <p:val>
                                            <p:fltVal val="1.000000"/>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000000"/>
                                          </p:val>
                                        </p:tav>
                                        <p:tav tm="100000">
                                          <p:val>
                                            <p:fltVal val="1.000000"/>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80">
                                          <p:stCondLst>
                                            <p:cond delay="0"/>
                                          </p:stCondLst>
                                        </p:cTn>
                                        <p:tgtEl>
                                          <p:spTgt spid="9"/>
                                        </p:tgtEl>
                                      </p:cBhvr>
                                    </p:animEffect>
                                    <p:anim calcmode="lin" valueType="num">
                                      <p:cBhvr>
                                        <p:cTn id="3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9"/>
                                        </p:tgtEl>
                                        <p:attrNameLst>
                                          <p:attrName>ppt_y</p:attrName>
                                        </p:attrNameLst>
                                      </p:cBhvr>
                                      <p:tavLst>
                                        <p:tav tm="0" fmla="#ppt_y-sin(pi*$)/3">
                                          <p:val>
                                            <p:fltVal val="0.500000"/>
                                          </p:val>
                                        </p:tav>
                                        <p:tav tm="100000">
                                          <p:val>
                                            <p:fltVal val="1.000000"/>
                                          </p:val>
                                        </p:tav>
                                      </p:tavLst>
                                    </p:anim>
                                    <p:anim calcmode="lin" valueType="num">
                                      <p:cBhvr>
                                        <p:cTn id="38" dur="664" tmFilter="0, 0; 0.125,0.2665; 0.25,0.4; 0.375,0.465; 0.5,0.5;  0.625,0.535; 0.75,0.6; 0.875,0.7335; 1,1">
                                          <p:stCondLst>
                                            <p:cond delay="664"/>
                                          </p:stCondLst>
                                        </p:cTn>
                                        <p:tgtEl>
                                          <p:spTgt spid="9"/>
                                        </p:tgtEl>
                                        <p:attrNameLst>
                                          <p:attrName>ppt_y</p:attrName>
                                        </p:attrNameLst>
                                      </p:cBhvr>
                                      <p:tavLst>
                                        <p:tav tm="0" fmla="#ppt_y-sin(pi*$)/9">
                                          <p:val>
                                            <p:fltVal val="0.000000"/>
                                          </p:val>
                                        </p:tav>
                                        <p:tav tm="100000">
                                          <p:val>
                                            <p:fltVal val="1.000000"/>
                                          </p:val>
                                        </p:tav>
                                      </p:tavLst>
                                    </p:anim>
                                    <p:anim calcmode="lin" valueType="num">
                                      <p:cBhvr>
                                        <p:cTn id="39" dur="332" tmFilter="0, 0; 0.125,0.2665; 0.25,0.4; 0.375,0.465; 0.5,0.5;  0.625,0.535; 0.75,0.6; 0.875,0.7335; 1,1">
                                          <p:stCondLst>
                                            <p:cond delay="1324"/>
                                          </p:stCondLst>
                                        </p:cTn>
                                        <p:tgtEl>
                                          <p:spTgt spid="9"/>
                                        </p:tgtEl>
                                        <p:attrNameLst>
                                          <p:attrName>ppt_y</p:attrName>
                                        </p:attrNameLst>
                                      </p:cBhvr>
                                      <p:tavLst>
                                        <p:tav tm="0" fmla="#ppt_y-sin(pi*$)/27">
                                          <p:val>
                                            <p:fltVal val="0.000000"/>
                                          </p:val>
                                        </p:tav>
                                        <p:tav tm="100000">
                                          <p:val>
                                            <p:fltVal val="1.000000"/>
                                          </p:val>
                                        </p:tav>
                                      </p:tavLst>
                                    </p:anim>
                                    <p:anim calcmode="lin" valueType="num">
                                      <p:cBhvr>
                                        <p:cTn id="40" dur="164" tmFilter="0, 0; 0.125,0.2665; 0.25,0.4; 0.375,0.465; 0.5,0.5;  0.625,0.535; 0.75,0.6; 0.875,0.7335; 1,1">
                                          <p:stCondLst>
                                            <p:cond delay="1656"/>
                                          </p:stCondLst>
                                        </p:cTn>
                                        <p:tgtEl>
                                          <p:spTgt spid="9"/>
                                        </p:tgtEl>
                                        <p:attrNameLst>
                                          <p:attrName>ppt_y</p:attrName>
                                        </p:attrNameLst>
                                      </p:cBhvr>
                                      <p:tavLst>
                                        <p:tav tm="0" fmla="#ppt_y-sin(pi*$)/81">
                                          <p:val>
                                            <p:fltVal val="0.000000"/>
                                          </p:val>
                                        </p:tav>
                                        <p:tav tm="100000">
                                          <p:val>
                                            <p:fltVal val="1.000000"/>
                                          </p:val>
                                        </p:tav>
                                      </p:tavLst>
                                    </p:anim>
                                    <p:animScale>
                                      <p:cBhvr>
                                        <p:cTn id="41" dur="26">
                                          <p:stCondLst>
                                            <p:cond delay="650"/>
                                          </p:stCondLst>
                                        </p:cTn>
                                        <p:tgtEl>
                                          <p:spTgt spid="9"/>
                                        </p:tgtEl>
                                      </p:cBhvr>
                                      <p:to x="100000" y="60000"/>
                                    </p:animScale>
                                    <p:animScale>
                                      <p:cBhvr>
                                        <p:cTn id="42" dur="166" decel="50000">
                                          <p:stCondLst>
                                            <p:cond delay="676"/>
                                          </p:stCondLst>
                                        </p:cTn>
                                        <p:tgtEl>
                                          <p:spTgt spid="9"/>
                                        </p:tgtEl>
                                      </p:cBhvr>
                                      <p:to x="100000" y="100000"/>
                                    </p:animScale>
                                    <p:animScale>
                                      <p:cBhvr>
                                        <p:cTn id="43" dur="26">
                                          <p:stCondLst>
                                            <p:cond delay="1312"/>
                                          </p:stCondLst>
                                        </p:cTn>
                                        <p:tgtEl>
                                          <p:spTgt spid="9"/>
                                        </p:tgtEl>
                                      </p:cBhvr>
                                      <p:to x="100000" y="80000"/>
                                    </p:animScale>
                                    <p:animScale>
                                      <p:cBhvr>
                                        <p:cTn id="44" dur="166" decel="50000">
                                          <p:stCondLst>
                                            <p:cond delay="1338"/>
                                          </p:stCondLst>
                                        </p:cTn>
                                        <p:tgtEl>
                                          <p:spTgt spid="9"/>
                                        </p:tgtEl>
                                      </p:cBhvr>
                                      <p:to x="100000" y="100000"/>
                                    </p:animScale>
                                    <p:animScale>
                                      <p:cBhvr>
                                        <p:cTn id="45" dur="26">
                                          <p:stCondLst>
                                            <p:cond delay="1642"/>
                                          </p:stCondLst>
                                        </p:cTn>
                                        <p:tgtEl>
                                          <p:spTgt spid="9"/>
                                        </p:tgtEl>
                                      </p:cBhvr>
                                      <p:to x="100000" y="90000"/>
                                    </p:animScale>
                                    <p:animScale>
                                      <p:cBhvr>
                                        <p:cTn id="46" dur="166" decel="50000">
                                          <p:stCondLst>
                                            <p:cond delay="1668"/>
                                          </p:stCondLst>
                                        </p:cTn>
                                        <p:tgtEl>
                                          <p:spTgt spid="9"/>
                                        </p:tgtEl>
                                      </p:cBhvr>
                                      <p:to x="100000" y="100000"/>
                                    </p:animScale>
                                    <p:animScale>
                                      <p:cBhvr>
                                        <p:cTn id="47" dur="26">
                                          <p:stCondLst>
                                            <p:cond delay="1808"/>
                                          </p:stCondLst>
                                        </p:cTn>
                                        <p:tgtEl>
                                          <p:spTgt spid="9"/>
                                        </p:tgtEl>
                                      </p:cBhvr>
                                      <p:to x="100000" y="95000"/>
                                    </p:animScale>
                                    <p:animScale>
                                      <p:cBhvr>
                                        <p:cTn id="48" dur="166" decel="50000">
                                          <p:stCondLst>
                                            <p:cond delay="1834"/>
                                          </p:stCondLst>
                                        </p:cTn>
                                        <p:tgtEl>
                                          <p:spTgt spid="9"/>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80">
                                          <p:stCondLst>
                                            <p:cond delay="0"/>
                                          </p:stCondLst>
                                        </p:cTn>
                                        <p:tgtEl>
                                          <p:spTgt spid="10"/>
                                        </p:tgtEl>
                                      </p:cBhvr>
                                    </p:animEffect>
                                    <p:anim calcmode="lin" valueType="num">
                                      <p:cBhvr>
                                        <p:cTn id="5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0"/>
                                        </p:tgtEl>
                                        <p:attrNameLst>
                                          <p:attrName>ppt_y</p:attrName>
                                        </p:attrNameLst>
                                      </p:cBhvr>
                                      <p:tavLst>
                                        <p:tav tm="0" fmla="#ppt_y-sin(pi*$)/3">
                                          <p:val>
                                            <p:fltVal val="0.500000"/>
                                          </p:val>
                                        </p:tav>
                                        <p:tav tm="100000">
                                          <p:val>
                                            <p:fltVal val="1.000000"/>
                                          </p:val>
                                        </p:tav>
                                      </p:tavLst>
                                    </p:anim>
                                    <p:anim calcmode="lin" valueType="num">
                                      <p:cBhvr>
                                        <p:cTn id="56" dur="664" tmFilter="0, 0; 0.125,0.2665; 0.25,0.4; 0.375,0.465; 0.5,0.5;  0.625,0.535; 0.75,0.6; 0.875,0.7335; 1,1">
                                          <p:stCondLst>
                                            <p:cond delay="664"/>
                                          </p:stCondLst>
                                        </p:cTn>
                                        <p:tgtEl>
                                          <p:spTgt spid="10"/>
                                        </p:tgtEl>
                                        <p:attrNameLst>
                                          <p:attrName>ppt_y</p:attrName>
                                        </p:attrNameLst>
                                      </p:cBhvr>
                                      <p:tavLst>
                                        <p:tav tm="0" fmla="#ppt_y-sin(pi*$)/9">
                                          <p:val>
                                            <p:fltVal val="0.000000"/>
                                          </p:val>
                                        </p:tav>
                                        <p:tav tm="100000">
                                          <p:val>
                                            <p:fltVal val="1.000000"/>
                                          </p:val>
                                        </p:tav>
                                      </p:tavLst>
                                    </p:anim>
                                    <p:anim calcmode="lin" valueType="num">
                                      <p:cBhvr>
                                        <p:cTn id="57" dur="332" tmFilter="0, 0; 0.125,0.2665; 0.25,0.4; 0.375,0.465; 0.5,0.5;  0.625,0.535; 0.75,0.6; 0.875,0.7335; 1,1">
                                          <p:stCondLst>
                                            <p:cond delay="1324"/>
                                          </p:stCondLst>
                                        </p:cTn>
                                        <p:tgtEl>
                                          <p:spTgt spid="10"/>
                                        </p:tgtEl>
                                        <p:attrNameLst>
                                          <p:attrName>ppt_y</p:attrName>
                                        </p:attrNameLst>
                                      </p:cBhvr>
                                      <p:tavLst>
                                        <p:tav tm="0" fmla="#ppt_y-sin(pi*$)/27">
                                          <p:val>
                                            <p:fltVal val="0.000000"/>
                                          </p:val>
                                        </p:tav>
                                        <p:tav tm="100000">
                                          <p:val>
                                            <p:fltVal val="1.000000"/>
                                          </p:val>
                                        </p:tav>
                                      </p:tavLst>
                                    </p:anim>
                                    <p:anim calcmode="lin" valueType="num">
                                      <p:cBhvr>
                                        <p:cTn id="58" dur="164" tmFilter="0, 0; 0.125,0.2665; 0.25,0.4; 0.375,0.465; 0.5,0.5;  0.625,0.535; 0.75,0.6; 0.875,0.7335; 1,1">
                                          <p:stCondLst>
                                            <p:cond delay="1656"/>
                                          </p:stCondLst>
                                        </p:cTn>
                                        <p:tgtEl>
                                          <p:spTgt spid="10"/>
                                        </p:tgtEl>
                                        <p:attrNameLst>
                                          <p:attrName>ppt_y</p:attrName>
                                        </p:attrNameLst>
                                      </p:cBhvr>
                                      <p:tavLst>
                                        <p:tav tm="0" fmla="#ppt_y-sin(pi*$)/81">
                                          <p:val>
                                            <p:fltVal val="0.000000"/>
                                          </p:val>
                                        </p:tav>
                                        <p:tav tm="100000">
                                          <p:val>
                                            <p:fltVal val="1.000000"/>
                                          </p:val>
                                        </p:tav>
                                      </p:tavLst>
                                    </p:anim>
                                    <p:animScale>
                                      <p:cBhvr>
                                        <p:cTn id="59" dur="26">
                                          <p:stCondLst>
                                            <p:cond delay="650"/>
                                          </p:stCondLst>
                                        </p:cTn>
                                        <p:tgtEl>
                                          <p:spTgt spid="10"/>
                                        </p:tgtEl>
                                      </p:cBhvr>
                                      <p:to x="100000" y="60000"/>
                                    </p:animScale>
                                    <p:animScale>
                                      <p:cBhvr>
                                        <p:cTn id="60" dur="166" decel="50000">
                                          <p:stCondLst>
                                            <p:cond delay="676"/>
                                          </p:stCondLst>
                                        </p:cTn>
                                        <p:tgtEl>
                                          <p:spTgt spid="10"/>
                                        </p:tgtEl>
                                      </p:cBhvr>
                                      <p:to x="100000" y="100000"/>
                                    </p:animScale>
                                    <p:animScale>
                                      <p:cBhvr>
                                        <p:cTn id="61" dur="26">
                                          <p:stCondLst>
                                            <p:cond delay="1312"/>
                                          </p:stCondLst>
                                        </p:cTn>
                                        <p:tgtEl>
                                          <p:spTgt spid="10"/>
                                        </p:tgtEl>
                                      </p:cBhvr>
                                      <p:to x="100000" y="80000"/>
                                    </p:animScale>
                                    <p:animScale>
                                      <p:cBhvr>
                                        <p:cTn id="62" dur="166" decel="50000">
                                          <p:stCondLst>
                                            <p:cond delay="1338"/>
                                          </p:stCondLst>
                                        </p:cTn>
                                        <p:tgtEl>
                                          <p:spTgt spid="10"/>
                                        </p:tgtEl>
                                      </p:cBhvr>
                                      <p:to x="100000" y="100000"/>
                                    </p:animScale>
                                    <p:animScale>
                                      <p:cBhvr>
                                        <p:cTn id="63" dur="26">
                                          <p:stCondLst>
                                            <p:cond delay="1642"/>
                                          </p:stCondLst>
                                        </p:cTn>
                                        <p:tgtEl>
                                          <p:spTgt spid="10"/>
                                        </p:tgtEl>
                                      </p:cBhvr>
                                      <p:to x="100000" y="90000"/>
                                    </p:animScale>
                                    <p:animScale>
                                      <p:cBhvr>
                                        <p:cTn id="64" dur="166" decel="50000">
                                          <p:stCondLst>
                                            <p:cond delay="1668"/>
                                          </p:stCondLst>
                                        </p:cTn>
                                        <p:tgtEl>
                                          <p:spTgt spid="10"/>
                                        </p:tgtEl>
                                      </p:cBhvr>
                                      <p:to x="100000" y="100000"/>
                                    </p:animScale>
                                    <p:animScale>
                                      <p:cBhvr>
                                        <p:cTn id="65" dur="26">
                                          <p:stCondLst>
                                            <p:cond delay="1808"/>
                                          </p:stCondLst>
                                        </p:cTn>
                                        <p:tgtEl>
                                          <p:spTgt spid="10"/>
                                        </p:tgtEl>
                                      </p:cBhvr>
                                      <p:to x="100000" y="95000"/>
                                    </p:animScale>
                                    <p:animScale>
                                      <p:cBhvr>
                                        <p:cTn id="66" dur="166" decel="50000">
                                          <p:stCondLst>
                                            <p:cond delay="1834"/>
                                          </p:stCondLst>
                                        </p:cTn>
                                        <p:tgtEl>
                                          <p:spTgt spid="10"/>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ppt_x"/>
                                          </p:val>
                                        </p:tav>
                                        <p:tav tm="100000">
                                          <p:val>
                                            <p:strVal val="#ppt_x"/>
                                          </p:val>
                                        </p:tav>
                                      </p:tavLst>
                                    </p:anim>
                                    <p:anim calcmode="lin" valueType="num">
                                      <p:cBhvr additive="base">
                                        <p:cTn id="72" dur="500" fill="hold"/>
                                        <p:tgtEl>
                                          <p:spTgt spid="1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ppt_x"/>
                                          </p:val>
                                        </p:tav>
                                        <p:tav tm="100000">
                                          <p:val>
                                            <p:strVal val="#ppt_x"/>
                                          </p:val>
                                        </p:tav>
                                      </p:tavLst>
                                    </p:anim>
                                    <p:anim calcmode="lin" valueType="num">
                                      <p:cBhvr additive="base">
                                        <p:cTn id="7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anim calcmode="lin" valueType="num">
                                      <p:cBhvr additive="base">
                                        <p:cTn id="91" dur="500" fill="hold"/>
                                        <p:tgtEl>
                                          <p:spTgt spid="6"/>
                                        </p:tgtEl>
                                        <p:attrNameLst>
                                          <p:attrName>ppt_x</p:attrName>
                                        </p:attrNameLst>
                                      </p:cBhvr>
                                      <p:tavLst>
                                        <p:tav tm="0">
                                          <p:val>
                                            <p:strVal val="#ppt_x"/>
                                          </p:val>
                                        </p:tav>
                                        <p:tav tm="100000">
                                          <p:val>
                                            <p:strVal val="#ppt_x"/>
                                          </p:val>
                                        </p:tav>
                                      </p:tavLst>
                                    </p:anim>
                                    <p:anim calcmode="lin" valueType="num">
                                      <p:cBhvr additive="base">
                                        <p:cTn id="92" dur="500" fill="hold"/>
                                        <p:tgtEl>
                                          <p:spTgt spid="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fill="hold"/>
                                        <p:tgtEl>
                                          <p:spTgt spid="16"/>
                                        </p:tgtEl>
                                        <p:attrNameLst>
                                          <p:attrName>ppt_x</p:attrName>
                                        </p:attrNameLst>
                                      </p:cBhvr>
                                      <p:tavLst>
                                        <p:tav tm="0">
                                          <p:val>
                                            <p:strVal val="#ppt_x"/>
                                          </p:val>
                                        </p:tav>
                                        <p:tav tm="100000">
                                          <p:val>
                                            <p:strVal val="#ppt_x"/>
                                          </p:val>
                                        </p:tav>
                                      </p:tavLst>
                                    </p:anim>
                                    <p:anim calcmode="lin" valueType="num">
                                      <p:cBhvr additive="base">
                                        <p:cTn id="10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1" grpId="0" animBg="1"/>
      <p:bldP spid="14" grpId="0" animBg="1"/>
      <p:bldP spid="6" grpId="0" animBg="1"/>
      <p:bldP spid="1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6" name="Rectangle 2"/>
          <p:cNvSpPr>
            <a:spLocks noGrp="1"/>
          </p:cNvSpPr>
          <p:nvPr>
            <p:ph type="title"/>
          </p:nvPr>
        </p:nvSpPr>
        <p:spPr>
          <a:ln/>
        </p:spPr>
        <p:txBody>
          <a:bodyPr vert="horz" wrap="square" lIns="91440" tIns="45720" rIns="91440" bIns="45720" anchor="ctr" anchorCtr="0"/>
          <a:p>
            <a:pPr eaLnBrk="1" hangingPunct="1"/>
            <a:r>
              <a:rPr lang="zh-CN" altLang="en-US" sz="3200" dirty="0"/>
              <a:t>习题</a:t>
            </a:r>
            <a:endParaRPr lang="zh-CN" altLang="en-US" sz="3200" dirty="0"/>
          </a:p>
        </p:txBody>
      </p:sp>
      <p:sp>
        <p:nvSpPr>
          <p:cNvPr id="262147"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62148" name="Picture 4"/>
          <p:cNvPicPr>
            <a:picLocks noChangeAspect="1"/>
          </p:cNvPicPr>
          <p:nvPr/>
        </p:nvPicPr>
        <p:blipFill>
          <a:blip r:embed="rId1"/>
          <a:srcRect t="68965"/>
          <a:stretch>
            <a:fillRect/>
          </a:stretch>
        </p:blipFill>
        <p:spPr>
          <a:xfrm>
            <a:off x="1223963" y="4192588"/>
            <a:ext cx="7094537" cy="1649412"/>
          </a:xfrm>
          <a:prstGeom prst="rect">
            <a:avLst/>
          </a:prstGeom>
          <a:noFill/>
          <a:ln w="9525">
            <a:noFill/>
          </a:ln>
        </p:spPr>
      </p:pic>
      <p:pic>
        <p:nvPicPr>
          <p:cNvPr id="262149" name="Picture 4"/>
          <p:cNvPicPr>
            <a:picLocks noChangeAspect="1"/>
          </p:cNvPicPr>
          <p:nvPr/>
        </p:nvPicPr>
        <p:blipFill>
          <a:blip r:embed="rId2"/>
          <a:srcRect t="59377" r="-89"/>
          <a:stretch>
            <a:fillRect/>
          </a:stretch>
        </p:blipFill>
        <p:spPr>
          <a:xfrm>
            <a:off x="1036638" y="900113"/>
            <a:ext cx="7797800" cy="2398712"/>
          </a:xfrm>
          <a:prstGeom prst="rect">
            <a:avLst/>
          </a:prstGeom>
          <a:noFill/>
          <a:ln w="9525">
            <a:noFill/>
          </a:ln>
        </p:spPr>
      </p:pic>
      <p:sp>
        <p:nvSpPr>
          <p:cNvPr id="6" name="矩形 5"/>
          <p:cNvSpPr/>
          <p:nvPr/>
        </p:nvSpPr>
        <p:spPr>
          <a:xfrm>
            <a:off x="3595688" y="4214813"/>
            <a:ext cx="625475" cy="504825"/>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7" name="矩形 6"/>
          <p:cNvSpPr/>
          <p:nvPr/>
        </p:nvSpPr>
        <p:spPr>
          <a:xfrm>
            <a:off x="1103313" y="2771775"/>
            <a:ext cx="7794625" cy="498475"/>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8" name="矩形 7"/>
          <p:cNvSpPr/>
          <p:nvPr/>
        </p:nvSpPr>
        <p:spPr>
          <a:xfrm>
            <a:off x="2771775" y="4214813"/>
            <a:ext cx="758825" cy="504825"/>
          </a:xfrm>
          <a:prstGeom prst="rect">
            <a:avLst/>
          </a:prstGeom>
          <a:noFill/>
          <a:ln w="38100" cap="flat" cmpd="sng">
            <a:solidFill>
              <a:srgbClr val="FF66FF"/>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9" name="矩形 8"/>
          <p:cNvSpPr/>
          <p:nvPr/>
        </p:nvSpPr>
        <p:spPr>
          <a:xfrm>
            <a:off x="4241800" y="4214813"/>
            <a:ext cx="701675" cy="504825"/>
          </a:xfrm>
          <a:prstGeom prst="rect">
            <a:avLst/>
          </a:prstGeom>
          <a:noFill/>
          <a:ln w="38100" cap="flat" cmpd="sng">
            <a:solidFill>
              <a:srgbClr val="FF66FF"/>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0" name="矩形 9"/>
          <p:cNvSpPr/>
          <p:nvPr/>
        </p:nvSpPr>
        <p:spPr>
          <a:xfrm>
            <a:off x="5962650" y="2771775"/>
            <a:ext cx="454025" cy="504825"/>
          </a:xfrm>
          <a:prstGeom prst="rect">
            <a:avLst/>
          </a:prstGeom>
          <a:noFill/>
          <a:ln w="38100" cap="flat" cmpd="sng">
            <a:solidFill>
              <a:srgbClr val="0066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1" name="矩形 10"/>
          <p:cNvSpPr/>
          <p:nvPr/>
        </p:nvSpPr>
        <p:spPr>
          <a:xfrm>
            <a:off x="4241800" y="5345113"/>
            <a:ext cx="649288" cy="422275"/>
          </a:xfrm>
          <a:prstGeom prst="rect">
            <a:avLst/>
          </a:prstGeom>
          <a:noFill/>
          <a:ln w="38100" cap="flat" cmpd="sng">
            <a:solidFill>
              <a:srgbClr val="0066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2" name="矩形 11"/>
          <p:cNvSpPr/>
          <p:nvPr/>
        </p:nvSpPr>
        <p:spPr>
          <a:xfrm>
            <a:off x="3551238" y="5310188"/>
            <a:ext cx="660400" cy="446087"/>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13" name="直接箭头连接符 12"/>
          <p:cNvCxnSpPr>
            <a:stCxn id="10" idx="2"/>
            <a:endCxn id="11" idx="0"/>
          </p:cNvCxnSpPr>
          <p:nvPr/>
        </p:nvCxnSpPr>
        <p:spPr>
          <a:xfrm flipH="1">
            <a:off x="4567238" y="3276600"/>
            <a:ext cx="1622425" cy="2068513"/>
          </a:xfrm>
          <a:prstGeom prst="straightConnector1">
            <a:avLst/>
          </a:prstGeom>
          <a:ln w="38100" cap="flat" cmpd="sng">
            <a:solidFill>
              <a:srgbClr val="006600"/>
            </a:solidFill>
            <a:prstDash val="solid"/>
            <a:headEnd type="none" w="med" len="med"/>
            <a:tailEnd type="triangle" w="med" len="med"/>
          </a:ln>
        </p:spPr>
      </p:cxnSp>
      <p:cxnSp>
        <p:nvCxnSpPr>
          <p:cNvPr id="14" name="直接箭头连接符 13"/>
          <p:cNvCxnSpPr>
            <a:stCxn id="10" idx="2"/>
            <a:endCxn id="11" idx="0"/>
          </p:cNvCxnSpPr>
          <p:nvPr/>
        </p:nvCxnSpPr>
        <p:spPr>
          <a:xfrm flipH="1">
            <a:off x="3908425" y="4719638"/>
            <a:ext cx="4763" cy="625475"/>
          </a:xfrm>
          <a:prstGeom prst="straightConnector1">
            <a:avLst/>
          </a:prstGeom>
          <a:ln w="38100" cap="flat" cmpd="sng">
            <a:solidFill>
              <a:srgbClr val="FF0000"/>
            </a:solidFill>
            <a:prstDash val="solid"/>
            <a:headEnd type="none" w="med" len="med"/>
            <a:tailEnd type="triangle" w="med" len="med"/>
          </a:ln>
        </p:spPr>
      </p:cxnSp>
      <p:sp>
        <p:nvSpPr>
          <p:cNvPr id="262159" name="矩形 15"/>
          <p:cNvSpPr/>
          <p:nvPr/>
        </p:nvSpPr>
        <p:spPr>
          <a:xfrm>
            <a:off x="5538788" y="4759325"/>
            <a:ext cx="349250" cy="51752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cxnSp>
        <p:nvCxnSpPr>
          <p:cNvPr id="20" name="直接箭头连接符 19"/>
          <p:cNvCxnSpPr>
            <a:stCxn id="18" idx="1"/>
            <a:endCxn id="11" idx="0"/>
          </p:cNvCxnSpPr>
          <p:nvPr/>
        </p:nvCxnSpPr>
        <p:spPr>
          <a:xfrm>
            <a:off x="6553200" y="4933950"/>
            <a:ext cx="6350" cy="293688"/>
          </a:xfrm>
          <a:prstGeom prst="straightConnector1">
            <a:avLst/>
          </a:prstGeom>
          <a:ln w="38100" cap="flat" cmpd="sng">
            <a:solidFill>
              <a:srgbClr val="FF0000"/>
            </a:solidFill>
            <a:prstDash val="solid"/>
            <a:headEnd type="none" w="med" len="med"/>
            <a:tailEnd type="triangle" w="med" len="med"/>
          </a:ln>
        </p:spPr>
      </p:cxnSp>
      <p:sp>
        <p:nvSpPr>
          <p:cNvPr id="19" name="右大括号 18"/>
          <p:cNvSpPr/>
          <p:nvPr/>
        </p:nvSpPr>
        <p:spPr>
          <a:xfrm rot="-5400000" flipV="1">
            <a:off x="6469063" y="3608388"/>
            <a:ext cx="161925" cy="3184525"/>
          </a:xfrm>
          <a:prstGeom prst="rightBrace">
            <a:avLst>
              <a:gd name="adj1" fmla="val 68195"/>
              <a:gd name="adj2" fmla="val 50000"/>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8" name="右大括号 17"/>
          <p:cNvSpPr/>
          <p:nvPr/>
        </p:nvSpPr>
        <p:spPr>
          <a:xfrm rot="5400000">
            <a:off x="6430963" y="3219450"/>
            <a:ext cx="244475" cy="3184525"/>
          </a:xfrm>
          <a:prstGeom prst="rightBrace">
            <a:avLst>
              <a:gd name="adj1" fmla="val 69049"/>
              <a:gd name="adj2" fmla="val 50000"/>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00000"/>
                                          </p:val>
                                        </p:tav>
                                        <p:tav tm="100000">
                                          <p:val>
                                            <p:fltVal val="1.000000"/>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000000"/>
                                          </p:val>
                                        </p:tav>
                                        <p:tav tm="100000">
                                          <p:val>
                                            <p:fltVal val="1.000000"/>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000000"/>
                                          </p:val>
                                        </p:tav>
                                        <p:tav tm="100000">
                                          <p:val>
                                            <p:fltVal val="1.000000"/>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000000"/>
                                          </p:val>
                                        </p:tav>
                                        <p:tav tm="100000">
                                          <p:val>
                                            <p:fltVal val="1.000000"/>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80">
                                          <p:stCondLst>
                                            <p:cond delay="0"/>
                                          </p:stCondLst>
                                        </p:cTn>
                                        <p:tgtEl>
                                          <p:spTgt spid="9"/>
                                        </p:tgtEl>
                                      </p:cBhvr>
                                    </p:animEffect>
                                    <p:anim calcmode="lin" valueType="num">
                                      <p:cBhvr>
                                        <p:cTn id="3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9"/>
                                        </p:tgtEl>
                                        <p:attrNameLst>
                                          <p:attrName>ppt_y</p:attrName>
                                        </p:attrNameLst>
                                      </p:cBhvr>
                                      <p:tavLst>
                                        <p:tav tm="0" fmla="#ppt_y-sin(pi*$)/3">
                                          <p:val>
                                            <p:fltVal val="0.500000"/>
                                          </p:val>
                                        </p:tav>
                                        <p:tav tm="100000">
                                          <p:val>
                                            <p:fltVal val="1.000000"/>
                                          </p:val>
                                        </p:tav>
                                      </p:tavLst>
                                    </p:anim>
                                    <p:anim calcmode="lin" valueType="num">
                                      <p:cBhvr>
                                        <p:cTn id="38" dur="664" tmFilter="0, 0; 0.125,0.2665; 0.25,0.4; 0.375,0.465; 0.5,0.5;  0.625,0.535; 0.75,0.6; 0.875,0.7335; 1,1">
                                          <p:stCondLst>
                                            <p:cond delay="664"/>
                                          </p:stCondLst>
                                        </p:cTn>
                                        <p:tgtEl>
                                          <p:spTgt spid="9"/>
                                        </p:tgtEl>
                                        <p:attrNameLst>
                                          <p:attrName>ppt_y</p:attrName>
                                        </p:attrNameLst>
                                      </p:cBhvr>
                                      <p:tavLst>
                                        <p:tav tm="0" fmla="#ppt_y-sin(pi*$)/9">
                                          <p:val>
                                            <p:fltVal val="0.000000"/>
                                          </p:val>
                                        </p:tav>
                                        <p:tav tm="100000">
                                          <p:val>
                                            <p:fltVal val="1.000000"/>
                                          </p:val>
                                        </p:tav>
                                      </p:tavLst>
                                    </p:anim>
                                    <p:anim calcmode="lin" valueType="num">
                                      <p:cBhvr>
                                        <p:cTn id="39" dur="332" tmFilter="0, 0; 0.125,0.2665; 0.25,0.4; 0.375,0.465; 0.5,0.5;  0.625,0.535; 0.75,0.6; 0.875,0.7335; 1,1">
                                          <p:stCondLst>
                                            <p:cond delay="1324"/>
                                          </p:stCondLst>
                                        </p:cTn>
                                        <p:tgtEl>
                                          <p:spTgt spid="9"/>
                                        </p:tgtEl>
                                        <p:attrNameLst>
                                          <p:attrName>ppt_y</p:attrName>
                                        </p:attrNameLst>
                                      </p:cBhvr>
                                      <p:tavLst>
                                        <p:tav tm="0" fmla="#ppt_y-sin(pi*$)/27">
                                          <p:val>
                                            <p:fltVal val="0.000000"/>
                                          </p:val>
                                        </p:tav>
                                        <p:tav tm="100000">
                                          <p:val>
                                            <p:fltVal val="1.000000"/>
                                          </p:val>
                                        </p:tav>
                                      </p:tavLst>
                                    </p:anim>
                                    <p:anim calcmode="lin" valueType="num">
                                      <p:cBhvr>
                                        <p:cTn id="40" dur="164" tmFilter="0, 0; 0.125,0.2665; 0.25,0.4; 0.375,0.465; 0.5,0.5;  0.625,0.535; 0.75,0.6; 0.875,0.7335; 1,1">
                                          <p:stCondLst>
                                            <p:cond delay="1656"/>
                                          </p:stCondLst>
                                        </p:cTn>
                                        <p:tgtEl>
                                          <p:spTgt spid="9"/>
                                        </p:tgtEl>
                                        <p:attrNameLst>
                                          <p:attrName>ppt_y</p:attrName>
                                        </p:attrNameLst>
                                      </p:cBhvr>
                                      <p:tavLst>
                                        <p:tav tm="0" fmla="#ppt_y-sin(pi*$)/81">
                                          <p:val>
                                            <p:fltVal val="0.000000"/>
                                          </p:val>
                                        </p:tav>
                                        <p:tav tm="100000">
                                          <p:val>
                                            <p:fltVal val="1.000000"/>
                                          </p:val>
                                        </p:tav>
                                      </p:tavLst>
                                    </p:anim>
                                    <p:animScale>
                                      <p:cBhvr>
                                        <p:cTn id="41" dur="26">
                                          <p:stCondLst>
                                            <p:cond delay="650"/>
                                          </p:stCondLst>
                                        </p:cTn>
                                        <p:tgtEl>
                                          <p:spTgt spid="9"/>
                                        </p:tgtEl>
                                      </p:cBhvr>
                                      <p:to x="100000" y="60000"/>
                                    </p:animScale>
                                    <p:animScale>
                                      <p:cBhvr>
                                        <p:cTn id="42" dur="166" decel="50000">
                                          <p:stCondLst>
                                            <p:cond delay="676"/>
                                          </p:stCondLst>
                                        </p:cTn>
                                        <p:tgtEl>
                                          <p:spTgt spid="9"/>
                                        </p:tgtEl>
                                      </p:cBhvr>
                                      <p:to x="100000" y="100000"/>
                                    </p:animScale>
                                    <p:animScale>
                                      <p:cBhvr>
                                        <p:cTn id="43" dur="26">
                                          <p:stCondLst>
                                            <p:cond delay="1312"/>
                                          </p:stCondLst>
                                        </p:cTn>
                                        <p:tgtEl>
                                          <p:spTgt spid="9"/>
                                        </p:tgtEl>
                                      </p:cBhvr>
                                      <p:to x="100000" y="80000"/>
                                    </p:animScale>
                                    <p:animScale>
                                      <p:cBhvr>
                                        <p:cTn id="44" dur="166" decel="50000">
                                          <p:stCondLst>
                                            <p:cond delay="1338"/>
                                          </p:stCondLst>
                                        </p:cTn>
                                        <p:tgtEl>
                                          <p:spTgt spid="9"/>
                                        </p:tgtEl>
                                      </p:cBhvr>
                                      <p:to x="100000" y="100000"/>
                                    </p:animScale>
                                    <p:animScale>
                                      <p:cBhvr>
                                        <p:cTn id="45" dur="26">
                                          <p:stCondLst>
                                            <p:cond delay="1642"/>
                                          </p:stCondLst>
                                        </p:cTn>
                                        <p:tgtEl>
                                          <p:spTgt spid="9"/>
                                        </p:tgtEl>
                                      </p:cBhvr>
                                      <p:to x="100000" y="90000"/>
                                    </p:animScale>
                                    <p:animScale>
                                      <p:cBhvr>
                                        <p:cTn id="46" dur="166" decel="50000">
                                          <p:stCondLst>
                                            <p:cond delay="1668"/>
                                          </p:stCondLst>
                                        </p:cTn>
                                        <p:tgtEl>
                                          <p:spTgt spid="9"/>
                                        </p:tgtEl>
                                      </p:cBhvr>
                                      <p:to x="100000" y="100000"/>
                                    </p:animScale>
                                    <p:animScale>
                                      <p:cBhvr>
                                        <p:cTn id="47" dur="26">
                                          <p:stCondLst>
                                            <p:cond delay="1808"/>
                                          </p:stCondLst>
                                        </p:cTn>
                                        <p:tgtEl>
                                          <p:spTgt spid="9"/>
                                        </p:tgtEl>
                                      </p:cBhvr>
                                      <p:to x="100000" y="95000"/>
                                    </p:animScale>
                                    <p:animScale>
                                      <p:cBhvr>
                                        <p:cTn id="48" dur="166" decel="50000">
                                          <p:stCondLst>
                                            <p:cond delay="1834"/>
                                          </p:stCondLst>
                                        </p:cTn>
                                        <p:tgtEl>
                                          <p:spTgt spid="9"/>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80">
                                          <p:stCondLst>
                                            <p:cond delay="0"/>
                                          </p:stCondLst>
                                        </p:cTn>
                                        <p:tgtEl>
                                          <p:spTgt spid="10"/>
                                        </p:tgtEl>
                                      </p:cBhvr>
                                    </p:animEffect>
                                    <p:anim calcmode="lin" valueType="num">
                                      <p:cBhvr>
                                        <p:cTn id="5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0"/>
                                        </p:tgtEl>
                                        <p:attrNameLst>
                                          <p:attrName>ppt_y</p:attrName>
                                        </p:attrNameLst>
                                      </p:cBhvr>
                                      <p:tavLst>
                                        <p:tav tm="0" fmla="#ppt_y-sin(pi*$)/3">
                                          <p:val>
                                            <p:fltVal val="0.500000"/>
                                          </p:val>
                                        </p:tav>
                                        <p:tav tm="100000">
                                          <p:val>
                                            <p:fltVal val="1.000000"/>
                                          </p:val>
                                        </p:tav>
                                      </p:tavLst>
                                    </p:anim>
                                    <p:anim calcmode="lin" valueType="num">
                                      <p:cBhvr>
                                        <p:cTn id="56" dur="664" tmFilter="0, 0; 0.125,0.2665; 0.25,0.4; 0.375,0.465; 0.5,0.5;  0.625,0.535; 0.75,0.6; 0.875,0.7335; 1,1">
                                          <p:stCondLst>
                                            <p:cond delay="664"/>
                                          </p:stCondLst>
                                        </p:cTn>
                                        <p:tgtEl>
                                          <p:spTgt spid="10"/>
                                        </p:tgtEl>
                                        <p:attrNameLst>
                                          <p:attrName>ppt_y</p:attrName>
                                        </p:attrNameLst>
                                      </p:cBhvr>
                                      <p:tavLst>
                                        <p:tav tm="0" fmla="#ppt_y-sin(pi*$)/9">
                                          <p:val>
                                            <p:fltVal val="0.000000"/>
                                          </p:val>
                                        </p:tav>
                                        <p:tav tm="100000">
                                          <p:val>
                                            <p:fltVal val="1.000000"/>
                                          </p:val>
                                        </p:tav>
                                      </p:tavLst>
                                    </p:anim>
                                    <p:anim calcmode="lin" valueType="num">
                                      <p:cBhvr>
                                        <p:cTn id="57" dur="332" tmFilter="0, 0; 0.125,0.2665; 0.25,0.4; 0.375,0.465; 0.5,0.5;  0.625,0.535; 0.75,0.6; 0.875,0.7335; 1,1">
                                          <p:stCondLst>
                                            <p:cond delay="1324"/>
                                          </p:stCondLst>
                                        </p:cTn>
                                        <p:tgtEl>
                                          <p:spTgt spid="10"/>
                                        </p:tgtEl>
                                        <p:attrNameLst>
                                          <p:attrName>ppt_y</p:attrName>
                                        </p:attrNameLst>
                                      </p:cBhvr>
                                      <p:tavLst>
                                        <p:tav tm="0" fmla="#ppt_y-sin(pi*$)/27">
                                          <p:val>
                                            <p:fltVal val="0.000000"/>
                                          </p:val>
                                        </p:tav>
                                        <p:tav tm="100000">
                                          <p:val>
                                            <p:fltVal val="1.000000"/>
                                          </p:val>
                                        </p:tav>
                                      </p:tavLst>
                                    </p:anim>
                                    <p:anim calcmode="lin" valueType="num">
                                      <p:cBhvr>
                                        <p:cTn id="58" dur="164" tmFilter="0, 0; 0.125,0.2665; 0.25,0.4; 0.375,0.465; 0.5,0.5;  0.625,0.535; 0.75,0.6; 0.875,0.7335; 1,1">
                                          <p:stCondLst>
                                            <p:cond delay="1656"/>
                                          </p:stCondLst>
                                        </p:cTn>
                                        <p:tgtEl>
                                          <p:spTgt spid="10"/>
                                        </p:tgtEl>
                                        <p:attrNameLst>
                                          <p:attrName>ppt_y</p:attrName>
                                        </p:attrNameLst>
                                      </p:cBhvr>
                                      <p:tavLst>
                                        <p:tav tm="0" fmla="#ppt_y-sin(pi*$)/81">
                                          <p:val>
                                            <p:fltVal val="0.000000"/>
                                          </p:val>
                                        </p:tav>
                                        <p:tav tm="100000">
                                          <p:val>
                                            <p:fltVal val="1.000000"/>
                                          </p:val>
                                        </p:tav>
                                      </p:tavLst>
                                    </p:anim>
                                    <p:animScale>
                                      <p:cBhvr>
                                        <p:cTn id="59" dur="26">
                                          <p:stCondLst>
                                            <p:cond delay="650"/>
                                          </p:stCondLst>
                                        </p:cTn>
                                        <p:tgtEl>
                                          <p:spTgt spid="10"/>
                                        </p:tgtEl>
                                      </p:cBhvr>
                                      <p:to x="100000" y="60000"/>
                                    </p:animScale>
                                    <p:animScale>
                                      <p:cBhvr>
                                        <p:cTn id="60" dur="166" decel="50000">
                                          <p:stCondLst>
                                            <p:cond delay="676"/>
                                          </p:stCondLst>
                                        </p:cTn>
                                        <p:tgtEl>
                                          <p:spTgt spid="10"/>
                                        </p:tgtEl>
                                      </p:cBhvr>
                                      <p:to x="100000" y="100000"/>
                                    </p:animScale>
                                    <p:animScale>
                                      <p:cBhvr>
                                        <p:cTn id="61" dur="26">
                                          <p:stCondLst>
                                            <p:cond delay="1312"/>
                                          </p:stCondLst>
                                        </p:cTn>
                                        <p:tgtEl>
                                          <p:spTgt spid="10"/>
                                        </p:tgtEl>
                                      </p:cBhvr>
                                      <p:to x="100000" y="80000"/>
                                    </p:animScale>
                                    <p:animScale>
                                      <p:cBhvr>
                                        <p:cTn id="62" dur="166" decel="50000">
                                          <p:stCondLst>
                                            <p:cond delay="1338"/>
                                          </p:stCondLst>
                                        </p:cTn>
                                        <p:tgtEl>
                                          <p:spTgt spid="10"/>
                                        </p:tgtEl>
                                      </p:cBhvr>
                                      <p:to x="100000" y="100000"/>
                                    </p:animScale>
                                    <p:animScale>
                                      <p:cBhvr>
                                        <p:cTn id="63" dur="26">
                                          <p:stCondLst>
                                            <p:cond delay="1642"/>
                                          </p:stCondLst>
                                        </p:cTn>
                                        <p:tgtEl>
                                          <p:spTgt spid="10"/>
                                        </p:tgtEl>
                                      </p:cBhvr>
                                      <p:to x="100000" y="90000"/>
                                    </p:animScale>
                                    <p:animScale>
                                      <p:cBhvr>
                                        <p:cTn id="64" dur="166" decel="50000">
                                          <p:stCondLst>
                                            <p:cond delay="1668"/>
                                          </p:stCondLst>
                                        </p:cTn>
                                        <p:tgtEl>
                                          <p:spTgt spid="10"/>
                                        </p:tgtEl>
                                      </p:cBhvr>
                                      <p:to x="100000" y="100000"/>
                                    </p:animScale>
                                    <p:animScale>
                                      <p:cBhvr>
                                        <p:cTn id="65" dur="26">
                                          <p:stCondLst>
                                            <p:cond delay="1808"/>
                                          </p:stCondLst>
                                        </p:cTn>
                                        <p:tgtEl>
                                          <p:spTgt spid="10"/>
                                        </p:tgtEl>
                                      </p:cBhvr>
                                      <p:to x="100000" y="95000"/>
                                    </p:animScale>
                                    <p:animScale>
                                      <p:cBhvr>
                                        <p:cTn id="66" dur="166" decel="50000">
                                          <p:stCondLst>
                                            <p:cond delay="1834"/>
                                          </p:stCondLst>
                                        </p:cTn>
                                        <p:tgtEl>
                                          <p:spTgt spid="10"/>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ppt_x"/>
                                          </p:val>
                                        </p:tav>
                                        <p:tav tm="100000">
                                          <p:val>
                                            <p:strVal val="#ppt_x"/>
                                          </p:val>
                                        </p:tav>
                                      </p:tavLst>
                                    </p:anim>
                                    <p:anim calcmode="lin" valueType="num">
                                      <p:cBhvr additive="base">
                                        <p:cTn id="7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additive="base">
                                        <p:cTn id="81" dur="500" fill="hold"/>
                                        <p:tgtEl>
                                          <p:spTgt spid="14"/>
                                        </p:tgtEl>
                                        <p:attrNameLst>
                                          <p:attrName>ppt_x</p:attrName>
                                        </p:attrNameLst>
                                      </p:cBhvr>
                                      <p:tavLst>
                                        <p:tav tm="0">
                                          <p:val>
                                            <p:strVal val="#ppt_x"/>
                                          </p:val>
                                        </p:tav>
                                        <p:tav tm="100000">
                                          <p:val>
                                            <p:strVal val="#ppt_x"/>
                                          </p:val>
                                        </p:tav>
                                      </p:tavLst>
                                    </p:anim>
                                    <p:anim calcmode="lin" valueType="num">
                                      <p:cBhvr additive="base">
                                        <p:cTn id="82" dur="500" fill="hold"/>
                                        <p:tgtEl>
                                          <p:spTgt spid="1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additive="base">
                                        <p:cTn id="85" dur="500" fill="hold"/>
                                        <p:tgtEl>
                                          <p:spTgt spid="12"/>
                                        </p:tgtEl>
                                        <p:attrNameLst>
                                          <p:attrName>ppt_x</p:attrName>
                                        </p:attrNameLst>
                                      </p:cBhvr>
                                      <p:tavLst>
                                        <p:tav tm="0">
                                          <p:val>
                                            <p:strVal val="#ppt_x"/>
                                          </p:val>
                                        </p:tav>
                                        <p:tav tm="100000">
                                          <p:val>
                                            <p:strVal val="#ppt_x"/>
                                          </p:val>
                                        </p:tav>
                                      </p:tavLst>
                                    </p:anim>
                                    <p:anim calcmode="lin" valueType="num">
                                      <p:cBhvr additive="base">
                                        <p:cTn id="8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500" fill="hold"/>
                                        <p:tgtEl>
                                          <p:spTgt spid="18"/>
                                        </p:tgtEl>
                                        <p:attrNameLst>
                                          <p:attrName>ppt_x</p:attrName>
                                        </p:attrNameLst>
                                      </p:cBhvr>
                                      <p:tavLst>
                                        <p:tav tm="0">
                                          <p:val>
                                            <p:strVal val="#ppt_x"/>
                                          </p:val>
                                        </p:tav>
                                        <p:tav tm="100000">
                                          <p:val>
                                            <p:strVal val="#ppt_x"/>
                                          </p:val>
                                        </p:tav>
                                      </p:tavLst>
                                    </p:anim>
                                    <p:anim calcmode="lin" valueType="num">
                                      <p:cBhvr additive="base">
                                        <p:cTn id="92" dur="5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fill="hold"/>
                                        <p:tgtEl>
                                          <p:spTgt spid="20"/>
                                        </p:tgtEl>
                                        <p:attrNameLst>
                                          <p:attrName>ppt_x</p:attrName>
                                        </p:attrNameLst>
                                      </p:cBhvr>
                                      <p:tavLst>
                                        <p:tav tm="0">
                                          <p:val>
                                            <p:strVal val="#ppt_x"/>
                                          </p:val>
                                        </p:tav>
                                        <p:tav tm="100000">
                                          <p:val>
                                            <p:strVal val="#ppt_x"/>
                                          </p:val>
                                        </p:tav>
                                      </p:tavLst>
                                    </p:anim>
                                    <p:anim calcmode="lin" valueType="num">
                                      <p:cBhvr additive="base">
                                        <p:cTn id="96" dur="500" fill="hold"/>
                                        <p:tgtEl>
                                          <p:spTgt spid="2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anim calcmode="lin" valueType="num">
                                      <p:cBhvr additive="base">
                                        <p:cTn id="99" dur="500" fill="hold"/>
                                        <p:tgtEl>
                                          <p:spTgt spid="19"/>
                                        </p:tgtEl>
                                        <p:attrNameLst>
                                          <p:attrName>ppt_x</p:attrName>
                                        </p:attrNameLst>
                                      </p:cBhvr>
                                      <p:tavLst>
                                        <p:tav tm="0">
                                          <p:val>
                                            <p:strVal val="#ppt_x"/>
                                          </p:val>
                                        </p:tav>
                                        <p:tav tm="100000">
                                          <p:val>
                                            <p:strVal val="#ppt_x"/>
                                          </p:val>
                                        </p:tav>
                                      </p:tavLst>
                                    </p:anim>
                                    <p:anim calcmode="lin" valueType="num">
                                      <p:cBhvr additive="base">
                                        <p:cTn id="10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9" grpId="0" animBg="1"/>
      <p:bldP spid="1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70"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263171" name="Rectangle 2"/>
          <p:cNvSpPr>
            <a:spLocks noGrp="1"/>
          </p:cNvSpPr>
          <p:nvPr>
            <p:ph type="title"/>
          </p:nvPr>
        </p:nvSpPr>
        <p:spPr>
          <a:ln/>
        </p:spPr>
        <p:txBody>
          <a:bodyPr vert="horz" wrap="square" lIns="91440" tIns="45720" rIns="91440" bIns="45720" anchor="ctr" anchorCtr="0"/>
          <a:p>
            <a:pPr eaLnBrk="1" hangingPunct="1"/>
            <a:r>
              <a:rPr lang="zh-CN" altLang="en-US" sz="3200" dirty="0"/>
              <a:t>习题</a:t>
            </a:r>
            <a:endParaRPr lang="zh-CN" altLang="en-US" sz="3200" dirty="0"/>
          </a:p>
        </p:txBody>
      </p:sp>
      <p:sp>
        <p:nvSpPr>
          <p:cNvPr id="263172"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63173" name="Picture 4"/>
          <p:cNvPicPr>
            <a:picLocks noChangeAspect="1"/>
          </p:cNvPicPr>
          <p:nvPr/>
        </p:nvPicPr>
        <p:blipFill>
          <a:blip r:embed="rId1"/>
          <a:stretch>
            <a:fillRect/>
          </a:stretch>
        </p:blipFill>
        <p:spPr>
          <a:xfrm>
            <a:off x="319088" y="758825"/>
            <a:ext cx="8208962" cy="6029325"/>
          </a:xfrm>
          <a:prstGeom prst="rect">
            <a:avLst/>
          </a:prstGeom>
          <a:noFill/>
          <a:ln w="9525">
            <a:noFill/>
          </a:ln>
        </p:spPr>
      </p:pic>
      <p:pic>
        <p:nvPicPr>
          <p:cNvPr id="1001477" name="Picture 5"/>
          <p:cNvPicPr>
            <a:picLocks noChangeAspect="1"/>
          </p:cNvPicPr>
          <p:nvPr/>
        </p:nvPicPr>
        <p:blipFill>
          <a:blip r:embed="rId2"/>
          <a:stretch>
            <a:fillRect/>
          </a:stretch>
        </p:blipFill>
        <p:spPr>
          <a:xfrm>
            <a:off x="319088" y="3332163"/>
            <a:ext cx="8443912" cy="3525837"/>
          </a:xfrm>
          <a:prstGeom prst="rect">
            <a:avLst/>
          </a:prstGeom>
          <a:noFill/>
          <a:ln w="9525">
            <a:noFill/>
          </a:ln>
        </p:spPr>
      </p:pic>
      <p:sp>
        <p:nvSpPr>
          <p:cNvPr id="1001478" name="Text Box 6"/>
          <p:cNvSpPr txBox="1"/>
          <p:nvPr/>
        </p:nvSpPr>
        <p:spPr>
          <a:xfrm>
            <a:off x="3948113" y="2833688"/>
            <a:ext cx="3086100" cy="519112"/>
          </a:xfrm>
          <a:prstGeom prst="rect">
            <a:avLst/>
          </a:prstGeom>
          <a:noFill/>
          <a:ln w="38100">
            <a:noFill/>
          </a:ln>
        </p:spPr>
        <p:txBody>
          <a:bodyPr wrap="none">
            <a:spAutoFit/>
          </a:bodyPr>
          <a:p>
            <a:pPr algn="ctr"/>
            <a:r>
              <a:rPr lang="en-US" altLang="zh-CN" dirty="0">
                <a:latin typeface="Times New Roman" panose="02020603050405020304" pitchFamily="18" charset="0"/>
              </a:rPr>
              <a:t>(Cache</a:t>
            </a:r>
            <a:r>
              <a:rPr lang="zh-CN" altLang="en-US" dirty="0">
                <a:latin typeface="Times New Roman" panose="02020603050405020304" pitchFamily="18" charset="0"/>
              </a:rPr>
              <a:t>按字节编址</a:t>
            </a:r>
            <a:r>
              <a:rPr lang="en-US" altLang="zh-CN" dirty="0">
                <a:latin typeface="Times New Roman" panose="02020603050405020304" pitchFamily="18" charset="0"/>
              </a:rPr>
              <a:t>)</a:t>
            </a:r>
            <a:endParaRPr lang="en-US" altLang="zh-CN"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1478"/>
                                        </p:tgtEl>
                                        <p:attrNameLst>
                                          <p:attrName>style.visibility</p:attrName>
                                        </p:attrNameLst>
                                      </p:cBhvr>
                                      <p:to>
                                        <p:strVal val="visible"/>
                                      </p:to>
                                    </p:set>
                                    <p:animEffect transition="in" filter="blinds(horizontal)">
                                      <p:cBhvr>
                                        <p:cTn id="7" dur="500"/>
                                        <p:tgtEl>
                                          <p:spTgt spid="100147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nodeType="clickEffect">
                                  <p:stCondLst>
                                    <p:cond delay="0"/>
                                  </p:stCondLst>
                                  <p:childTnLst>
                                    <p:animEffect transition="out" filter="diamond(in)">
                                      <p:cBhvr>
                                        <p:cTn id="11" dur="1000"/>
                                        <p:tgtEl>
                                          <p:spTgt spid="1001477"/>
                                        </p:tgtEl>
                                      </p:cBhvr>
                                    </p:animEffect>
                                    <p:set>
                                      <p:cBhvr>
                                        <p:cTn id="12" dur="1" fill="hold">
                                          <p:stCondLst>
                                            <p:cond delay="999"/>
                                          </p:stCondLst>
                                        </p:cTn>
                                        <p:tgtEl>
                                          <p:spTgt spid="10014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1478"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4" name="Rectangle 2"/>
          <p:cNvSpPr>
            <a:spLocks noGrp="1"/>
          </p:cNvSpPr>
          <p:nvPr>
            <p:ph type="title"/>
          </p:nvPr>
        </p:nvSpPr>
        <p:spPr>
          <a:ln/>
        </p:spPr>
        <p:txBody>
          <a:bodyPr vert="horz" wrap="square" lIns="91440" tIns="45720" rIns="91440" bIns="45720" anchor="ctr" anchorCtr="0"/>
          <a:p>
            <a:pPr eaLnBrk="1" hangingPunct="1"/>
            <a:r>
              <a:rPr lang="zh-CN" altLang="en-US" sz="3200" dirty="0"/>
              <a:t>习题</a:t>
            </a:r>
            <a:endParaRPr lang="zh-CN" altLang="en-US" sz="3200" dirty="0"/>
          </a:p>
        </p:txBody>
      </p:sp>
      <p:sp>
        <p:nvSpPr>
          <p:cNvPr id="264195"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64196" name="Picture 4"/>
          <p:cNvPicPr>
            <a:picLocks noChangeAspect="1"/>
          </p:cNvPicPr>
          <p:nvPr/>
        </p:nvPicPr>
        <p:blipFill>
          <a:blip r:embed="rId1"/>
          <a:stretch>
            <a:fillRect/>
          </a:stretch>
        </p:blipFill>
        <p:spPr>
          <a:xfrm>
            <a:off x="665163" y="839788"/>
            <a:ext cx="7751762" cy="5210175"/>
          </a:xfrm>
          <a:prstGeom prst="rect">
            <a:avLst/>
          </a:prstGeom>
          <a:noFill/>
          <a:ln w="9525">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8" name="Rectangle 2"/>
          <p:cNvSpPr>
            <a:spLocks noGrp="1"/>
          </p:cNvSpPr>
          <p:nvPr>
            <p:ph type="title"/>
          </p:nvPr>
        </p:nvSpPr>
        <p:spPr>
          <a:ln/>
        </p:spPr>
        <p:txBody>
          <a:bodyPr vert="horz" wrap="square" lIns="91440" tIns="45720" rIns="91440" bIns="45720" anchor="ctr" anchorCtr="0"/>
          <a:p>
            <a:pPr eaLnBrk="1" hangingPunct="1"/>
            <a:r>
              <a:rPr lang="zh-CN" altLang="en-US" sz="3200" dirty="0"/>
              <a:t>习题</a:t>
            </a:r>
            <a:endParaRPr lang="zh-CN" altLang="en-US" sz="3200" dirty="0"/>
          </a:p>
        </p:txBody>
      </p:sp>
      <p:sp>
        <p:nvSpPr>
          <p:cNvPr id="265219"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65220" name="Picture 4"/>
          <p:cNvPicPr>
            <a:picLocks noChangeAspect="1"/>
          </p:cNvPicPr>
          <p:nvPr/>
        </p:nvPicPr>
        <p:blipFill>
          <a:blip r:embed="rId1"/>
          <a:stretch>
            <a:fillRect/>
          </a:stretch>
        </p:blipFill>
        <p:spPr>
          <a:xfrm>
            <a:off x="241300" y="823913"/>
            <a:ext cx="8085138" cy="5562600"/>
          </a:xfrm>
          <a:prstGeom prst="rect">
            <a:avLst/>
          </a:prstGeom>
          <a:noFill/>
          <a:ln w="9525">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2" name="Rectangle 2"/>
          <p:cNvSpPr>
            <a:spLocks noGrp="1"/>
          </p:cNvSpPr>
          <p:nvPr>
            <p:ph type="title"/>
          </p:nvPr>
        </p:nvSpPr>
        <p:spPr>
          <a:ln/>
        </p:spPr>
        <p:txBody>
          <a:bodyPr vert="horz" wrap="square" lIns="91440" tIns="45720" rIns="91440" bIns="45720" anchor="ctr" anchorCtr="0"/>
          <a:p>
            <a:pPr eaLnBrk="1" hangingPunct="1"/>
            <a:r>
              <a:rPr lang="zh-CN" altLang="en-US" dirty="0"/>
              <a:t>主要内容</a:t>
            </a:r>
            <a:endParaRPr lang="zh-CN" altLang="en-US" dirty="0"/>
          </a:p>
        </p:txBody>
      </p:sp>
      <p:sp>
        <p:nvSpPr>
          <p:cNvPr id="266243" name="Rectangle 3"/>
          <p:cNvSpPr>
            <a:spLocks noGrp="1"/>
          </p:cNvSpPr>
          <p:nvPr>
            <p:ph idx="1" hasCustomPrompt="1"/>
          </p:nvPr>
        </p:nvSpPr>
        <p:spPr>
          <a:ln/>
        </p:spPr>
        <p:txBody>
          <a:bodyPr vert="horz" wrap="square" lIns="91440" tIns="45720" rIns="91440" bIns="45720" anchor="t" anchorCtr="0"/>
          <a:p>
            <a:pPr eaLnBrk="1" hangingPunct="1"/>
            <a:r>
              <a:rPr lang="en-US" altLang="zh-CN" sz="3600" dirty="0">
                <a:latin typeface="Times New Roman" panose="02020603050405020304" pitchFamily="18" charset="0"/>
              </a:rPr>
              <a:t>4.1 </a:t>
            </a:r>
            <a:r>
              <a:rPr lang="zh-CN" altLang="en-US" sz="3600" dirty="0">
                <a:latin typeface="Times New Roman" panose="02020603050405020304" pitchFamily="18" charset="0"/>
              </a:rPr>
              <a:t>存储体系的概念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4.2 </a:t>
            </a:r>
            <a:r>
              <a:rPr lang="zh-CN" altLang="en-US" sz="3600" dirty="0">
                <a:latin typeface="Times New Roman" panose="02020603050405020304" pitchFamily="18" charset="0"/>
              </a:rPr>
              <a:t>虚拟存储器 </a:t>
            </a:r>
            <a:endParaRPr lang="zh-CN" altLang="en-US" sz="3600" dirty="0">
              <a:latin typeface="Times New Roman" panose="02020603050405020304" pitchFamily="18" charset="0"/>
            </a:endParaRPr>
          </a:p>
          <a:p>
            <a:pPr eaLnBrk="1" hangingPunct="1"/>
            <a:r>
              <a:rPr lang="en-US" altLang="zh-CN" sz="3600" dirty="0">
                <a:solidFill>
                  <a:srgbClr val="FF0000"/>
                </a:solidFill>
                <a:latin typeface="Times New Roman" panose="02020603050405020304" pitchFamily="18" charset="0"/>
              </a:rPr>
              <a:t>4.3 </a:t>
            </a:r>
            <a:r>
              <a:rPr lang="zh-CN" altLang="en-US" sz="3600" dirty="0">
                <a:solidFill>
                  <a:srgbClr val="FF0000"/>
                </a:solidFill>
                <a:latin typeface="Times New Roman" panose="02020603050405020304" pitchFamily="18" charset="0"/>
              </a:rPr>
              <a:t>高速缓冲存储器</a:t>
            </a:r>
            <a:endParaRPr lang="en-US" altLang="zh-CN" sz="3600" dirty="0">
              <a:solidFill>
                <a:srgbClr val="FF0000"/>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4.3.1 </a:t>
            </a:r>
            <a:r>
              <a:rPr lang="zh-CN" altLang="en-US" sz="2800" dirty="0">
                <a:solidFill>
                  <a:srgbClr val="0000CC"/>
                </a:solidFill>
                <a:latin typeface="Times New Roman" panose="02020603050405020304" pitchFamily="18" charset="0"/>
              </a:rPr>
              <a:t>工作原理和基本结构</a:t>
            </a:r>
            <a:endParaRPr lang="en-US" altLang="zh-CN" sz="2800" dirty="0">
              <a:solidFill>
                <a:srgbClr val="0000CC"/>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4.3.2 </a:t>
            </a:r>
            <a:r>
              <a:rPr lang="zh-CN" altLang="en-US" sz="2800" dirty="0">
                <a:solidFill>
                  <a:srgbClr val="0000CC"/>
                </a:solidFill>
                <a:latin typeface="Times New Roman" panose="02020603050405020304" pitchFamily="18" charset="0"/>
              </a:rPr>
              <a:t>地址的映像和变换</a:t>
            </a:r>
            <a:endParaRPr lang="en-US" altLang="zh-CN" sz="2800" dirty="0">
              <a:solidFill>
                <a:srgbClr val="0000CC"/>
              </a:solidFill>
              <a:latin typeface="Times New Roman" panose="02020603050405020304" pitchFamily="18" charset="0"/>
            </a:endParaRPr>
          </a:p>
          <a:p>
            <a:pPr lvl="1" eaLnBrk="1" hangingPunct="1"/>
            <a:r>
              <a:rPr lang="en-US" altLang="zh-CN" sz="2800" dirty="0">
                <a:solidFill>
                  <a:srgbClr val="FF0000"/>
                </a:solidFill>
                <a:latin typeface="Times New Roman" panose="02020603050405020304" pitchFamily="18" charset="0"/>
              </a:rPr>
              <a:t>4.3.3 Cache</a:t>
            </a:r>
            <a:r>
              <a:rPr lang="zh-CN" altLang="en-US" sz="2800" dirty="0">
                <a:solidFill>
                  <a:srgbClr val="FF0000"/>
                </a:solidFill>
                <a:latin typeface="Times New Roman" panose="02020603050405020304" pitchFamily="18" charset="0"/>
              </a:rPr>
              <a:t>存储器的</a:t>
            </a:r>
            <a:r>
              <a:rPr lang="en-US" altLang="zh-CN" sz="2800" dirty="0">
                <a:solidFill>
                  <a:srgbClr val="FF0000"/>
                </a:solidFill>
                <a:latin typeface="Times New Roman" panose="02020603050405020304" pitchFamily="18" charset="0"/>
              </a:rPr>
              <a:t>LRU</a:t>
            </a:r>
            <a:r>
              <a:rPr lang="zh-CN" altLang="en-US" sz="2800" dirty="0">
                <a:solidFill>
                  <a:srgbClr val="FF0000"/>
                </a:solidFill>
                <a:latin typeface="Times New Roman" panose="02020603050405020304" pitchFamily="18" charset="0"/>
              </a:rPr>
              <a:t>替换算法的硬件实现</a:t>
            </a:r>
            <a:endParaRPr lang="en-US" altLang="zh-CN" sz="2800" dirty="0">
              <a:solidFill>
                <a:srgbClr val="FF0000"/>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4.3.4 Cache</a:t>
            </a:r>
            <a:r>
              <a:rPr lang="zh-CN" altLang="en-US" sz="2800" dirty="0">
                <a:solidFill>
                  <a:srgbClr val="0000CC"/>
                </a:solidFill>
                <a:latin typeface="Times New Roman" panose="02020603050405020304" pitchFamily="18" charset="0"/>
              </a:rPr>
              <a:t>存储器的透明性及性能分析</a:t>
            </a:r>
            <a:endParaRPr lang="zh-CN" altLang="en-US" sz="2800" dirty="0">
              <a:solidFill>
                <a:srgbClr val="0000CC"/>
              </a:solidFill>
              <a:latin typeface="Times New Roman" panose="02020603050405020304" pitchFamily="18" charset="0"/>
            </a:endParaRPr>
          </a:p>
          <a:p>
            <a:pPr eaLnBrk="1" hangingPunct="1"/>
            <a:r>
              <a:rPr lang="en-US" altLang="zh-CN" sz="3600" dirty="0">
                <a:latin typeface="Times New Roman" panose="02020603050405020304" pitchFamily="18" charset="0"/>
              </a:rPr>
              <a:t>4.4 Cache-</a:t>
            </a:r>
            <a:r>
              <a:rPr lang="zh-CN" altLang="en-US" sz="3600" dirty="0">
                <a:latin typeface="Times New Roman" panose="02020603050405020304" pitchFamily="18" charset="0"/>
              </a:rPr>
              <a:t>主存</a:t>
            </a:r>
            <a:r>
              <a:rPr lang="en-US" altLang="zh-CN" sz="3600" dirty="0">
                <a:latin typeface="Times New Roman" panose="02020603050405020304" pitchFamily="18" charset="0"/>
              </a:rPr>
              <a:t>-</a:t>
            </a:r>
            <a:r>
              <a:rPr lang="zh-CN" altLang="en-US" sz="3600" dirty="0">
                <a:latin typeface="Times New Roman" panose="02020603050405020304" pitchFamily="18" charset="0"/>
              </a:rPr>
              <a:t>辅存三级层次</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4.5 </a:t>
            </a:r>
            <a:r>
              <a:rPr lang="zh-CN" altLang="en-US" sz="3600" dirty="0">
                <a:latin typeface="Times New Roman" panose="02020603050405020304" pitchFamily="18" charset="0"/>
              </a:rPr>
              <a:t>主存保护</a:t>
            </a:r>
            <a:endParaRPr lang="zh-CN" altLang="en-US" sz="3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90" name="Rectangle 3"/>
          <p:cNvSpPr>
            <a:spLocks noGrp="1"/>
          </p:cNvSpPr>
          <p:nvPr>
            <p:ph idx="1" hasCustomPrompt="1"/>
          </p:nvPr>
        </p:nvSpPr>
        <p:spPr>
          <a:xfrm>
            <a:off x="469900" y="1022350"/>
            <a:ext cx="8496300" cy="5727700"/>
          </a:xfrm>
          <a:ln/>
        </p:spPr>
        <p:txBody>
          <a:bodyPr vert="horz" wrap="square" lIns="91440" tIns="45720" rIns="91440" bIns="45720" anchor="t" anchorCtr="0"/>
          <a:p>
            <a:pPr eaLnBrk="1" hangingPunct="1">
              <a:spcBef>
                <a:spcPts val="1800"/>
              </a:spcBef>
            </a:pPr>
            <a:r>
              <a:rPr lang="en-US" altLang="zh-CN" dirty="0"/>
              <a:t>Cache</a:t>
            </a:r>
            <a:r>
              <a:rPr lang="zh-CN" altLang="en-US" dirty="0"/>
              <a:t>的替换算法</a:t>
            </a:r>
            <a:endParaRPr lang="zh-CN" altLang="en-US" dirty="0"/>
          </a:p>
          <a:p>
            <a:pPr lvl="1" eaLnBrk="1" hangingPunct="1">
              <a:spcBef>
                <a:spcPts val="1800"/>
              </a:spcBef>
            </a:pPr>
            <a:r>
              <a:rPr lang="zh-CN" altLang="en-US" sz="2800" dirty="0"/>
              <a:t>先进先出算法</a:t>
            </a:r>
            <a:r>
              <a:rPr lang="en-US" altLang="zh-CN" sz="2800" dirty="0"/>
              <a:t>FIFO</a:t>
            </a:r>
            <a:endParaRPr lang="en-US" altLang="zh-CN" sz="2800" dirty="0"/>
          </a:p>
          <a:p>
            <a:pPr lvl="1" eaLnBrk="1" hangingPunct="1">
              <a:spcBef>
                <a:spcPts val="1800"/>
              </a:spcBef>
            </a:pPr>
            <a:r>
              <a:rPr lang="zh-CN" altLang="en-US" sz="2800" dirty="0"/>
              <a:t>近期最少使用算法</a:t>
            </a:r>
            <a:r>
              <a:rPr lang="en-US" altLang="zh-CN" sz="2800" dirty="0"/>
              <a:t>LRU</a:t>
            </a:r>
            <a:endParaRPr lang="en-US" altLang="zh-CN" sz="2800" dirty="0"/>
          </a:p>
          <a:p>
            <a:pPr eaLnBrk="1" hangingPunct="1">
              <a:spcBef>
                <a:spcPts val="1800"/>
              </a:spcBef>
            </a:pPr>
            <a:r>
              <a:rPr lang="zh-CN" altLang="en-US" dirty="0"/>
              <a:t>实现方式</a:t>
            </a:r>
            <a:endParaRPr lang="zh-CN" altLang="en-US" dirty="0"/>
          </a:p>
          <a:p>
            <a:pPr lvl="1" eaLnBrk="1" hangingPunct="1">
              <a:lnSpc>
                <a:spcPts val="3300"/>
              </a:lnSpc>
              <a:spcBef>
                <a:spcPts val="1800"/>
              </a:spcBef>
            </a:pPr>
            <a:r>
              <a:rPr lang="en-US" altLang="zh-CN" b="1" dirty="0">
                <a:ea typeface="楷体_GB2312" pitchFamily="49" charset="-122"/>
              </a:rPr>
              <a:t>Cache</a:t>
            </a:r>
            <a:r>
              <a:rPr lang="zh-CN" altLang="en-US" b="1" dirty="0">
                <a:ea typeface="楷体_GB2312" pitchFamily="49" charset="-122"/>
              </a:rPr>
              <a:t>调块时间是</a:t>
            </a:r>
            <a:r>
              <a:rPr lang="zh-CN" altLang="en-US" b="1" dirty="0">
                <a:solidFill>
                  <a:srgbClr val="FF0000"/>
                </a:solidFill>
                <a:ea typeface="楷体_GB2312" pitchFamily="49" charset="-122"/>
              </a:rPr>
              <a:t>微秒级</a:t>
            </a:r>
            <a:r>
              <a:rPr lang="zh-CN" altLang="en-US" b="1" dirty="0">
                <a:ea typeface="楷体_GB2312" pitchFamily="49" charset="-122"/>
              </a:rPr>
              <a:t>的，不能采用程序换道的方式调块，同时为了减少处理机空等时间，</a:t>
            </a:r>
            <a:r>
              <a:rPr lang="en-US" altLang="zh-CN" b="1" dirty="0">
                <a:ea typeface="楷体_GB2312" pitchFamily="49" charset="-122"/>
              </a:rPr>
              <a:t>Cache</a:t>
            </a:r>
            <a:r>
              <a:rPr lang="zh-CN" altLang="en-US" b="1" dirty="0">
                <a:ea typeface="楷体_GB2312" pitchFamily="49" charset="-122"/>
              </a:rPr>
              <a:t>存储器中有关替换算法的实现不能像虚拟存储器那样采用全软或软硬结合的方式实现，而只能</a:t>
            </a:r>
            <a:r>
              <a:rPr lang="zh-CN" altLang="en-US" b="1" dirty="0">
                <a:solidFill>
                  <a:srgbClr val="FF0000"/>
                </a:solidFill>
                <a:ea typeface="楷体_GB2312" pitchFamily="49" charset="-122"/>
              </a:rPr>
              <a:t>全部采用硬件</a:t>
            </a:r>
            <a:r>
              <a:rPr lang="zh-CN" altLang="en-US" b="1" dirty="0">
                <a:ea typeface="楷体_GB2312" pitchFamily="49" charset="-122"/>
              </a:rPr>
              <a:t>途径实现。</a:t>
            </a:r>
            <a:endParaRPr lang="en-US" altLang="zh-CN" b="1" dirty="0">
              <a:ea typeface="楷体_GB2312" pitchFamily="49" charset="-122"/>
            </a:endParaRPr>
          </a:p>
          <a:p>
            <a:pPr lvl="1" eaLnBrk="1" hangingPunct="1">
              <a:lnSpc>
                <a:spcPts val="3300"/>
              </a:lnSpc>
              <a:spcBef>
                <a:spcPts val="1800"/>
              </a:spcBef>
            </a:pPr>
            <a:r>
              <a:rPr lang="zh-CN" altLang="en-US" b="1" dirty="0">
                <a:solidFill>
                  <a:srgbClr val="FF0000"/>
                </a:solidFill>
                <a:ea typeface="楷体_GB2312" pitchFamily="49" charset="-122"/>
              </a:rPr>
              <a:t>堆栈法</a:t>
            </a:r>
            <a:r>
              <a:rPr lang="en-US" altLang="zh-CN" b="1" dirty="0">
                <a:solidFill>
                  <a:srgbClr val="FF0000"/>
                </a:solidFill>
                <a:ea typeface="楷体_GB2312" pitchFamily="49" charset="-122"/>
              </a:rPr>
              <a:t>——(1)</a:t>
            </a:r>
            <a:r>
              <a:rPr lang="zh-CN" altLang="en-US" b="1" dirty="0">
                <a:solidFill>
                  <a:srgbClr val="FF0000"/>
                </a:solidFill>
                <a:ea typeface="楷体_GB2312" pitchFamily="49" charset="-122"/>
              </a:rPr>
              <a:t>硬件堆栈法（</a:t>
            </a:r>
            <a:r>
              <a:rPr lang="en-US" altLang="zh-CN" b="1" dirty="0">
                <a:solidFill>
                  <a:srgbClr val="FF0000"/>
                </a:solidFill>
                <a:ea typeface="楷体_GB2312" pitchFamily="49" charset="-122"/>
              </a:rPr>
              <a:t>2</a:t>
            </a:r>
            <a:r>
              <a:rPr lang="zh-CN" altLang="en-US" b="1" dirty="0">
                <a:solidFill>
                  <a:srgbClr val="FF0000"/>
                </a:solidFill>
                <a:ea typeface="楷体_GB2312" pitchFamily="49" charset="-122"/>
              </a:rPr>
              <a:t>）寄存器法</a:t>
            </a:r>
            <a:endParaRPr lang="en-US" altLang="zh-CN" b="1" dirty="0">
              <a:solidFill>
                <a:srgbClr val="FF0000"/>
              </a:solidFill>
              <a:ea typeface="楷体_GB2312" pitchFamily="49" charset="-122"/>
            </a:endParaRPr>
          </a:p>
          <a:p>
            <a:pPr lvl="1" eaLnBrk="1" hangingPunct="1">
              <a:lnSpc>
                <a:spcPts val="3300"/>
              </a:lnSpc>
              <a:spcBef>
                <a:spcPts val="1800"/>
              </a:spcBef>
            </a:pPr>
            <a:r>
              <a:rPr lang="zh-CN" altLang="en-US" b="1" dirty="0">
                <a:solidFill>
                  <a:srgbClr val="FF0000"/>
                </a:solidFill>
                <a:ea typeface="楷体_GB2312" pitchFamily="49" charset="-122"/>
              </a:rPr>
              <a:t>比较对法</a:t>
            </a:r>
            <a:r>
              <a:rPr lang="en-US" altLang="zh-CN" b="1" dirty="0">
                <a:solidFill>
                  <a:srgbClr val="FF0000"/>
                </a:solidFill>
                <a:ea typeface="楷体_GB2312" pitchFamily="49" charset="-122"/>
              </a:rPr>
              <a:t>——</a:t>
            </a:r>
            <a:r>
              <a:rPr lang="zh-CN" altLang="en-US" b="1" dirty="0">
                <a:solidFill>
                  <a:srgbClr val="FF0000"/>
                </a:solidFill>
                <a:ea typeface="楷体_GB2312" pitchFamily="49" charset="-122"/>
              </a:rPr>
              <a:t>触发器</a:t>
            </a:r>
            <a:endParaRPr lang="en-US" altLang="zh-CN" b="1" dirty="0">
              <a:solidFill>
                <a:srgbClr val="FF0000"/>
              </a:solidFill>
              <a:ea typeface="楷体_GB2312" pitchFamily="49" charset="-122"/>
            </a:endParaRPr>
          </a:p>
          <a:p>
            <a:pPr lvl="1" eaLnBrk="1" hangingPunct="1">
              <a:lnSpc>
                <a:spcPts val="3300"/>
              </a:lnSpc>
              <a:spcBef>
                <a:spcPts val="1800"/>
              </a:spcBef>
            </a:pPr>
            <a:endParaRPr lang="zh-CN" altLang="en-US" b="1" dirty="0">
              <a:ea typeface="楷体_GB2312" pitchFamily="49" charset="-122"/>
            </a:endParaRPr>
          </a:p>
        </p:txBody>
      </p:sp>
      <p:sp>
        <p:nvSpPr>
          <p:cNvPr id="268291" name="Rectangle 2"/>
          <p:cNvSpPr>
            <a:spLocks noGrp="1"/>
          </p:cNvSpPr>
          <p:nvPr>
            <p:ph type="title"/>
          </p:nvPr>
        </p:nvSpPr>
        <p:spPr>
          <a:ln/>
        </p:spPr>
        <p:txBody>
          <a:bodyPr vert="horz" wrap="square" lIns="91440" tIns="45720" rIns="91440" bIns="45720" anchor="ctr" anchorCtr="0"/>
          <a:p>
            <a:pPr eaLnBrk="1" hangingPunct="1"/>
            <a:r>
              <a:rPr lang="en-US" altLang="zh-CN" dirty="0"/>
              <a:t>4.3.3 </a:t>
            </a:r>
            <a:r>
              <a:rPr lang="zh-CN" altLang="en-US" dirty="0"/>
              <a:t>替换算法的实现</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p:nvPr>
        </p:nvSpPr>
        <p:spPr>
          <a:xfrm>
            <a:off x="647700" y="114300"/>
            <a:ext cx="7848600" cy="609600"/>
          </a:xfrm>
          <a:ln/>
        </p:spPr>
        <p:txBody>
          <a:bodyPr vert="horz" wrap="square" lIns="91440" tIns="45720" rIns="91440" bIns="45720" anchor="ctr" anchorCtr="0"/>
          <a:p>
            <a:pPr eaLnBrk="1" hangingPunct="1"/>
            <a:r>
              <a:rPr lang="en-US" altLang="zh-CN" dirty="0"/>
              <a:t>4.1.2 </a:t>
            </a:r>
            <a:r>
              <a:rPr lang="zh-CN" altLang="en-US" dirty="0"/>
              <a:t>存储体系的构成依据</a:t>
            </a:r>
            <a:endParaRPr lang="zh-CN" altLang="en-US" dirty="0"/>
          </a:p>
        </p:txBody>
      </p:sp>
      <p:sp>
        <p:nvSpPr>
          <p:cNvPr id="37891" name="Rectangle 3"/>
          <p:cNvSpPr>
            <a:spLocks noGrp="1" noChangeArrowheads="1"/>
          </p:cNvSpPr>
          <p:nvPr>
            <p:ph idx="1" hasCustomPrompt="1"/>
          </p:nvPr>
        </p:nvSpPr>
        <p:spPr>
          <a:xfrm>
            <a:off x="292100" y="982663"/>
            <a:ext cx="5588000" cy="4451350"/>
          </a:xfrm>
        </p:spPr>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存储层次构成的主要依据</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存储层次的</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级不必存入整个程序，只需要将近期用过的块或页（</a:t>
            </a:r>
            <a:r>
              <a:rPr kumimoji="0" lang="zh-CN" altLang="en-US" sz="2800" b="1" i="0" u="none" strike="noStrike" kern="12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根据时间局部性</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）存入即可；</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再从</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级取所要访问的字送</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时，一并把该字所在的块或页整个取来（</a:t>
            </a:r>
            <a:r>
              <a:rPr kumimoji="0" lang="zh-CN" altLang="en-US" sz="2800" b="1" i="0" u="none" strike="noStrike" kern="1200" cap="none" spc="0" normalizeH="0" baseline="0" noProof="0" dirty="0">
                <a:ln>
                  <a:noFill/>
                </a:ln>
                <a:solidFill>
                  <a:srgbClr val="0000CC"/>
                </a:solidFill>
                <a:effectLst/>
                <a:uLnTx/>
                <a:uFillTx/>
                <a:latin typeface="Times New Roman" panose="02020603050405020304" pitchFamily="18" charset="0"/>
                <a:ea typeface="+mn-ea"/>
                <a:cs typeface="Times New Roman" panose="02020603050405020304" pitchFamily="18" charset="0"/>
              </a:rPr>
              <a:t>根据空间局部性</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），就能使要用的信息已在</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的概率显著增大。</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43012" name="组合 2"/>
          <p:cNvGrpSpPr/>
          <p:nvPr/>
        </p:nvGrpSpPr>
        <p:grpSpPr>
          <a:xfrm>
            <a:off x="1830388" y="5581650"/>
            <a:ext cx="5483225" cy="1190625"/>
            <a:chOff x="1288024" y="5052152"/>
            <a:chExt cx="6784629" cy="1820632"/>
          </a:xfrm>
        </p:grpSpPr>
        <p:sp>
          <p:nvSpPr>
            <p:cNvPr id="43015" name="Rectangle 4"/>
            <p:cNvSpPr/>
            <p:nvPr/>
          </p:nvSpPr>
          <p:spPr>
            <a:xfrm>
              <a:off x="2584100" y="5221103"/>
              <a:ext cx="877346" cy="55574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M</a:t>
              </a:r>
              <a:r>
                <a:rPr lang="en-US" altLang="zh-CN" sz="2000" baseline="-25000" dirty="0">
                  <a:solidFill>
                    <a:srgbClr val="000000"/>
                  </a:solidFill>
                  <a:latin typeface="Tahoma" panose="020B0604030504040204" pitchFamily="34" charset="0"/>
                  <a:ea typeface="宋体" panose="02010600030101010101" pitchFamily="2" charset="-122"/>
                </a:rPr>
                <a:t>1</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43016" name="Rectangle 14"/>
            <p:cNvSpPr/>
            <p:nvPr/>
          </p:nvSpPr>
          <p:spPr>
            <a:xfrm>
              <a:off x="1288024" y="5221103"/>
              <a:ext cx="877346" cy="55574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CPU</a:t>
              </a:r>
              <a:endParaRPr lang="en-US" altLang="zh-CN" sz="2000" dirty="0">
                <a:solidFill>
                  <a:srgbClr val="000000"/>
                </a:solidFill>
                <a:latin typeface="Tahoma" panose="020B0604030504040204" pitchFamily="34" charset="0"/>
                <a:ea typeface="宋体" panose="02010600030101010101" pitchFamily="2" charset="-122"/>
              </a:endParaRPr>
            </a:p>
          </p:txBody>
        </p:sp>
        <p:sp>
          <p:nvSpPr>
            <p:cNvPr id="43017" name="Line 15"/>
            <p:cNvSpPr/>
            <p:nvPr/>
          </p:nvSpPr>
          <p:spPr>
            <a:xfrm>
              <a:off x="2165370" y="5405868"/>
              <a:ext cx="432000" cy="0"/>
            </a:xfrm>
            <a:prstGeom prst="line">
              <a:avLst/>
            </a:prstGeom>
            <a:ln w="38100" cap="flat" cmpd="sng">
              <a:solidFill>
                <a:schemeClr val="tx1"/>
              </a:solidFill>
              <a:prstDash val="solid"/>
              <a:miter/>
              <a:headEnd type="none" w="med" len="med"/>
              <a:tailEnd type="triangle" w="med" len="med"/>
            </a:ln>
          </p:spPr>
        </p:sp>
        <p:sp>
          <p:nvSpPr>
            <p:cNvPr id="43018" name="Line 16"/>
            <p:cNvSpPr/>
            <p:nvPr/>
          </p:nvSpPr>
          <p:spPr>
            <a:xfrm flipH="1">
              <a:off x="2165370" y="5628165"/>
              <a:ext cx="432000" cy="0"/>
            </a:xfrm>
            <a:prstGeom prst="line">
              <a:avLst/>
            </a:prstGeom>
            <a:ln w="38100" cap="flat" cmpd="sng">
              <a:solidFill>
                <a:schemeClr val="tx1"/>
              </a:solidFill>
              <a:prstDash val="solid"/>
              <a:miter/>
              <a:headEnd type="none" w="med" len="med"/>
              <a:tailEnd type="triangle" w="med" len="med"/>
            </a:ln>
          </p:spPr>
        </p:sp>
        <p:sp>
          <p:nvSpPr>
            <p:cNvPr id="43019" name="Rectangle 4"/>
            <p:cNvSpPr/>
            <p:nvPr/>
          </p:nvSpPr>
          <p:spPr>
            <a:xfrm>
              <a:off x="3880176" y="5221103"/>
              <a:ext cx="877346" cy="55574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M</a:t>
              </a:r>
              <a:r>
                <a:rPr lang="en-US" altLang="zh-CN" sz="2000" baseline="-25000" dirty="0">
                  <a:solidFill>
                    <a:srgbClr val="000000"/>
                  </a:solidFill>
                  <a:latin typeface="Tahoma" panose="020B0604030504040204" pitchFamily="34" charset="0"/>
                  <a:ea typeface="宋体" panose="02010600030101010101" pitchFamily="2" charset="-122"/>
                </a:rPr>
                <a:t>2</a:t>
              </a:r>
              <a:endParaRPr lang="en-US" altLang="zh-CN" sz="2000" baseline="-25000" dirty="0">
                <a:solidFill>
                  <a:srgbClr val="000000"/>
                </a:solidFill>
                <a:latin typeface="Tahoma" panose="020B0604030504040204" pitchFamily="34" charset="0"/>
                <a:ea typeface="宋体" panose="02010600030101010101" pitchFamily="2" charset="-122"/>
              </a:endParaRPr>
            </a:p>
          </p:txBody>
        </p:sp>
        <p:sp>
          <p:nvSpPr>
            <p:cNvPr id="43020" name="Rectangle 4"/>
            <p:cNvSpPr/>
            <p:nvPr/>
          </p:nvSpPr>
          <p:spPr>
            <a:xfrm>
              <a:off x="5176253" y="5221103"/>
              <a:ext cx="877346" cy="55574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M</a:t>
              </a:r>
              <a:r>
                <a:rPr lang="en-US" altLang="zh-CN" sz="2000" baseline="-25000" dirty="0">
                  <a:solidFill>
                    <a:srgbClr val="000000"/>
                  </a:solidFill>
                  <a:latin typeface="Tahoma" panose="020B0604030504040204" pitchFamily="34" charset="0"/>
                  <a:ea typeface="宋体" panose="02010600030101010101" pitchFamily="2" charset="-122"/>
                </a:rPr>
                <a:t>3</a:t>
              </a:r>
              <a:endParaRPr lang="en-US" altLang="zh-CN" sz="2000" baseline="-25000" dirty="0">
                <a:solidFill>
                  <a:srgbClr val="000000"/>
                </a:solidFill>
                <a:latin typeface="Tahoma" panose="020B0604030504040204" pitchFamily="34" charset="0"/>
                <a:ea typeface="宋体" panose="02010600030101010101" pitchFamily="2" charset="-122"/>
              </a:endParaRPr>
            </a:p>
          </p:txBody>
        </p:sp>
        <p:sp>
          <p:nvSpPr>
            <p:cNvPr id="43021" name="Rectangle 4"/>
            <p:cNvSpPr/>
            <p:nvPr/>
          </p:nvSpPr>
          <p:spPr>
            <a:xfrm>
              <a:off x="7195306" y="5221103"/>
              <a:ext cx="877346" cy="555743"/>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000" dirty="0">
                  <a:solidFill>
                    <a:srgbClr val="000000"/>
                  </a:solidFill>
                  <a:latin typeface="Tahoma" panose="020B0604030504040204" pitchFamily="34" charset="0"/>
                  <a:ea typeface="宋体" panose="02010600030101010101" pitchFamily="2" charset="-122"/>
                </a:rPr>
                <a:t>M</a:t>
              </a:r>
              <a:r>
                <a:rPr lang="en-US" altLang="zh-CN" sz="2000" baseline="-25000" dirty="0">
                  <a:solidFill>
                    <a:srgbClr val="000000"/>
                  </a:solidFill>
                  <a:latin typeface="Tahoma" panose="020B0604030504040204" pitchFamily="34" charset="0"/>
                  <a:ea typeface="宋体" panose="02010600030101010101" pitchFamily="2" charset="-122"/>
                </a:rPr>
                <a:t>n</a:t>
              </a:r>
              <a:endParaRPr lang="en-US" altLang="zh-CN" sz="2000" baseline="-25000" dirty="0">
                <a:solidFill>
                  <a:srgbClr val="000000"/>
                </a:solidFill>
                <a:latin typeface="Tahoma" panose="020B0604030504040204" pitchFamily="34" charset="0"/>
                <a:ea typeface="宋体" panose="02010600030101010101" pitchFamily="2" charset="-122"/>
              </a:endParaRPr>
            </a:p>
          </p:txBody>
        </p:sp>
        <p:sp>
          <p:nvSpPr>
            <p:cNvPr id="43022" name="Line 15"/>
            <p:cNvSpPr/>
            <p:nvPr/>
          </p:nvSpPr>
          <p:spPr>
            <a:xfrm>
              <a:off x="3461446" y="5405868"/>
              <a:ext cx="432000" cy="0"/>
            </a:xfrm>
            <a:prstGeom prst="line">
              <a:avLst/>
            </a:prstGeom>
            <a:ln w="38100" cap="flat" cmpd="sng">
              <a:solidFill>
                <a:schemeClr val="tx1"/>
              </a:solidFill>
              <a:prstDash val="solid"/>
              <a:miter/>
              <a:headEnd type="none" w="med" len="med"/>
              <a:tailEnd type="triangle" w="med" len="med"/>
            </a:ln>
          </p:spPr>
        </p:sp>
        <p:sp>
          <p:nvSpPr>
            <p:cNvPr id="43023" name="Line 16"/>
            <p:cNvSpPr/>
            <p:nvPr/>
          </p:nvSpPr>
          <p:spPr>
            <a:xfrm flipH="1">
              <a:off x="3461446" y="5628165"/>
              <a:ext cx="432000" cy="0"/>
            </a:xfrm>
            <a:prstGeom prst="line">
              <a:avLst/>
            </a:prstGeom>
            <a:ln w="38100" cap="flat" cmpd="sng">
              <a:solidFill>
                <a:schemeClr val="tx1"/>
              </a:solidFill>
              <a:prstDash val="solid"/>
              <a:miter/>
              <a:headEnd type="none" w="med" len="med"/>
              <a:tailEnd type="triangle" w="med" len="med"/>
            </a:ln>
          </p:spPr>
        </p:sp>
        <p:sp>
          <p:nvSpPr>
            <p:cNvPr id="43024" name="Line 15"/>
            <p:cNvSpPr/>
            <p:nvPr/>
          </p:nvSpPr>
          <p:spPr>
            <a:xfrm>
              <a:off x="4757522" y="5405868"/>
              <a:ext cx="432000" cy="0"/>
            </a:xfrm>
            <a:prstGeom prst="line">
              <a:avLst/>
            </a:prstGeom>
            <a:ln w="38100" cap="flat" cmpd="sng">
              <a:solidFill>
                <a:schemeClr val="tx1"/>
              </a:solidFill>
              <a:prstDash val="solid"/>
              <a:miter/>
              <a:headEnd type="none" w="med" len="med"/>
              <a:tailEnd type="triangle" w="med" len="med"/>
            </a:ln>
          </p:spPr>
        </p:sp>
        <p:sp>
          <p:nvSpPr>
            <p:cNvPr id="43025" name="Line 16"/>
            <p:cNvSpPr/>
            <p:nvPr/>
          </p:nvSpPr>
          <p:spPr>
            <a:xfrm flipH="1">
              <a:off x="4757522" y="5628165"/>
              <a:ext cx="432000" cy="0"/>
            </a:xfrm>
            <a:prstGeom prst="line">
              <a:avLst/>
            </a:prstGeom>
            <a:ln w="38100" cap="flat" cmpd="sng">
              <a:solidFill>
                <a:schemeClr val="tx1"/>
              </a:solidFill>
              <a:prstDash val="solid"/>
              <a:miter/>
              <a:headEnd type="none" w="med" len="med"/>
              <a:tailEnd type="triangle" w="med" len="med"/>
            </a:ln>
          </p:spPr>
        </p:sp>
        <p:sp>
          <p:nvSpPr>
            <p:cNvPr id="43026" name="Line 15"/>
            <p:cNvSpPr/>
            <p:nvPr/>
          </p:nvSpPr>
          <p:spPr>
            <a:xfrm>
              <a:off x="6053599" y="5405868"/>
              <a:ext cx="432000" cy="0"/>
            </a:xfrm>
            <a:prstGeom prst="line">
              <a:avLst/>
            </a:prstGeom>
            <a:ln w="38100" cap="flat" cmpd="sng">
              <a:solidFill>
                <a:schemeClr val="tx1"/>
              </a:solidFill>
              <a:prstDash val="solid"/>
              <a:miter/>
              <a:headEnd type="none" w="med" len="med"/>
              <a:tailEnd type="triangle" w="med" len="med"/>
            </a:ln>
          </p:spPr>
        </p:sp>
        <p:sp>
          <p:nvSpPr>
            <p:cNvPr id="43027" name="Line 16"/>
            <p:cNvSpPr/>
            <p:nvPr/>
          </p:nvSpPr>
          <p:spPr>
            <a:xfrm flipH="1">
              <a:off x="6053599" y="5628165"/>
              <a:ext cx="432000" cy="0"/>
            </a:xfrm>
            <a:prstGeom prst="line">
              <a:avLst/>
            </a:prstGeom>
            <a:ln w="38100" cap="flat" cmpd="sng">
              <a:solidFill>
                <a:schemeClr val="tx1"/>
              </a:solidFill>
              <a:prstDash val="solid"/>
              <a:miter/>
              <a:headEnd type="none" w="med" len="med"/>
              <a:tailEnd type="triangle" w="med" len="med"/>
            </a:ln>
          </p:spPr>
        </p:sp>
        <p:sp>
          <p:nvSpPr>
            <p:cNvPr id="43028" name="Line 15"/>
            <p:cNvSpPr/>
            <p:nvPr/>
          </p:nvSpPr>
          <p:spPr>
            <a:xfrm>
              <a:off x="6755011" y="5402668"/>
              <a:ext cx="432000" cy="0"/>
            </a:xfrm>
            <a:prstGeom prst="line">
              <a:avLst/>
            </a:prstGeom>
            <a:ln w="38100" cap="flat" cmpd="sng">
              <a:solidFill>
                <a:schemeClr val="tx1"/>
              </a:solidFill>
              <a:prstDash val="solid"/>
              <a:miter/>
              <a:headEnd type="none" w="med" len="med"/>
              <a:tailEnd type="triangle" w="med" len="med"/>
            </a:ln>
          </p:spPr>
        </p:sp>
        <p:sp>
          <p:nvSpPr>
            <p:cNvPr id="43029" name="Line 16"/>
            <p:cNvSpPr/>
            <p:nvPr/>
          </p:nvSpPr>
          <p:spPr>
            <a:xfrm flipH="1">
              <a:off x="6755011" y="5624965"/>
              <a:ext cx="432000" cy="0"/>
            </a:xfrm>
            <a:prstGeom prst="line">
              <a:avLst/>
            </a:prstGeom>
            <a:ln w="38100" cap="flat" cmpd="sng">
              <a:solidFill>
                <a:schemeClr val="tx1"/>
              </a:solidFill>
              <a:prstDash val="solid"/>
              <a:miter/>
              <a:headEnd type="none" w="med" len="med"/>
              <a:tailEnd type="triangle" w="med" len="med"/>
            </a:ln>
          </p:spPr>
        </p:sp>
        <p:sp>
          <p:nvSpPr>
            <p:cNvPr id="43030" name="文本框 18"/>
            <p:cNvSpPr txBox="1"/>
            <p:nvPr/>
          </p:nvSpPr>
          <p:spPr>
            <a:xfrm>
              <a:off x="6386385" y="5052152"/>
              <a:ext cx="492443" cy="461665"/>
            </a:xfrm>
            <a:prstGeom prst="rect">
              <a:avLst/>
            </a:prstGeom>
            <a:noFill/>
            <a:ln w="9525">
              <a:noFill/>
            </a:ln>
          </p:spPr>
          <p:txBody>
            <a:bodyPr wrap="none">
              <a:spAutoFit/>
            </a:bodyPr>
            <a:p>
              <a:r>
                <a:rPr lang="en-US" altLang="zh-CN"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43031" name="文本框 19"/>
            <p:cNvSpPr txBox="1"/>
            <p:nvPr/>
          </p:nvSpPr>
          <p:spPr>
            <a:xfrm>
              <a:off x="6413383" y="5315181"/>
              <a:ext cx="492443" cy="461665"/>
            </a:xfrm>
            <a:prstGeom prst="rect">
              <a:avLst/>
            </a:prstGeom>
            <a:noFill/>
            <a:ln w="9525">
              <a:noFill/>
            </a:ln>
          </p:spPr>
          <p:txBody>
            <a:bodyPr wrap="none">
              <a:spAutoFit/>
            </a:bodyPr>
            <a:p>
              <a:r>
                <a:rPr lang="en-US" altLang="zh-CN"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43032" name="左大括号 20"/>
            <p:cNvSpPr/>
            <p:nvPr/>
          </p:nvSpPr>
          <p:spPr>
            <a:xfrm rot="-5400000">
              <a:off x="5082245" y="3403108"/>
              <a:ext cx="505522" cy="5475283"/>
            </a:xfrm>
            <a:prstGeom prst="leftBrace">
              <a:avLst>
                <a:gd name="adj1" fmla="val 52199"/>
                <a:gd name="adj2" fmla="val 50000"/>
              </a:avLst>
            </a:prstGeom>
            <a:noFill/>
            <a:ln w="9525" cap="flat" cmpd="sng">
              <a:solidFill>
                <a:srgbClr val="00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43033" name="文本框 21"/>
            <p:cNvSpPr txBox="1"/>
            <p:nvPr/>
          </p:nvSpPr>
          <p:spPr>
            <a:xfrm>
              <a:off x="3902874" y="6391733"/>
              <a:ext cx="2767909" cy="481051"/>
            </a:xfrm>
            <a:prstGeom prst="rect">
              <a:avLst/>
            </a:prstGeom>
            <a:noFill/>
            <a:ln w="9525">
              <a:noFill/>
            </a:ln>
          </p:spPr>
          <p:txBody>
            <a:bodyPr wrap="none">
              <a:spAutoFit/>
            </a:bodyPr>
            <a:p>
              <a:r>
                <a:rPr lang="zh-CN" altLang="en-US" sz="2000" dirty="0">
                  <a:solidFill>
                    <a:srgbClr val="000000"/>
                  </a:solidFill>
                  <a:latin typeface="Times New Roman" panose="02020603050405020304" pitchFamily="18" charset="0"/>
                </a:rPr>
                <a:t>多级存储体系</a:t>
              </a:r>
              <a:r>
                <a:rPr lang="en-US" altLang="zh-CN" sz="2000" dirty="0">
                  <a:solidFill>
                    <a:srgbClr val="000000"/>
                  </a:solidFill>
                  <a:latin typeface="Times New Roman" panose="02020603050405020304" pitchFamily="18" charset="0"/>
                </a:rPr>
                <a:t>(</a:t>
              </a:r>
              <a:r>
                <a:rPr lang="zh-CN" altLang="en-US" sz="2000" dirty="0">
                  <a:solidFill>
                    <a:srgbClr val="000000"/>
                  </a:solidFill>
                  <a:latin typeface="Times New Roman" panose="02020603050405020304" pitchFamily="18" charset="0"/>
                </a:rPr>
                <a:t>层次</a:t>
              </a:r>
              <a:r>
                <a:rPr lang="en-US" altLang="zh-CN" sz="2000" dirty="0">
                  <a:solidFill>
                    <a:srgbClr val="000000"/>
                  </a:solidFill>
                  <a:latin typeface="Times New Roman" panose="02020603050405020304" pitchFamily="18" charset="0"/>
                </a:rPr>
                <a:t>)</a:t>
              </a:r>
              <a:endParaRPr lang="zh-CN" altLang="en-US" sz="2000" dirty="0">
                <a:solidFill>
                  <a:srgbClr val="000000"/>
                </a:solidFill>
                <a:latin typeface="Times New Roman" panose="02020603050405020304" pitchFamily="18" charset="0"/>
              </a:endParaRPr>
            </a:p>
          </p:txBody>
        </p:sp>
      </p:grpSp>
      <p:pic>
        <p:nvPicPr>
          <p:cNvPr id="43013" name="图片 1"/>
          <p:cNvPicPr>
            <a:picLocks noChangeAspect="1"/>
          </p:cNvPicPr>
          <p:nvPr/>
        </p:nvPicPr>
        <p:blipFill>
          <a:blip r:embed="rId1"/>
          <a:stretch>
            <a:fillRect/>
          </a:stretch>
        </p:blipFill>
        <p:spPr>
          <a:xfrm>
            <a:off x="6608763" y="3432175"/>
            <a:ext cx="2098675" cy="1190625"/>
          </a:xfrm>
          <a:prstGeom prst="rect">
            <a:avLst/>
          </a:prstGeom>
          <a:noFill/>
          <a:ln w="9525">
            <a:noFill/>
          </a:ln>
        </p:spPr>
      </p:pic>
      <p:pic>
        <p:nvPicPr>
          <p:cNvPr id="43014" name="图片 22"/>
          <p:cNvPicPr>
            <a:picLocks noChangeAspect="1"/>
          </p:cNvPicPr>
          <p:nvPr/>
        </p:nvPicPr>
        <p:blipFill>
          <a:blip r:embed="rId2"/>
          <a:srcRect l="48999" t="6221" r="12498" b="33974"/>
          <a:stretch>
            <a:fillRect/>
          </a:stretch>
        </p:blipFill>
        <p:spPr>
          <a:xfrm>
            <a:off x="6608763" y="1730375"/>
            <a:ext cx="1428750" cy="1308100"/>
          </a:xfrm>
          <a:prstGeom prst="rect">
            <a:avLst/>
          </a:prstGeom>
          <a:noFill/>
          <a:ln w="9525">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4" name="Rectangle 2"/>
          <p:cNvSpPr>
            <a:spLocks noGrp="1"/>
          </p:cNvSpPr>
          <p:nvPr>
            <p:ph type="title"/>
          </p:nvPr>
        </p:nvSpPr>
        <p:spPr>
          <a:ln/>
        </p:spPr>
        <p:txBody>
          <a:bodyPr vert="horz" wrap="square" lIns="91440" tIns="45720" rIns="91440" bIns="45720" anchor="ctr" anchorCtr="0"/>
          <a:p>
            <a:pPr eaLnBrk="1" hangingPunct="1"/>
            <a:r>
              <a:rPr lang="en-US" altLang="zh-CN" dirty="0"/>
              <a:t>4.3.3 </a:t>
            </a:r>
            <a:r>
              <a:rPr lang="zh-CN" altLang="en-US" dirty="0"/>
              <a:t>替换算法的实现</a:t>
            </a:r>
            <a:endParaRPr lang="zh-CN" altLang="en-US" dirty="0"/>
          </a:p>
        </p:txBody>
      </p:sp>
      <p:pic>
        <p:nvPicPr>
          <p:cNvPr id="269315" name="Picture 4"/>
          <p:cNvPicPr>
            <a:picLocks noChangeAspect="1"/>
          </p:cNvPicPr>
          <p:nvPr/>
        </p:nvPicPr>
        <p:blipFill>
          <a:blip r:embed="rId1"/>
          <a:stretch>
            <a:fillRect/>
          </a:stretch>
        </p:blipFill>
        <p:spPr>
          <a:xfrm>
            <a:off x="563563" y="1177925"/>
            <a:ext cx="2590800" cy="2905125"/>
          </a:xfrm>
          <a:prstGeom prst="rect">
            <a:avLst/>
          </a:prstGeom>
          <a:noFill/>
          <a:ln w="9525">
            <a:noFill/>
          </a:ln>
        </p:spPr>
      </p:pic>
      <p:pic>
        <p:nvPicPr>
          <p:cNvPr id="269316" name="Picture 5"/>
          <p:cNvPicPr>
            <a:picLocks noChangeAspect="1"/>
          </p:cNvPicPr>
          <p:nvPr/>
        </p:nvPicPr>
        <p:blipFill>
          <a:blip r:embed="rId2"/>
          <a:stretch>
            <a:fillRect/>
          </a:stretch>
        </p:blipFill>
        <p:spPr>
          <a:xfrm>
            <a:off x="3186113" y="1119188"/>
            <a:ext cx="5524500" cy="3609975"/>
          </a:xfrm>
          <a:prstGeom prst="rect">
            <a:avLst/>
          </a:prstGeom>
          <a:noFill/>
          <a:ln w="9525">
            <a:noFill/>
          </a:ln>
        </p:spPr>
      </p:pic>
      <p:sp>
        <p:nvSpPr>
          <p:cNvPr id="2" name="文本框 1"/>
          <p:cNvSpPr txBox="1"/>
          <p:nvPr/>
        </p:nvSpPr>
        <p:spPr>
          <a:xfrm>
            <a:off x="482600" y="4895850"/>
            <a:ext cx="4032250" cy="1568450"/>
          </a:xfrm>
          <a:prstGeom prst="rect">
            <a:avLst/>
          </a:prstGeom>
          <a:noFill/>
          <a:ln w="9525">
            <a:noFill/>
          </a:ln>
        </p:spPr>
        <p:txBody>
          <a:bodyPr wrap="none">
            <a:spAutoFit/>
          </a:bodyPr>
          <a:p>
            <a:r>
              <a:rPr lang="zh-CN" altLang="en-US" sz="2400" dirty="0">
                <a:solidFill>
                  <a:srgbClr val="000000"/>
                </a:solidFill>
                <a:latin typeface="Times New Roman" panose="02020603050405020304" pitchFamily="18" charset="0"/>
              </a:rPr>
              <a:t>总结：</a:t>
            </a:r>
            <a:endParaRPr lang="en-US" altLang="zh-CN" sz="2400" dirty="0">
              <a:solidFill>
                <a:srgbClr val="000000"/>
              </a:solidFill>
              <a:latin typeface="Times New Roman" panose="02020603050405020304" pitchFamily="18" charset="0"/>
            </a:endParaRPr>
          </a:p>
          <a:p>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具有相联的功能</a:t>
            </a:r>
            <a:endParaRPr lang="en-US" altLang="zh-CN" sz="2400" dirty="0">
              <a:solidFill>
                <a:srgbClr val="000000"/>
              </a:solidFill>
              <a:latin typeface="Times New Roman" panose="02020603050405020304" pitchFamily="18" charset="0"/>
            </a:endParaRPr>
          </a:p>
          <a:p>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全部下移、部分下移功能</a:t>
            </a:r>
            <a:endParaRPr lang="en-US" altLang="zh-CN" sz="2400" dirty="0">
              <a:solidFill>
                <a:srgbClr val="000000"/>
              </a:solidFill>
              <a:latin typeface="Times New Roman" panose="02020603050405020304" pitchFamily="18" charset="0"/>
            </a:endParaRPr>
          </a:p>
          <a:p>
            <a:r>
              <a:rPr lang="en-US" altLang="zh-CN" sz="2400" dirty="0">
                <a:solidFill>
                  <a:srgbClr val="000000"/>
                </a:solidFill>
                <a:latin typeface="Times New Roman" panose="02020603050405020304" pitchFamily="18" charset="0"/>
              </a:rPr>
              <a:t>      </a:t>
            </a:r>
            <a:r>
              <a:rPr lang="zh-CN" altLang="en-US" sz="2400" dirty="0">
                <a:solidFill>
                  <a:srgbClr val="000000"/>
                </a:solidFill>
                <a:latin typeface="Times New Roman" panose="02020603050405020304" pitchFamily="18" charset="0"/>
              </a:rPr>
              <a:t>中间取出一项的功能</a:t>
            </a:r>
            <a:endParaRPr lang="en-US" altLang="zh-CN" sz="2400" dirty="0">
              <a:solidFill>
                <a:srgbClr val="000000"/>
              </a:solidFill>
              <a:latin typeface="Times New Roman" panose="02020603050405020304" pitchFamily="18" charset="0"/>
            </a:endParaRPr>
          </a:p>
        </p:txBody>
      </p:sp>
      <p:sp>
        <p:nvSpPr>
          <p:cNvPr id="6" name="文本框 5"/>
          <p:cNvSpPr txBox="1"/>
          <p:nvPr/>
        </p:nvSpPr>
        <p:spPr>
          <a:xfrm>
            <a:off x="5521325" y="4895850"/>
            <a:ext cx="3189288" cy="1568450"/>
          </a:xfrm>
          <a:prstGeom prst="rect">
            <a:avLst/>
          </a:prstGeom>
          <a:noFill/>
          <a:ln w="9525">
            <a:noFill/>
          </a:ln>
        </p:spPr>
        <p:txBody>
          <a:bodyPr>
            <a:spAutoFit/>
          </a:bodyPr>
          <a:p>
            <a:r>
              <a:rPr lang="zh-CN" altLang="en-US" sz="2400" dirty="0">
                <a:solidFill>
                  <a:srgbClr val="000000"/>
                </a:solidFill>
                <a:latin typeface="Times New Roman" panose="02020603050405020304" pitchFamily="18" charset="0"/>
              </a:rPr>
              <a:t>成本较高，且影响速度，适用于组相联但组内块数不多的</a:t>
            </a:r>
            <a:r>
              <a:rPr lang="en-US" altLang="zh-CN" sz="2400" dirty="0">
                <a:solidFill>
                  <a:srgbClr val="000000"/>
                </a:solidFill>
                <a:latin typeface="Times New Roman" panose="02020603050405020304" pitchFamily="18" charset="0"/>
              </a:rPr>
              <a:t>LRU</a:t>
            </a:r>
            <a:r>
              <a:rPr lang="zh-CN" altLang="en-US" sz="2400" dirty="0">
                <a:solidFill>
                  <a:srgbClr val="000000"/>
                </a:solidFill>
                <a:latin typeface="Times New Roman" panose="02020603050405020304" pitchFamily="18" charset="0"/>
              </a:rPr>
              <a:t>算法的场合</a:t>
            </a:r>
            <a:endParaRPr lang="en-US" altLang="zh-CN" sz="2400" dirty="0">
              <a:solidFill>
                <a:srgbClr val="000000"/>
              </a:solidFill>
              <a:latin typeface="Times New Roman" panose="02020603050405020304" pitchFamily="18" charset="0"/>
            </a:endParaRPr>
          </a:p>
        </p:txBody>
      </p:sp>
      <p:sp>
        <p:nvSpPr>
          <p:cNvPr id="3" name="右大括号 2"/>
          <p:cNvSpPr/>
          <p:nvPr/>
        </p:nvSpPr>
        <p:spPr>
          <a:xfrm>
            <a:off x="4776788" y="5040313"/>
            <a:ext cx="347662" cy="1349375"/>
          </a:xfrm>
          <a:prstGeom prst="rightBrace">
            <a:avLst>
              <a:gd name="adj1" fmla="val 32164"/>
              <a:gd name="adj2" fmla="val 50000"/>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0338" name="Rectangle 2"/>
          <p:cNvSpPr>
            <a:spLocks noGrp="1"/>
          </p:cNvSpPr>
          <p:nvPr>
            <p:ph type="title"/>
          </p:nvPr>
        </p:nvSpPr>
        <p:spPr>
          <a:ln/>
        </p:spPr>
        <p:txBody>
          <a:bodyPr vert="horz" wrap="square" lIns="91440" tIns="45720" rIns="91440" bIns="45720" anchor="ctr" anchorCtr="0"/>
          <a:p>
            <a:pPr eaLnBrk="1" hangingPunct="1"/>
            <a:r>
              <a:rPr lang="en-US" altLang="zh-CN" dirty="0"/>
              <a:t>4.3.3 </a:t>
            </a:r>
            <a:r>
              <a:rPr lang="zh-CN" altLang="en-US" dirty="0"/>
              <a:t>替换算法的实现</a:t>
            </a:r>
            <a:endParaRPr lang="zh-CN" altLang="en-US" dirty="0"/>
          </a:p>
        </p:txBody>
      </p:sp>
      <p:pic>
        <p:nvPicPr>
          <p:cNvPr id="270339" name="Picture 4"/>
          <p:cNvPicPr>
            <a:picLocks noChangeAspect="1"/>
          </p:cNvPicPr>
          <p:nvPr/>
        </p:nvPicPr>
        <p:blipFill>
          <a:blip r:embed="rId1"/>
          <a:stretch>
            <a:fillRect/>
          </a:stretch>
        </p:blipFill>
        <p:spPr>
          <a:xfrm>
            <a:off x="296863" y="1171575"/>
            <a:ext cx="3286125" cy="4667250"/>
          </a:xfrm>
          <a:prstGeom prst="rect">
            <a:avLst/>
          </a:prstGeom>
          <a:noFill/>
          <a:ln w="9525">
            <a:noFill/>
          </a:ln>
        </p:spPr>
      </p:pic>
      <p:pic>
        <p:nvPicPr>
          <p:cNvPr id="270340" name="Picture 5"/>
          <p:cNvPicPr>
            <a:picLocks noChangeAspect="1"/>
          </p:cNvPicPr>
          <p:nvPr/>
        </p:nvPicPr>
        <p:blipFill>
          <a:blip r:embed="rId2"/>
          <a:stretch>
            <a:fillRect/>
          </a:stretch>
        </p:blipFill>
        <p:spPr>
          <a:xfrm>
            <a:off x="3719513" y="2133600"/>
            <a:ext cx="5267325" cy="3159125"/>
          </a:xfrm>
          <a:prstGeom prst="rect">
            <a:avLst/>
          </a:prstGeom>
          <a:noFill/>
          <a:ln w="9525">
            <a:noFill/>
          </a:ln>
        </p:spPr>
      </p:pic>
      <p:sp>
        <p:nvSpPr>
          <p:cNvPr id="2" name="文本框 1"/>
          <p:cNvSpPr txBox="1"/>
          <p:nvPr/>
        </p:nvSpPr>
        <p:spPr>
          <a:xfrm>
            <a:off x="769938" y="5962650"/>
            <a:ext cx="2338387" cy="522288"/>
          </a:xfrm>
          <a:prstGeom prst="rect">
            <a:avLst/>
          </a:prstGeom>
          <a:noFill/>
          <a:ln w="9525">
            <a:noFill/>
          </a:ln>
        </p:spPr>
        <p:txBody>
          <a:bodyPr wrap="none">
            <a:spAutoFit/>
          </a:bodyPr>
          <a:p>
            <a:r>
              <a:rPr lang="zh-CN" altLang="en-US" dirty="0">
                <a:latin typeface="Times New Roman" panose="02020603050405020304" pitchFamily="18" charset="0"/>
              </a:rPr>
              <a:t>节省大量时间</a:t>
            </a: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2" name="Rectangle 2"/>
          <p:cNvSpPr>
            <a:spLocks noGrp="1"/>
          </p:cNvSpPr>
          <p:nvPr>
            <p:ph type="title"/>
          </p:nvPr>
        </p:nvSpPr>
        <p:spPr>
          <a:ln/>
        </p:spPr>
        <p:txBody>
          <a:bodyPr vert="horz" wrap="square" lIns="91440" tIns="45720" rIns="91440" bIns="45720" anchor="ctr" anchorCtr="0"/>
          <a:p>
            <a:pPr eaLnBrk="1" hangingPunct="1"/>
            <a:r>
              <a:rPr lang="en-US" altLang="zh-CN" dirty="0"/>
              <a:t>4.3.3 </a:t>
            </a:r>
            <a:r>
              <a:rPr lang="zh-CN" altLang="en-US" dirty="0"/>
              <a:t>替换算法的实现</a:t>
            </a:r>
            <a:endParaRPr lang="zh-CN" altLang="en-US" dirty="0"/>
          </a:p>
        </p:txBody>
      </p:sp>
      <p:pic>
        <p:nvPicPr>
          <p:cNvPr id="271363" name="Picture 4"/>
          <p:cNvPicPr>
            <a:picLocks noChangeAspect="1"/>
          </p:cNvPicPr>
          <p:nvPr/>
        </p:nvPicPr>
        <p:blipFill>
          <a:blip r:embed="rId1"/>
          <a:srcRect l="2" r="1071" b="22897"/>
          <a:stretch>
            <a:fillRect/>
          </a:stretch>
        </p:blipFill>
        <p:spPr>
          <a:xfrm>
            <a:off x="790575" y="1193800"/>
            <a:ext cx="7907338" cy="4672013"/>
          </a:xfrm>
          <a:prstGeom prst="rect">
            <a:avLst/>
          </a:prstGeom>
          <a:noFill/>
          <a:ln w="9525">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410" name="Rectangle 2"/>
          <p:cNvSpPr>
            <a:spLocks noGrp="1"/>
          </p:cNvSpPr>
          <p:nvPr>
            <p:ph type="title"/>
          </p:nvPr>
        </p:nvSpPr>
        <p:spPr>
          <a:ln/>
        </p:spPr>
        <p:txBody>
          <a:bodyPr vert="horz" wrap="square" lIns="91440" tIns="45720" rIns="91440" bIns="45720" anchor="ctr" anchorCtr="0"/>
          <a:p>
            <a:pPr eaLnBrk="1" hangingPunct="1"/>
            <a:r>
              <a:rPr lang="en-US" altLang="zh-CN" dirty="0"/>
              <a:t>4.3.3 </a:t>
            </a:r>
            <a:r>
              <a:rPr lang="zh-CN" altLang="en-US" dirty="0"/>
              <a:t>替换算法的实现</a:t>
            </a:r>
            <a:endParaRPr lang="zh-CN" altLang="en-US" dirty="0"/>
          </a:p>
        </p:txBody>
      </p:sp>
      <p:sp>
        <p:nvSpPr>
          <p:cNvPr id="273411"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73412" name="Picture 4"/>
          <p:cNvPicPr>
            <a:picLocks noChangeAspect="1"/>
          </p:cNvPicPr>
          <p:nvPr/>
        </p:nvPicPr>
        <p:blipFill>
          <a:blip r:embed="rId1"/>
          <a:stretch>
            <a:fillRect/>
          </a:stretch>
        </p:blipFill>
        <p:spPr>
          <a:xfrm>
            <a:off x="901700" y="2662238"/>
            <a:ext cx="3876675" cy="2962275"/>
          </a:xfrm>
          <a:prstGeom prst="rect">
            <a:avLst/>
          </a:prstGeom>
          <a:noFill/>
          <a:ln w="9525">
            <a:noFill/>
          </a:ln>
        </p:spPr>
      </p:pic>
      <p:pic>
        <p:nvPicPr>
          <p:cNvPr id="273413" name="Picture 5"/>
          <p:cNvPicPr>
            <a:picLocks noChangeAspect="1"/>
          </p:cNvPicPr>
          <p:nvPr/>
        </p:nvPicPr>
        <p:blipFill>
          <a:blip r:embed="rId2"/>
          <a:stretch>
            <a:fillRect/>
          </a:stretch>
        </p:blipFill>
        <p:spPr>
          <a:xfrm>
            <a:off x="5316538" y="2520950"/>
            <a:ext cx="2457450" cy="3228975"/>
          </a:xfrm>
          <a:prstGeom prst="rect">
            <a:avLst/>
          </a:prstGeom>
          <a:noFill/>
          <a:ln w="9525">
            <a:noFill/>
          </a:ln>
        </p:spPr>
      </p:pic>
      <p:pic>
        <p:nvPicPr>
          <p:cNvPr id="273414" name="Picture 4"/>
          <p:cNvPicPr>
            <a:picLocks noChangeAspect="1"/>
          </p:cNvPicPr>
          <p:nvPr/>
        </p:nvPicPr>
        <p:blipFill>
          <a:blip r:embed="rId3"/>
          <a:srcRect t="78207"/>
          <a:stretch>
            <a:fillRect/>
          </a:stretch>
        </p:blipFill>
        <p:spPr>
          <a:xfrm>
            <a:off x="587375" y="939800"/>
            <a:ext cx="7993063" cy="1320800"/>
          </a:xfrm>
          <a:prstGeom prst="rect">
            <a:avLst/>
          </a:prstGeom>
          <a:noFill/>
          <a:ln w="9525">
            <a:noFill/>
          </a:ln>
        </p:spPr>
      </p:pic>
      <p:sp>
        <p:nvSpPr>
          <p:cNvPr id="2" name="圆角矩形 1"/>
          <p:cNvSpPr/>
          <p:nvPr/>
        </p:nvSpPr>
        <p:spPr>
          <a:xfrm>
            <a:off x="3944938" y="3078163"/>
            <a:ext cx="474662" cy="579437"/>
          </a:xfrm>
          <a:prstGeom prst="roundRect">
            <a:avLst>
              <a:gd name="adj" fmla="val 16667"/>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8" name="圆角矩形 7"/>
          <p:cNvSpPr/>
          <p:nvPr/>
        </p:nvSpPr>
        <p:spPr>
          <a:xfrm>
            <a:off x="966788" y="3078163"/>
            <a:ext cx="1033462" cy="579437"/>
          </a:xfrm>
          <a:prstGeom prst="roundRect">
            <a:avLst>
              <a:gd name="adj" fmla="val 16667"/>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9" name="圆角矩形 8"/>
          <p:cNvSpPr/>
          <p:nvPr/>
        </p:nvSpPr>
        <p:spPr>
          <a:xfrm>
            <a:off x="5262563" y="2903538"/>
            <a:ext cx="2676525" cy="427037"/>
          </a:xfrm>
          <a:prstGeom prst="roundRect">
            <a:avLst>
              <a:gd name="adj" fmla="val 16667"/>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4" name="Rectangle 2"/>
          <p:cNvSpPr>
            <a:spLocks noGrp="1"/>
          </p:cNvSpPr>
          <p:nvPr>
            <p:ph type="title"/>
          </p:nvPr>
        </p:nvSpPr>
        <p:spPr>
          <a:ln/>
        </p:spPr>
        <p:txBody>
          <a:bodyPr vert="horz" wrap="square" lIns="91440" tIns="45720" rIns="91440" bIns="45720" anchor="ctr" anchorCtr="0"/>
          <a:p>
            <a:pPr eaLnBrk="1" hangingPunct="1"/>
            <a:r>
              <a:rPr lang="en-US" altLang="zh-CN" dirty="0"/>
              <a:t>4.3.3 </a:t>
            </a:r>
            <a:r>
              <a:rPr lang="zh-CN" altLang="en-US" dirty="0"/>
              <a:t>替换算法的实现</a:t>
            </a:r>
            <a:endParaRPr lang="zh-CN" altLang="en-US" dirty="0"/>
          </a:p>
        </p:txBody>
      </p:sp>
      <p:sp>
        <p:nvSpPr>
          <p:cNvPr id="274435"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74436" name="Picture 4"/>
          <p:cNvPicPr>
            <a:picLocks noChangeAspect="1"/>
          </p:cNvPicPr>
          <p:nvPr/>
        </p:nvPicPr>
        <p:blipFill>
          <a:blip r:embed="rId1"/>
          <a:stretch>
            <a:fillRect/>
          </a:stretch>
        </p:blipFill>
        <p:spPr>
          <a:xfrm>
            <a:off x="901700" y="2662238"/>
            <a:ext cx="3876675" cy="2962275"/>
          </a:xfrm>
          <a:prstGeom prst="rect">
            <a:avLst/>
          </a:prstGeom>
          <a:noFill/>
          <a:ln w="9525">
            <a:noFill/>
          </a:ln>
        </p:spPr>
      </p:pic>
      <p:pic>
        <p:nvPicPr>
          <p:cNvPr id="274437" name="Picture 5"/>
          <p:cNvPicPr>
            <a:picLocks noChangeAspect="1"/>
          </p:cNvPicPr>
          <p:nvPr/>
        </p:nvPicPr>
        <p:blipFill>
          <a:blip r:embed="rId2"/>
          <a:stretch>
            <a:fillRect/>
          </a:stretch>
        </p:blipFill>
        <p:spPr>
          <a:xfrm>
            <a:off x="5316538" y="2520950"/>
            <a:ext cx="2457450" cy="3228975"/>
          </a:xfrm>
          <a:prstGeom prst="rect">
            <a:avLst/>
          </a:prstGeom>
          <a:noFill/>
          <a:ln w="9525">
            <a:noFill/>
          </a:ln>
        </p:spPr>
      </p:pic>
      <p:pic>
        <p:nvPicPr>
          <p:cNvPr id="274438" name="Picture 4"/>
          <p:cNvPicPr>
            <a:picLocks noChangeAspect="1"/>
          </p:cNvPicPr>
          <p:nvPr/>
        </p:nvPicPr>
        <p:blipFill>
          <a:blip r:embed="rId3"/>
          <a:srcRect t="78207"/>
          <a:stretch>
            <a:fillRect/>
          </a:stretch>
        </p:blipFill>
        <p:spPr>
          <a:xfrm>
            <a:off x="587375" y="939800"/>
            <a:ext cx="7993063" cy="1320800"/>
          </a:xfrm>
          <a:prstGeom prst="rect">
            <a:avLst/>
          </a:prstGeom>
          <a:noFill/>
          <a:ln w="9525">
            <a:noFill/>
          </a:ln>
        </p:spPr>
      </p:pic>
      <p:sp>
        <p:nvSpPr>
          <p:cNvPr id="10" name="圆角矩形 9"/>
          <p:cNvSpPr/>
          <p:nvPr/>
        </p:nvSpPr>
        <p:spPr>
          <a:xfrm>
            <a:off x="5205413" y="4541838"/>
            <a:ext cx="2678112" cy="428625"/>
          </a:xfrm>
          <a:prstGeom prst="roundRect">
            <a:avLst>
              <a:gd name="adj" fmla="val 16667"/>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1" name="圆角矩形 10"/>
          <p:cNvSpPr/>
          <p:nvPr/>
        </p:nvSpPr>
        <p:spPr>
          <a:xfrm>
            <a:off x="2852738" y="4930775"/>
            <a:ext cx="476250" cy="579438"/>
          </a:xfrm>
          <a:prstGeom prst="roundRect">
            <a:avLst>
              <a:gd name="adj" fmla="val 16667"/>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2" name="圆角矩形 11"/>
          <p:cNvSpPr/>
          <p:nvPr/>
        </p:nvSpPr>
        <p:spPr>
          <a:xfrm>
            <a:off x="981075" y="4930775"/>
            <a:ext cx="1031875" cy="579438"/>
          </a:xfrm>
          <a:prstGeom prst="roundRect">
            <a:avLst>
              <a:gd name="adj" fmla="val 16667"/>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5458" name="Rectangle 2"/>
          <p:cNvSpPr>
            <a:spLocks noGrp="1"/>
          </p:cNvSpPr>
          <p:nvPr>
            <p:ph type="title"/>
          </p:nvPr>
        </p:nvSpPr>
        <p:spPr>
          <a:ln/>
        </p:spPr>
        <p:txBody>
          <a:bodyPr vert="horz" wrap="square" lIns="91440" tIns="45720" rIns="91440" bIns="45720" anchor="ctr" anchorCtr="0"/>
          <a:p>
            <a:pPr eaLnBrk="1" hangingPunct="1"/>
            <a:r>
              <a:rPr lang="en-US" altLang="zh-CN" dirty="0"/>
              <a:t>4.3.3 </a:t>
            </a:r>
            <a:r>
              <a:rPr lang="zh-CN" altLang="en-US" dirty="0"/>
              <a:t>替换算法的实现</a:t>
            </a:r>
            <a:endParaRPr lang="zh-CN" altLang="en-US" dirty="0"/>
          </a:p>
        </p:txBody>
      </p:sp>
      <p:sp>
        <p:nvSpPr>
          <p:cNvPr id="275459" name="Rectangle 3"/>
          <p:cNvSpPr>
            <a:spLocks noGrp="1"/>
          </p:cNvSpPr>
          <p:nvPr>
            <p:ph idx="1" hasCustomPrompt="1"/>
          </p:nvPr>
        </p:nvSpPr>
        <p:spPr>
          <a:ln/>
        </p:spPr>
        <p:txBody>
          <a:bodyPr vert="horz" wrap="square" lIns="91440" tIns="45720" rIns="91440" bIns="45720" anchor="t" anchorCtr="0"/>
          <a:p>
            <a:pPr eaLnBrk="1" hangingPunct="1"/>
            <a:r>
              <a:rPr lang="zh-CN" altLang="en-US" dirty="0"/>
              <a:t>比较法的输入控制逻辑</a:t>
            </a:r>
            <a:endParaRPr lang="zh-CN" altLang="en-US" dirty="0"/>
          </a:p>
        </p:txBody>
      </p:sp>
      <p:pic>
        <p:nvPicPr>
          <p:cNvPr id="275460" name="Picture 4"/>
          <p:cNvPicPr>
            <a:picLocks noChangeAspect="1"/>
          </p:cNvPicPr>
          <p:nvPr/>
        </p:nvPicPr>
        <p:blipFill>
          <a:blip r:embed="rId1"/>
          <a:stretch>
            <a:fillRect/>
          </a:stretch>
        </p:blipFill>
        <p:spPr>
          <a:xfrm>
            <a:off x="2060575" y="1443038"/>
            <a:ext cx="5246688" cy="4514850"/>
          </a:xfrm>
          <a:prstGeom prst="rect">
            <a:avLst/>
          </a:prstGeom>
          <a:noFill/>
          <a:ln w="9525">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82" name="Rectangle 2"/>
          <p:cNvSpPr>
            <a:spLocks noGrp="1"/>
          </p:cNvSpPr>
          <p:nvPr>
            <p:ph type="title"/>
          </p:nvPr>
        </p:nvSpPr>
        <p:spPr>
          <a:ln/>
        </p:spPr>
        <p:txBody>
          <a:bodyPr vert="horz" wrap="square" lIns="91440" tIns="45720" rIns="91440" bIns="45720" anchor="ctr" anchorCtr="0"/>
          <a:p>
            <a:pPr eaLnBrk="1" hangingPunct="1"/>
            <a:r>
              <a:rPr lang="en-US" altLang="zh-CN" dirty="0"/>
              <a:t>4.3.3 </a:t>
            </a:r>
            <a:r>
              <a:rPr lang="zh-CN" altLang="en-US" dirty="0"/>
              <a:t>替换算法的实现</a:t>
            </a:r>
            <a:endParaRPr lang="zh-CN" altLang="en-US" dirty="0"/>
          </a:p>
        </p:txBody>
      </p:sp>
      <p:pic>
        <p:nvPicPr>
          <p:cNvPr id="276483" name="Picture 4"/>
          <p:cNvPicPr>
            <a:picLocks noChangeAspect="1"/>
          </p:cNvPicPr>
          <p:nvPr/>
        </p:nvPicPr>
        <p:blipFill>
          <a:blip r:embed="rId1"/>
          <a:srcRect b="34412"/>
          <a:stretch>
            <a:fillRect/>
          </a:stretch>
        </p:blipFill>
        <p:spPr>
          <a:xfrm>
            <a:off x="590550" y="892175"/>
            <a:ext cx="8189913" cy="2716213"/>
          </a:xfrm>
          <a:prstGeom prst="rect">
            <a:avLst/>
          </a:prstGeom>
          <a:noFill/>
          <a:ln w="9525">
            <a:noFill/>
          </a:ln>
        </p:spPr>
      </p:pic>
      <p:pic>
        <p:nvPicPr>
          <p:cNvPr id="276484" name="Picture 4"/>
          <p:cNvPicPr>
            <a:picLocks noChangeAspect="1"/>
          </p:cNvPicPr>
          <p:nvPr/>
        </p:nvPicPr>
        <p:blipFill>
          <a:blip r:embed="rId1"/>
          <a:srcRect t="64423"/>
          <a:stretch>
            <a:fillRect/>
          </a:stretch>
        </p:blipFill>
        <p:spPr>
          <a:xfrm>
            <a:off x="590550" y="3714750"/>
            <a:ext cx="8189913" cy="1474788"/>
          </a:xfrm>
          <a:prstGeom prst="rect">
            <a:avLst/>
          </a:prstGeom>
          <a:noFill/>
          <a:ln w="9525">
            <a:noFill/>
          </a:ln>
        </p:spPr>
      </p:pic>
      <p:sp>
        <p:nvSpPr>
          <p:cNvPr id="3" name="文本框 2"/>
          <p:cNvSpPr txBox="1"/>
          <p:nvPr/>
        </p:nvSpPr>
        <p:spPr>
          <a:xfrm>
            <a:off x="590550" y="5199063"/>
            <a:ext cx="8404225" cy="1630362"/>
          </a:xfrm>
          <a:prstGeom prst="rect">
            <a:avLst/>
          </a:prstGeom>
          <a:noFill/>
          <a:ln w="9525">
            <a:noFill/>
          </a:ln>
        </p:spPr>
        <p:txBody>
          <a:bodyPr>
            <a:spAutoFit/>
          </a:bodyPr>
          <a:p>
            <a:r>
              <a:rPr lang="zh-CN" altLang="en-US" sz="2000" dirty="0">
                <a:solidFill>
                  <a:srgbClr val="000000"/>
                </a:solidFill>
                <a:latin typeface="楷体_GB2312" pitchFamily="49" charset="-122"/>
                <a:ea typeface="楷体_GB2312" pitchFamily="49" charset="-122"/>
              </a:rPr>
              <a:t>替换算法总是围绕两个问题：</a:t>
            </a:r>
            <a:r>
              <a:rPr lang="zh-CN" altLang="en-US" sz="2000" dirty="0">
                <a:solidFill>
                  <a:srgbClr val="000000"/>
                </a:solidFill>
                <a:latin typeface="楷体_GB2312" pitchFamily="49" charset="-122"/>
                <a:ea typeface="楷体_GB2312" pitchFamily="49" charset="-122"/>
                <a:sym typeface="Wingdings" panose="05000000000000000000" pitchFamily="2" charset="2"/>
              </a:rPr>
              <a:t>（</a:t>
            </a:r>
            <a:r>
              <a:rPr lang="en-US" altLang="zh-CN" sz="2000" dirty="0">
                <a:solidFill>
                  <a:srgbClr val="000000"/>
                </a:solidFill>
                <a:latin typeface="楷体_GB2312" pitchFamily="49" charset="-122"/>
                <a:ea typeface="楷体_GB2312" pitchFamily="49" charset="-122"/>
                <a:sym typeface="Wingdings" panose="05000000000000000000" pitchFamily="2" charset="2"/>
              </a:rPr>
              <a:t>1</a:t>
            </a:r>
            <a:r>
              <a:rPr lang="zh-CN" altLang="en-US" sz="2000" dirty="0">
                <a:solidFill>
                  <a:srgbClr val="000000"/>
                </a:solidFill>
                <a:latin typeface="楷体_GB2312" pitchFamily="49" charset="-122"/>
                <a:ea typeface="楷体_GB2312" pitchFamily="49" charset="-122"/>
                <a:sym typeface="Wingdings" panose="05000000000000000000" pitchFamily="2" charset="2"/>
              </a:rPr>
              <a:t>）</a:t>
            </a:r>
            <a:r>
              <a:rPr lang="zh-CN" altLang="en-US" sz="2000" dirty="0">
                <a:solidFill>
                  <a:srgbClr val="000000"/>
                </a:solidFill>
                <a:latin typeface="楷体_GB2312" pitchFamily="49" charset="-122"/>
                <a:ea typeface="楷体_GB2312" pitchFamily="49" charset="-122"/>
              </a:rPr>
              <a:t>如何记录每次被访问的信息（</a:t>
            </a:r>
            <a:r>
              <a:rPr lang="en-US" altLang="zh-CN" sz="2000" dirty="0">
                <a:solidFill>
                  <a:srgbClr val="000000"/>
                </a:solidFill>
                <a:latin typeface="楷体_GB2312" pitchFamily="49" charset="-122"/>
                <a:ea typeface="楷体_GB2312" pitchFamily="49" charset="-122"/>
              </a:rPr>
              <a:t>2</a:t>
            </a:r>
            <a:r>
              <a:rPr lang="zh-CN" altLang="en-US" sz="2000" dirty="0">
                <a:solidFill>
                  <a:srgbClr val="000000"/>
                </a:solidFill>
                <a:latin typeface="楷体_GB2312" pitchFamily="49" charset="-122"/>
                <a:ea typeface="楷体_GB2312" pitchFamily="49" charset="-122"/>
              </a:rPr>
              <a:t>）如何根据所记录的信息做相应的替换判定 。</a:t>
            </a:r>
            <a:endParaRPr lang="en-US" altLang="zh-CN" sz="2000" dirty="0">
              <a:solidFill>
                <a:srgbClr val="000000"/>
              </a:solidFill>
              <a:latin typeface="楷体_GB2312" pitchFamily="49" charset="-122"/>
              <a:ea typeface="楷体_GB2312" pitchFamily="49" charset="-122"/>
            </a:endParaRPr>
          </a:p>
          <a:p>
            <a:r>
              <a:rPr lang="zh-CN" altLang="en-US" sz="2000" dirty="0">
                <a:solidFill>
                  <a:srgbClr val="000000"/>
                </a:solidFill>
                <a:latin typeface="楷体_GB2312" pitchFamily="49" charset="-122"/>
                <a:ea typeface="楷体_GB2312" pitchFamily="49" charset="-122"/>
              </a:rPr>
              <a:t>通过对上述三级存储层次的分析，发现对于全相联映像：</a:t>
            </a:r>
            <a:endParaRPr lang="en-US" altLang="zh-CN" sz="2000" dirty="0">
              <a:solidFill>
                <a:srgbClr val="000000"/>
              </a:solidFill>
              <a:latin typeface="楷体_GB2312" pitchFamily="49" charset="-122"/>
              <a:ea typeface="楷体_GB2312" pitchFamily="49" charset="-122"/>
            </a:endParaRPr>
          </a:p>
          <a:p>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1</a:t>
            </a:r>
            <a:r>
              <a:rPr lang="zh-CN" altLang="en-US" sz="2000" b="1" dirty="0">
                <a:latin typeface="楷体_GB2312" pitchFamily="49" charset="-122"/>
                <a:ea typeface="楷体_GB2312" pitchFamily="49" charset="-122"/>
              </a:rPr>
              <a:t>）虚拟存储器易采用</a:t>
            </a:r>
            <a:r>
              <a:rPr lang="zh-CN" altLang="en-US" sz="2000" b="1" dirty="0">
                <a:solidFill>
                  <a:srgbClr val="7030A0"/>
                </a:solidFill>
                <a:latin typeface="楷体_GB2312" pitchFamily="49" charset="-122"/>
                <a:ea typeface="楷体_GB2312" pitchFamily="49" charset="-122"/>
              </a:rPr>
              <a:t>使用位</a:t>
            </a:r>
            <a:r>
              <a:rPr lang="zh-CN" altLang="en-US" sz="2000" b="1" dirty="0">
                <a:latin typeface="楷体_GB2312" pitchFamily="49" charset="-122"/>
                <a:ea typeface="楷体_GB2312" pitchFamily="49" charset="-122"/>
              </a:rPr>
              <a:t>方式进行替换；</a:t>
            </a:r>
            <a:endParaRPr lang="en-US" altLang="zh-CN" sz="2000" b="1" dirty="0">
              <a:latin typeface="楷体_GB2312" pitchFamily="49" charset="-122"/>
              <a:ea typeface="楷体_GB2312" pitchFamily="49" charset="-122"/>
            </a:endParaRPr>
          </a:p>
          <a:p>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2</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Cache</a:t>
            </a:r>
            <a:r>
              <a:rPr lang="zh-CN" altLang="en-US" sz="2000" b="1" dirty="0">
                <a:latin typeface="楷体_GB2312" pitchFamily="49" charset="-122"/>
                <a:ea typeface="楷体_GB2312" pitchFamily="49" charset="-122"/>
              </a:rPr>
              <a:t>存储器层次易采用</a:t>
            </a:r>
            <a:r>
              <a:rPr lang="zh-CN" altLang="en-US" sz="2000" b="1" dirty="0">
                <a:solidFill>
                  <a:srgbClr val="7030A0"/>
                </a:solidFill>
                <a:latin typeface="楷体_GB2312" pitchFamily="49" charset="-122"/>
                <a:ea typeface="楷体_GB2312" pitchFamily="49" charset="-122"/>
              </a:rPr>
              <a:t>堆栈法或比较对法</a:t>
            </a:r>
            <a:r>
              <a:rPr lang="zh-CN" altLang="en-US" sz="2000" b="1" dirty="0">
                <a:latin typeface="楷体_GB2312" pitchFamily="49" charset="-122"/>
                <a:ea typeface="楷体_GB2312" pitchFamily="49" charset="-122"/>
              </a:rPr>
              <a:t>实现。 </a:t>
            </a:r>
            <a:endParaRPr lang="zh-CN" altLang="en-US" sz="2000" b="1" dirty="0">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7506" name="Rectangle 2"/>
          <p:cNvSpPr>
            <a:spLocks noGrp="1"/>
          </p:cNvSpPr>
          <p:nvPr>
            <p:ph type="title"/>
          </p:nvPr>
        </p:nvSpPr>
        <p:spPr>
          <a:ln/>
        </p:spPr>
        <p:txBody>
          <a:bodyPr vert="horz" wrap="square" lIns="91440" tIns="45720" rIns="91440" bIns="45720" anchor="ctr" anchorCtr="0"/>
          <a:p>
            <a:pPr eaLnBrk="1" hangingPunct="1"/>
            <a:r>
              <a:rPr lang="zh-CN" altLang="en-US" dirty="0"/>
              <a:t>主要内容</a:t>
            </a:r>
            <a:endParaRPr lang="zh-CN" altLang="en-US" dirty="0"/>
          </a:p>
        </p:txBody>
      </p:sp>
      <p:sp>
        <p:nvSpPr>
          <p:cNvPr id="277507" name="Rectangle 3"/>
          <p:cNvSpPr>
            <a:spLocks noGrp="1"/>
          </p:cNvSpPr>
          <p:nvPr>
            <p:ph idx="1" hasCustomPrompt="1"/>
          </p:nvPr>
        </p:nvSpPr>
        <p:spPr>
          <a:ln/>
        </p:spPr>
        <p:txBody>
          <a:bodyPr vert="horz" wrap="square" lIns="91440" tIns="45720" rIns="91440" bIns="45720" anchor="t" anchorCtr="0"/>
          <a:p>
            <a:pPr eaLnBrk="1" hangingPunct="1"/>
            <a:r>
              <a:rPr lang="en-US" altLang="zh-CN" sz="3600" dirty="0">
                <a:latin typeface="Times New Roman" panose="02020603050405020304" pitchFamily="18" charset="0"/>
              </a:rPr>
              <a:t>4.1 </a:t>
            </a:r>
            <a:r>
              <a:rPr lang="zh-CN" altLang="en-US" sz="3600" dirty="0">
                <a:latin typeface="Times New Roman" panose="02020603050405020304" pitchFamily="18" charset="0"/>
              </a:rPr>
              <a:t>存储体系的概念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4.2 </a:t>
            </a:r>
            <a:r>
              <a:rPr lang="zh-CN" altLang="en-US" sz="3600" dirty="0">
                <a:latin typeface="Times New Roman" panose="02020603050405020304" pitchFamily="18" charset="0"/>
              </a:rPr>
              <a:t>虚拟存储器 </a:t>
            </a:r>
            <a:endParaRPr lang="zh-CN" altLang="en-US" sz="3600" dirty="0">
              <a:latin typeface="Times New Roman" panose="02020603050405020304" pitchFamily="18" charset="0"/>
            </a:endParaRPr>
          </a:p>
          <a:p>
            <a:pPr eaLnBrk="1" hangingPunct="1"/>
            <a:r>
              <a:rPr lang="en-US" altLang="zh-CN" sz="3600" dirty="0">
                <a:solidFill>
                  <a:srgbClr val="FF0000"/>
                </a:solidFill>
                <a:latin typeface="Times New Roman" panose="02020603050405020304" pitchFamily="18" charset="0"/>
              </a:rPr>
              <a:t>4.3 </a:t>
            </a:r>
            <a:r>
              <a:rPr lang="zh-CN" altLang="en-US" sz="3600" dirty="0">
                <a:solidFill>
                  <a:srgbClr val="FF0000"/>
                </a:solidFill>
                <a:latin typeface="Times New Roman" panose="02020603050405020304" pitchFamily="18" charset="0"/>
              </a:rPr>
              <a:t>高速缓冲存储器</a:t>
            </a:r>
            <a:endParaRPr lang="en-US" altLang="zh-CN" sz="3600" dirty="0">
              <a:solidFill>
                <a:srgbClr val="FF0000"/>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4.3.1 </a:t>
            </a:r>
            <a:r>
              <a:rPr lang="zh-CN" altLang="en-US" sz="2800" dirty="0">
                <a:solidFill>
                  <a:srgbClr val="0000CC"/>
                </a:solidFill>
                <a:latin typeface="Times New Roman" panose="02020603050405020304" pitchFamily="18" charset="0"/>
              </a:rPr>
              <a:t>工作原理和基本结构</a:t>
            </a:r>
            <a:endParaRPr lang="en-US" altLang="zh-CN" sz="2800" dirty="0">
              <a:solidFill>
                <a:srgbClr val="0000CC"/>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4.3.2 </a:t>
            </a:r>
            <a:r>
              <a:rPr lang="zh-CN" altLang="en-US" sz="2800" dirty="0">
                <a:solidFill>
                  <a:srgbClr val="0000CC"/>
                </a:solidFill>
                <a:latin typeface="Times New Roman" panose="02020603050405020304" pitchFamily="18" charset="0"/>
              </a:rPr>
              <a:t>地址的映像和变换</a:t>
            </a:r>
            <a:endParaRPr lang="en-US" altLang="zh-CN" sz="2800" dirty="0">
              <a:solidFill>
                <a:srgbClr val="0000CC"/>
              </a:solidFill>
              <a:latin typeface="Times New Roman" panose="02020603050405020304" pitchFamily="18" charset="0"/>
            </a:endParaRPr>
          </a:p>
          <a:p>
            <a:pPr lvl="1" eaLnBrk="1" hangingPunct="1"/>
            <a:r>
              <a:rPr lang="en-US" altLang="zh-CN" sz="2800" dirty="0">
                <a:solidFill>
                  <a:srgbClr val="0000CC"/>
                </a:solidFill>
                <a:latin typeface="Times New Roman" panose="02020603050405020304" pitchFamily="18" charset="0"/>
              </a:rPr>
              <a:t>4.3.3 Cache</a:t>
            </a:r>
            <a:r>
              <a:rPr lang="zh-CN" altLang="en-US" sz="2800" dirty="0">
                <a:solidFill>
                  <a:srgbClr val="0000CC"/>
                </a:solidFill>
                <a:latin typeface="Times New Roman" panose="02020603050405020304" pitchFamily="18" charset="0"/>
              </a:rPr>
              <a:t>存储器的</a:t>
            </a:r>
            <a:r>
              <a:rPr lang="en-US" altLang="zh-CN" sz="2800" dirty="0">
                <a:solidFill>
                  <a:srgbClr val="0000CC"/>
                </a:solidFill>
                <a:latin typeface="Times New Roman" panose="02020603050405020304" pitchFamily="18" charset="0"/>
              </a:rPr>
              <a:t>LRU</a:t>
            </a:r>
            <a:r>
              <a:rPr lang="zh-CN" altLang="en-US" sz="2800" dirty="0">
                <a:solidFill>
                  <a:srgbClr val="0000CC"/>
                </a:solidFill>
                <a:latin typeface="Times New Roman" panose="02020603050405020304" pitchFamily="18" charset="0"/>
              </a:rPr>
              <a:t>替换算法的硬件实现</a:t>
            </a:r>
            <a:endParaRPr lang="en-US" altLang="zh-CN" sz="2800" dirty="0">
              <a:solidFill>
                <a:srgbClr val="0000CC"/>
              </a:solidFill>
              <a:latin typeface="Times New Roman" panose="02020603050405020304" pitchFamily="18" charset="0"/>
            </a:endParaRPr>
          </a:p>
          <a:p>
            <a:pPr lvl="1" eaLnBrk="1" hangingPunct="1"/>
            <a:r>
              <a:rPr lang="en-US" altLang="zh-CN" sz="2800" dirty="0">
                <a:solidFill>
                  <a:srgbClr val="FF0000"/>
                </a:solidFill>
                <a:latin typeface="Times New Roman" panose="02020603050405020304" pitchFamily="18" charset="0"/>
              </a:rPr>
              <a:t>4.3.4 Cache</a:t>
            </a:r>
            <a:r>
              <a:rPr lang="zh-CN" altLang="en-US" sz="2800" dirty="0">
                <a:solidFill>
                  <a:srgbClr val="FF0000"/>
                </a:solidFill>
                <a:latin typeface="Times New Roman" panose="02020603050405020304" pitchFamily="18" charset="0"/>
              </a:rPr>
              <a:t>存储器的透明性及性能分析</a:t>
            </a:r>
            <a:endParaRPr lang="zh-CN" altLang="en-US" sz="2800" dirty="0">
              <a:solidFill>
                <a:srgbClr val="FF0000"/>
              </a:solidFill>
              <a:latin typeface="Times New Roman" panose="02020603050405020304" pitchFamily="18" charset="0"/>
            </a:endParaRPr>
          </a:p>
          <a:p>
            <a:pPr eaLnBrk="1" hangingPunct="1"/>
            <a:r>
              <a:rPr lang="en-US" altLang="zh-CN" sz="3600" dirty="0">
                <a:latin typeface="Times New Roman" panose="02020603050405020304" pitchFamily="18" charset="0"/>
              </a:rPr>
              <a:t>4.4 Cache-</a:t>
            </a:r>
            <a:r>
              <a:rPr lang="zh-CN" altLang="en-US" sz="3600" dirty="0">
                <a:latin typeface="Times New Roman" panose="02020603050405020304" pitchFamily="18" charset="0"/>
              </a:rPr>
              <a:t>主存</a:t>
            </a:r>
            <a:r>
              <a:rPr lang="en-US" altLang="zh-CN" sz="3600" dirty="0">
                <a:latin typeface="Times New Roman" panose="02020603050405020304" pitchFamily="18" charset="0"/>
              </a:rPr>
              <a:t>-</a:t>
            </a:r>
            <a:r>
              <a:rPr lang="zh-CN" altLang="en-US" sz="3600" dirty="0">
                <a:latin typeface="Times New Roman" panose="02020603050405020304" pitchFamily="18" charset="0"/>
              </a:rPr>
              <a:t>辅存三级层次</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4.5 </a:t>
            </a:r>
            <a:r>
              <a:rPr lang="zh-CN" altLang="en-US" sz="3600" dirty="0">
                <a:latin typeface="Times New Roman" panose="02020603050405020304" pitchFamily="18" charset="0"/>
              </a:rPr>
              <a:t>主存保护</a:t>
            </a:r>
            <a:endParaRPr lang="zh-CN" altLang="en-US" sz="3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9554" name="Rectangle 2"/>
          <p:cNvSpPr>
            <a:spLocks noGrp="1"/>
          </p:cNvSpPr>
          <p:nvPr>
            <p:ph type="title"/>
          </p:nvPr>
        </p:nvSpPr>
        <p:spPr>
          <a:ln/>
        </p:spPr>
        <p:txBody>
          <a:bodyPr vert="horz" wrap="square" lIns="91440" tIns="45720" rIns="91440" bIns="45720" anchor="ctr" anchorCtr="0"/>
          <a:p>
            <a:pPr eaLnBrk="1" hangingPunct="1"/>
            <a:r>
              <a:rPr lang="en-US" altLang="zh-CN" sz="3200" dirty="0"/>
              <a:t>4.3.4 Cache</a:t>
            </a:r>
            <a:r>
              <a:rPr lang="zh-CN" altLang="en-US" sz="3200" dirty="0"/>
              <a:t>透明性分析</a:t>
            </a:r>
            <a:endParaRPr lang="zh-CN" altLang="en-US" sz="3200" dirty="0"/>
          </a:p>
        </p:txBody>
      </p:sp>
      <p:sp>
        <p:nvSpPr>
          <p:cNvPr id="279555" name="Rectangle 3"/>
          <p:cNvSpPr>
            <a:spLocks noGrp="1"/>
          </p:cNvSpPr>
          <p:nvPr>
            <p:ph idx="1" hasCustomPrompt="1"/>
          </p:nvPr>
        </p:nvSpPr>
        <p:spPr>
          <a:xfrm>
            <a:off x="142875" y="889000"/>
            <a:ext cx="8859838" cy="5311775"/>
          </a:xfrm>
          <a:ln/>
        </p:spPr>
        <p:txBody>
          <a:bodyPr vert="horz" wrap="square" lIns="91440" tIns="45720" rIns="91440" bIns="45720" anchor="t" anchorCtr="0"/>
          <a:p>
            <a:pPr eaLnBrk="1" hangingPunct="1"/>
            <a:r>
              <a:rPr lang="zh-CN" altLang="en-US" dirty="0">
                <a:latin typeface="Times New Roman" panose="02020603050405020304" pitchFamily="18" charset="0"/>
              </a:rPr>
              <a:t>造成</a:t>
            </a:r>
            <a:r>
              <a:rPr lang="en-US" altLang="zh-CN" dirty="0">
                <a:latin typeface="Times New Roman" panose="02020603050405020304" pitchFamily="18" charset="0"/>
              </a:rPr>
              <a:t>Cache</a:t>
            </a:r>
            <a:r>
              <a:rPr lang="zh-CN" altLang="en-US" dirty="0">
                <a:latin typeface="Times New Roman" panose="02020603050405020304" pitchFamily="18" charset="0"/>
              </a:rPr>
              <a:t>与主存的不一致的原因</a:t>
            </a:r>
            <a:endParaRPr lang="zh-CN" altLang="en-US" dirty="0">
              <a:latin typeface="Times New Roman" panose="02020603050405020304" pitchFamily="18" charset="0"/>
            </a:endParaRPr>
          </a:p>
          <a:p>
            <a:pPr lvl="1" eaLnBrk="1" hangingPunct="1">
              <a:spcBef>
                <a:spcPts val="600"/>
              </a:spcBef>
            </a:pPr>
            <a:r>
              <a:rPr lang="zh-CN" altLang="en-US" b="1" dirty="0">
                <a:latin typeface="Times New Roman" panose="02020603050405020304" pitchFamily="18" charset="0"/>
                <a:ea typeface="楷体_GB2312" pitchFamily="49" charset="-122"/>
              </a:rPr>
              <a:t>原因</a:t>
            </a:r>
            <a:r>
              <a:rPr lang="en-US" altLang="zh-CN" b="1" dirty="0">
                <a:latin typeface="Times New Roman" panose="02020603050405020304" pitchFamily="18" charset="0"/>
                <a:ea typeface="楷体_GB2312" pitchFamily="49" charset="-122"/>
              </a:rPr>
              <a:t>1</a:t>
            </a:r>
            <a:r>
              <a:rPr lang="zh-CN" altLang="en-US" b="1" dirty="0">
                <a:latin typeface="Times New Roman" panose="02020603050405020304" pitchFamily="18" charset="0"/>
                <a:ea typeface="楷体_GB2312" pitchFamily="49" charset="-122"/>
              </a:rPr>
              <a:t>：由于</a:t>
            </a:r>
            <a:r>
              <a:rPr lang="en-US" altLang="zh-CN" b="1" dirty="0">
                <a:latin typeface="Times New Roman" panose="02020603050405020304" pitchFamily="18" charset="0"/>
                <a:ea typeface="楷体_GB2312" pitchFamily="49" charset="-122"/>
              </a:rPr>
              <a:t>CPU</a:t>
            </a:r>
            <a:r>
              <a:rPr lang="zh-CN" altLang="en-US" b="1" dirty="0">
                <a:latin typeface="Times New Roman" panose="02020603050405020304" pitchFamily="18" charset="0"/>
                <a:ea typeface="楷体_GB2312" pitchFamily="49" charset="-122"/>
              </a:rPr>
              <a:t>写</a:t>
            </a:r>
            <a:r>
              <a:rPr lang="en-US" altLang="zh-CN" b="1" dirty="0">
                <a:latin typeface="Times New Roman" panose="02020603050405020304" pitchFamily="18" charset="0"/>
                <a:ea typeface="楷体_GB2312" pitchFamily="49" charset="-122"/>
              </a:rPr>
              <a:t>Cache</a:t>
            </a:r>
            <a:r>
              <a:rPr lang="zh-CN" altLang="en-US" b="1" dirty="0">
                <a:latin typeface="Times New Roman" panose="02020603050405020304" pitchFamily="18" charset="0"/>
                <a:ea typeface="楷体_GB2312" pitchFamily="49" charset="-122"/>
              </a:rPr>
              <a:t>，没有立即写主存</a:t>
            </a:r>
            <a:endParaRPr lang="zh-CN" altLang="en-US" b="1" dirty="0">
              <a:latin typeface="Times New Roman" panose="02020603050405020304" pitchFamily="18" charset="0"/>
              <a:ea typeface="楷体_GB2312" pitchFamily="49" charset="-122"/>
            </a:endParaRPr>
          </a:p>
          <a:p>
            <a:pPr lvl="1" eaLnBrk="1" hangingPunct="1">
              <a:spcBef>
                <a:spcPts val="600"/>
              </a:spcBef>
            </a:pPr>
            <a:r>
              <a:rPr lang="zh-CN" altLang="en-US" b="1" dirty="0">
                <a:latin typeface="Times New Roman" panose="02020603050405020304" pitchFamily="18" charset="0"/>
                <a:ea typeface="楷体_GB2312" pitchFamily="49" charset="-122"/>
              </a:rPr>
              <a:t>原因</a:t>
            </a:r>
            <a:r>
              <a:rPr lang="en-US" altLang="zh-CN" b="1" dirty="0">
                <a:latin typeface="Times New Roman" panose="02020603050405020304" pitchFamily="18" charset="0"/>
                <a:ea typeface="楷体_GB2312" pitchFamily="49" charset="-122"/>
              </a:rPr>
              <a:t>2</a:t>
            </a:r>
            <a:r>
              <a:rPr lang="zh-CN" altLang="en-US" b="1" dirty="0">
                <a:latin typeface="Times New Roman" panose="02020603050405020304" pitchFamily="18" charset="0"/>
                <a:ea typeface="楷体_GB2312" pitchFamily="49" charset="-122"/>
              </a:rPr>
              <a:t>：由于</a:t>
            </a:r>
            <a:r>
              <a:rPr lang="en-US" altLang="zh-CN" b="1" dirty="0">
                <a:latin typeface="Times New Roman" panose="02020603050405020304" pitchFamily="18" charset="0"/>
                <a:ea typeface="楷体_GB2312" pitchFamily="49" charset="-122"/>
              </a:rPr>
              <a:t>IO</a:t>
            </a:r>
            <a:r>
              <a:rPr lang="zh-CN" altLang="en-US" b="1" dirty="0">
                <a:latin typeface="Times New Roman" panose="02020603050405020304" pitchFamily="18" charset="0"/>
                <a:ea typeface="楷体_GB2312" pitchFamily="49" charset="-122"/>
              </a:rPr>
              <a:t>处理机或</a:t>
            </a:r>
            <a:r>
              <a:rPr lang="en-US" altLang="zh-CN" b="1" dirty="0">
                <a:latin typeface="Times New Roman" panose="02020603050405020304" pitchFamily="18" charset="0"/>
                <a:ea typeface="楷体_GB2312" pitchFamily="49" charset="-122"/>
              </a:rPr>
              <a:t>IO</a:t>
            </a:r>
            <a:r>
              <a:rPr lang="zh-CN" altLang="en-US" b="1" dirty="0">
                <a:latin typeface="Times New Roman" panose="02020603050405020304" pitchFamily="18" charset="0"/>
                <a:ea typeface="楷体_GB2312" pitchFamily="49" charset="-122"/>
              </a:rPr>
              <a:t>设备写主存，</a:t>
            </a:r>
            <a:r>
              <a:rPr lang="en-US" altLang="zh-CN" b="1" dirty="0">
                <a:latin typeface="Times New Roman" panose="02020603050405020304" pitchFamily="18" charset="0"/>
                <a:ea typeface="楷体_GB2312" pitchFamily="49" charset="-122"/>
              </a:rPr>
              <a:t>Cache</a:t>
            </a:r>
            <a:r>
              <a:rPr lang="zh-CN" altLang="en-US" b="1" dirty="0">
                <a:latin typeface="Times New Roman" panose="02020603050405020304" pitchFamily="18" charset="0"/>
                <a:ea typeface="楷体_GB2312" pitchFamily="49" charset="-122"/>
              </a:rPr>
              <a:t>内容变化赶不上主存内的变化</a:t>
            </a:r>
            <a:endParaRPr lang="zh-CN" altLang="en-US" b="1" dirty="0">
              <a:latin typeface="Times New Roman" panose="02020603050405020304" pitchFamily="18" charset="0"/>
              <a:ea typeface="楷体_GB2312" pitchFamily="49" charset="-122"/>
            </a:endParaRPr>
          </a:p>
          <a:p>
            <a:pPr eaLnBrk="1" hangingPunct="1"/>
            <a:r>
              <a:rPr lang="zh-CN" altLang="en-US" dirty="0">
                <a:latin typeface="Times New Roman" panose="02020603050405020304" pitchFamily="18" charset="0"/>
              </a:rPr>
              <a:t>原因</a:t>
            </a:r>
            <a:r>
              <a:rPr lang="en-US" altLang="zh-CN" dirty="0">
                <a:latin typeface="Times New Roman" panose="02020603050405020304" pitchFamily="18" charset="0"/>
              </a:rPr>
              <a:t>1</a:t>
            </a:r>
            <a:r>
              <a:rPr lang="zh-CN" altLang="en-US" dirty="0">
                <a:latin typeface="Times New Roman" panose="02020603050405020304" pitchFamily="18" charset="0"/>
              </a:rPr>
              <a:t>解决方法：写操作</a:t>
            </a:r>
            <a:endParaRPr lang="zh-CN" altLang="en-US" dirty="0">
              <a:latin typeface="Times New Roman" panose="02020603050405020304" pitchFamily="18" charset="0"/>
            </a:endParaRPr>
          </a:p>
          <a:p>
            <a:pPr lvl="1" eaLnBrk="1" hangingPunct="1">
              <a:spcBef>
                <a:spcPts val="1200"/>
              </a:spcBef>
            </a:pPr>
            <a:r>
              <a:rPr lang="zh-CN" altLang="en-US" b="1" dirty="0">
                <a:solidFill>
                  <a:srgbClr val="FF0000"/>
                </a:solidFill>
                <a:latin typeface="Times New Roman" panose="02020603050405020304" pitchFamily="18" charset="0"/>
                <a:ea typeface="楷体_GB2312" pitchFamily="49" charset="-122"/>
              </a:rPr>
              <a:t>（</a:t>
            </a:r>
            <a:r>
              <a:rPr lang="en-US" altLang="zh-CN" b="1" dirty="0">
                <a:solidFill>
                  <a:srgbClr val="FF0000"/>
                </a:solidFill>
                <a:latin typeface="Times New Roman" panose="02020603050405020304" pitchFamily="18" charset="0"/>
                <a:ea typeface="楷体_GB2312" pitchFamily="49" charset="-122"/>
              </a:rPr>
              <a:t>1</a:t>
            </a:r>
            <a:r>
              <a:rPr lang="zh-CN" altLang="en-US" b="1" dirty="0">
                <a:solidFill>
                  <a:srgbClr val="FF0000"/>
                </a:solidFill>
                <a:latin typeface="Times New Roman" panose="02020603050405020304" pitchFamily="18" charset="0"/>
                <a:ea typeface="楷体_GB2312" pitchFamily="49" charset="-122"/>
              </a:rPr>
              <a:t>）写直达法（</a:t>
            </a:r>
            <a:r>
              <a:rPr lang="en-US" altLang="zh-CN" b="1" dirty="0">
                <a:solidFill>
                  <a:srgbClr val="FF0000"/>
                </a:solidFill>
                <a:latin typeface="Times New Roman" panose="02020603050405020304" pitchFamily="18" charset="0"/>
                <a:ea typeface="楷体_GB2312" pitchFamily="49" charset="-122"/>
              </a:rPr>
              <a:t>Write-through</a:t>
            </a:r>
            <a:r>
              <a:rPr lang="zh-CN" altLang="en-US" b="1" dirty="0">
                <a:solidFill>
                  <a:srgbClr val="FF0000"/>
                </a:solidFill>
                <a:latin typeface="Times New Roman" panose="02020603050405020304" pitchFamily="18" charset="0"/>
                <a:ea typeface="楷体_GB2312" pitchFamily="49" charset="-122"/>
              </a:rPr>
              <a:t>）</a:t>
            </a:r>
            <a:endParaRPr lang="zh-CN" altLang="en-US" b="1" dirty="0">
              <a:solidFill>
                <a:srgbClr val="FF0000"/>
              </a:solidFill>
              <a:latin typeface="Times New Roman" panose="02020603050405020304" pitchFamily="18" charset="0"/>
              <a:ea typeface="楷体_GB2312" pitchFamily="49" charset="-122"/>
            </a:endParaRPr>
          </a:p>
          <a:p>
            <a:pPr lvl="2" eaLnBrk="1" hangingPunct="1">
              <a:spcBef>
                <a:spcPts val="1200"/>
              </a:spcBef>
            </a:pPr>
            <a:r>
              <a:rPr lang="zh-CN" altLang="en-US" sz="2200" b="1" dirty="0">
                <a:latin typeface="Times New Roman" panose="02020603050405020304" pitchFamily="18" charset="0"/>
                <a:ea typeface="楷体_GB2312" pitchFamily="49" charset="-122"/>
              </a:rPr>
              <a:t>即每次写入</a:t>
            </a:r>
            <a:r>
              <a:rPr lang="en-US" altLang="zh-CN" sz="2200" b="1" dirty="0">
                <a:latin typeface="Times New Roman" panose="02020603050405020304" pitchFamily="18" charset="0"/>
                <a:ea typeface="楷体_GB2312" pitchFamily="49" charset="-122"/>
              </a:rPr>
              <a:t>Cache</a:t>
            </a:r>
            <a:r>
              <a:rPr lang="zh-CN" altLang="en-US" sz="2200" b="1" dirty="0">
                <a:latin typeface="Times New Roman" panose="02020603050405020304" pitchFamily="18" charset="0"/>
                <a:ea typeface="楷体_GB2312" pitchFamily="49" charset="-122"/>
              </a:rPr>
              <a:t>时也同时写入主存，主存与</a:t>
            </a:r>
            <a:r>
              <a:rPr lang="en-US" altLang="zh-CN" sz="2200" b="1" dirty="0">
                <a:latin typeface="Times New Roman" panose="02020603050405020304" pitchFamily="18" charset="0"/>
                <a:ea typeface="楷体_GB2312" pitchFamily="49" charset="-122"/>
              </a:rPr>
              <a:t>Cache</a:t>
            </a:r>
            <a:r>
              <a:rPr lang="zh-CN" altLang="en-US" sz="2200" b="1" dirty="0">
                <a:latin typeface="Times New Roman" panose="02020603050405020304" pitchFamily="18" charset="0"/>
                <a:ea typeface="楷体_GB2312" pitchFamily="49" charset="-122"/>
              </a:rPr>
              <a:t>始终保持一致性；</a:t>
            </a:r>
            <a:endParaRPr lang="en-US" altLang="zh-CN" sz="2200" b="1" dirty="0">
              <a:latin typeface="Times New Roman" panose="02020603050405020304" pitchFamily="18" charset="0"/>
              <a:ea typeface="楷体_GB2312" pitchFamily="49" charset="-122"/>
            </a:endParaRPr>
          </a:p>
          <a:p>
            <a:pPr lvl="2" eaLnBrk="1" hangingPunct="1">
              <a:spcBef>
                <a:spcPts val="1200"/>
              </a:spcBef>
            </a:pPr>
            <a:r>
              <a:rPr lang="zh-CN" altLang="en-US" sz="2200" b="1" dirty="0">
                <a:latin typeface="Times New Roman" panose="02020603050405020304" pitchFamily="18" charset="0"/>
                <a:ea typeface="楷体_GB2312" pitchFamily="49" charset="-122"/>
              </a:rPr>
              <a:t>时间花销在写主存时间；</a:t>
            </a:r>
            <a:endParaRPr lang="zh-CN" altLang="en-US" sz="2200" b="1" dirty="0">
              <a:latin typeface="Times New Roman" panose="02020603050405020304" pitchFamily="18" charset="0"/>
              <a:ea typeface="楷体_GB2312" pitchFamily="49" charset="-122"/>
            </a:endParaRPr>
          </a:p>
          <a:p>
            <a:pPr lvl="1" eaLnBrk="1" hangingPunct="1">
              <a:spcBef>
                <a:spcPts val="1200"/>
              </a:spcBef>
            </a:pPr>
            <a:r>
              <a:rPr lang="zh-CN" altLang="en-US" b="1" dirty="0">
                <a:solidFill>
                  <a:srgbClr val="FF0000"/>
                </a:solidFill>
                <a:latin typeface="Times New Roman" panose="02020603050405020304" pitchFamily="18" charset="0"/>
                <a:ea typeface="楷体_GB2312" pitchFamily="49" charset="-122"/>
              </a:rPr>
              <a:t>（</a:t>
            </a:r>
            <a:r>
              <a:rPr lang="en-US" altLang="zh-CN" b="1" dirty="0">
                <a:solidFill>
                  <a:srgbClr val="FF0000"/>
                </a:solidFill>
                <a:latin typeface="Times New Roman" panose="02020603050405020304" pitchFamily="18" charset="0"/>
                <a:ea typeface="楷体_GB2312" pitchFamily="49" charset="-122"/>
              </a:rPr>
              <a:t>2</a:t>
            </a:r>
            <a:r>
              <a:rPr lang="zh-CN" altLang="en-US" b="1" dirty="0">
                <a:solidFill>
                  <a:srgbClr val="FF0000"/>
                </a:solidFill>
                <a:latin typeface="Times New Roman" panose="02020603050405020304" pitchFamily="18" charset="0"/>
                <a:ea typeface="楷体_GB2312" pitchFamily="49" charset="-122"/>
              </a:rPr>
              <a:t>）标志交换法，或称写回法（</a:t>
            </a:r>
            <a:r>
              <a:rPr lang="en-US" altLang="zh-CN" b="1" dirty="0">
                <a:solidFill>
                  <a:srgbClr val="FF0000"/>
                </a:solidFill>
                <a:latin typeface="Times New Roman" panose="02020603050405020304" pitchFamily="18" charset="0"/>
                <a:ea typeface="楷体_GB2312" pitchFamily="49" charset="-122"/>
              </a:rPr>
              <a:t>Write-Back</a:t>
            </a:r>
            <a:r>
              <a:rPr lang="zh-CN" altLang="en-US" b="1" dirty="0">
                <a:solidFill>
                  <a:srgbClr val="FF0000"/>
                </a:solidFill>
                <a:latin typeface="Times New Roman" panose="02020603050405020304" pitchFamily="18" charset="0"/>
                <a:ea typeface="楷体_GB2312" pitchFamily="49" charset="-122"/>
              </a:rPr>
              <a:t>）</a:t>
            </a:r>
            <a:endParaRPr lang="zh-CN" altLang="en-US" b="1" dirty="0">
              <a:solidFill>
                <a:srgbClr val="FF0000"/>
              </a:solidFill>
              <a:latin typeface="Times New Roman" panose="02020603050405020304" pitchFamily="18" charset="0"/>
              <a:ea typeface="楷体_GB2312" pitchFamily="49" charset="-122"/>
            </a:endParaRPr>
          </a:p>
          <a:p>
            <a:pPr lvl="2" eaLnBrk="1" hangingPunct="1">
              <a:spcBef>
                <a:spcPts val="1200"/>
              </a:spcBef>
            </a:pPr>
            <a:r>
              <a:rPr lang="zh-CN" altLang="en-US" sz="2200" b="1" dirty="0">
                <a:latin typeface="Times New Roman" panose="02020603050405020304" pitchFamily="18" charset="0"/>
                <a:ea typeface="楷体_GB2312" pitchFamily="49" charset="-122"/>
              </a:rPr>
              <a:t>先暂时只写入</a:t>
            </a:r>
            <a:r>
              <a:rPr lang="en-US" altLang="zh-CN" sz="2200" b="1" dirty="0">
                <a:latin typeface="Times New Roman" panose="02020603050405020304" pitchFamily="18" charset="0"/>
                <a:ea typeface="楷体_GB2312" pitchFamily="49" charset="-122"/>
              </a:rPr>
              <a:t>Cache</a:t>
            </a:r>
            <a:r>
              <a:rPr lang="zh-CN" altLang="en-US" sz="2200" b="1" dirty="0">
                <a:latin typeface="Times New Roman" panose="02020603050405020304" pitchFamily="18" charset="0"/>
                <a:ea typeface="楷体_GB2312" pitchFamily="49" charset="-122"/>
              </a:rPr>
              <a:t>有关单元，并用标志予以注明，直到该块内容需从</a:t>
            </a:r>
            <a:r>
              <a:rPr lang="en-US" altLang="zh-CN" sz="2200" b="1" dirty="0">
                <a:latin typeface="Times New Roman" panose="02020603050405020304" pitchFamily="18" charset="0"/>
                <a:ea typeface="楷体_GB2312" pitchFamily="49" charset="-122"/>
              </a:rPr>
              <a:t>Cache</a:t>
            </a:r>
            <a:r>
              <a:rPr lang="zh-CN" altLang="en-US" sz="2200" b="1" dirty="0">
                <a:latin typeface="Times New Roman" panose="02020603050405020304" pitchFamily="18" charset="0"/>
                <a:ea typeface="楷体_GB2312" pitchFamily="49" charset="-122"/>
              </a:rPr>
              <a:t>中替换出来时，才一次写入主存；</a:t>
            </a:r>
            <a:endParaRPr lang="en-US" altLang="zh-CN" sz="2200" b="1" dirty="0">
              <a:latin typeface="Times New Roman" panose="02020603050405020304" pitchFamily="18" charset="0"/>
              <a:ea typeface="楷体_GB2312" pitchFamily="49" charset="-122"/>
            </a:endParaRPr>
          </a:p>
          <a:p>
            <a:pPr lvl="2" eaLnBrk="1" hangingPunct="1">
              <a:spcBef>
                <a:spcPts val="1200"/>
              </a:spcBef>
            </a:pPr>
            <a:r>
              <a:rPr lang="zh-CN" altLang="en-US" sz="2200" b="1" dirty="0">
                <a:latin typeface="Times New Roman" panose="02020603050405020304" pitchFamily="18" charset="0"/>
                <a:ea typeface="楷体_GB2312" pitchFamily="49" charset="-122"/>
              </a:rPr>
              <a:t>时间花销在替换的时候。</a:t>
            </a:r>
            <a:endParaRPr lang="zh-CN" altLang="en-US" sz="2200" b="1" dirty="0">
              <a:latin typeface="Times New Roman" panose="02020603050405020304" pitchFamily="18" charset="0"/>
              <a:ea typeface="楷体_GB2312" pitchFamily="49"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0578" name="Rectangle 2"/>
          <p:cNvSpPr>
            <a:spLocks noGrp="1"/>
          </p:cNvSpPr>
          <p:nvPr>
            <p:ph type="title"/>
          </p:nvPr>
        </p:nvSpPr>
        <p:spPr>
          <a:ln/>
        </p:spPr>
        <p:txBody>
          <a:bodyPr vert="horz" wrap="square" lIns="91440" tIns="45720" rIns="91440" bIns="45720" anchor="ctr" anchorCtr="0"/>
          <a:p>
            <a:pPr eaLnBrk="1" hangingPunct="1"/>
            <a:r>
              <a:rPr lang="en-US" altLang="zh-CN" dirty="0"/>
              <a:t>4.3.4 Cache</a:t>
            </a:r>
            <a:r>
              <a:rPr lang="zh-CN" altLang="en-US" dirty="0"/>
              <a:t>透明性分析</a:t>
            </a:r>
            <a:endParaRPr lang="zh-CN" altLang="en-US" dirty="0"/>
          </a:p>
        </p:txBody>
      </p:sp>
      <p:pic>
        <p:nvPicPr>
          <p:cNvPr id="280579" name="Picture 4"/>
          <p:cNvPicPr>
            <a:picLocks noChangeAspect="1"/>
          </p:cNvPicPr>
          <p:nvPr/>
        </p:nvPicPr>
        <p:blipFill>
          <a:blip r:embed="rId1"/>
          <a:stretch>
            <a:fillRect/>
          </a:stretch>
        </p:blipFill>
        <p:spPr>
          <a:xfrm>
            <a:off x="520700" y="1044575"/>
            <a:ext cx="7974013" cy="364807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a:xfrm>
            <a:off x="647700" y="114300"/>
            <a:ext cx="7848600" cy="609600"/>
          </a:xfrm>
          <a:ln/>
        </p:spPr>
        <p:txBody>
          <a:bodyPr vert="horz" wrap="square" lIns="91440" tIns="45720" rIns="91440" bIns="45720" anchor="ctr" anchorCtr="0"/>
          <a:p>
            <a:pPr eaLnBrk="1" hangingPunct="1"/>
            <a:r>
              <a:rPr lang="en-US" altLang="zh-CN" dirty="0"/>
              <a:t>4.1.2 </a:t>
            </a:r>
            <a:r>
              <a:rPr lang="zh-CN" altLang="en-US" dirty="0"/>
              <a:t>存储体系的构成依据</a:t>
            </a:r>
            <a:endParaRPr lang="zh-CN" altLang="en-US" dirty="0"/>
          </a:p>
        </p:txBody>
      </p:sp>
      <p:sp>
        <p:nvSpPr>
          <p:cNvPr id="37891" name="Rectangle 3"/>
          <p:cNvSpPr>
            <a:spLocks noGrp="1" noChangeArrowheads="1"/>
          </p:cNvSpPr>
          <p:nvPr>
            <p:ph idx="1" hasCustomPrompt="1"/>
          </p:nvPr>
        </p:nvSpPr>
        <p:spPr>
          <a:xfrm>
            <a:off x="469900" y="1022350"/>
            <a:ext cx="8229600" cy="56753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预知的准确性是存储层次设计的好坏的主要标志</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742950" marR="0" lvl="1" indent="-285750" algn="l"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取决于所用</a:t>
            </a:r>
            <a:r>
              <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rPr>
              <a:t>替换算法、地址映像变换</a:t>
            </a: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的方式</a:t>
            </a:r>
            <a:endPar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457200" marR="0" lvl="1" indent="0" algn="l"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None/>
              <a:defRPr/>
            </a:pPr>
            <a:r>
              <a:rPr kumimoji="0" lang="en-US" altLang="zh-CN"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(1) </a:t>
            </a: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虚拟存储器</a:t>
            </a:r>
            <a:endParaRPr kumimoji="0" lang="en-US" altLang="zh-CN"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如果访问的信息不在</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M</a:t>
            </a:r>
            <a:r>
              <a:rPr kumimoji="0" lang="en-US" altLang="zh-CN" sz="2400" b="0" i="0" u="none" strike="noStrike" kern="1200" cap="none" spc="0" normalizeH="0" baseline="-25000" noProof="0" dirty="0">
                <a:ln>
                  <a:noFill/>
                </a:ln>
                <a:solidFill>
                  <a:srgbClr val="000000"/>
                </a:solidFill>
                <a:effectLst/>
                <a:uLnTx/>
                <a:uFillTx/>
                <a:latin typeface="Verdana" panose="020B0604030504040204" pitchFamily="34" charset="0"/>
                <a:ea typeface="楷体_GB2312" pitchFamily="49" charset="-122"/>
                <a:cs typeface="+mn-cs"/>
              </a:rPr>
              <a:t>1</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中时，原来申请访问的程序就</a:t>
            </a:r>
            <a:r>
              <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rPr>
              <a:t>暂停执行或被挂起</a:t>
            </a: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直到所需信息被调用到</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M</a:t>
            </a:r>
            <a:r>
              <a:rPr kumimoji="0" lang="en-US" altLang="zh-CN" sz="2400" b="0" i="0" u="none" strike="noStrike" kern="1200" cap="none" spc="0" normalizeH="0" baseline="-25000" noProof="0" dirty="0">
                <a:ln>
                  <a:noFill/>
                </a:ln>
                <a:solidFill>
                  <a:srgbClr val="000000"/>
                </a:solidFill>
                <a:effectLst/>
                <a:uLnTx/>
                <a:uFillTx/>
                <a:latin typeface="Verdana" panose="020B0604030504040204" pitchFamily="34" charset="0"/>
                <a:ea typeface="楷体_GB2312" pitchFamily="49" charset="-122"/>
                <a:cs typeface="+mn-cs"/>
              </a:rPr>
              <a:t>1</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为止</a:t>
            </a: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a:t>
            </a:r>
            <a:endParaRPr kumimoji="0" lang="en-US" altLang="zh-CN"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457200" marR="0" lvl="1" indent="0" algn="l"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None/>
              <a:defRPr/>
            </a:pPr>
            <a:r>
              <a:rPr kumimoji="0" lang="en-US" altLang="zh-CN"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(2) Cache</a:t>
            </a: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存储器</a:t>
            </a:r>
            <a:endParaRPr kumimoji="0" lang="en-US" altLang="zh-CN"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如果访问的信息不在</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Cache</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中时，程序</a:t>
            </a:r>
            <a:r>
              <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rPr>
              <a:t>暂停执行</a:t>
            </a: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等待信息调入</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M</a:t>
            </a:r>
            <a:r>
              <a:rPr kumimoji="0" lang="en-US" altLang="zh-CN" sz="2400" b="0" i="0" u="none" strike="noStrike" kern="1200" cap="none" spc="0" normalizeH="0" baseline="-25000" noProof="0" dirty="0">
                <a:ln>
                  <a:noFill/>
                </a:ln>
                <a:solidFill>
                  <a:srgbClr val="000000"/>
                </a:solidFill>
                <a:effectLst/>
                <a:uLnTx/>
                <a:uFillTx/>
                <a:latin typeface="Verdana" panose="020B0604030504040204" pitchFamily="34" charset="0"/>
                <a:ea typeface="楷体_GB2312" pitchFamily="49" charset="-122"/>
                <a:cs typeface="+mn-cs"/>
              </a:rPr>
              <a:t>1</a:t>
            </a: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a:t>
            </a:r>
            <a:endParaRPr kumimoji="0" lang="en-US" altLang="zh-CN"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同时为了缩短</a:t>
            </a:r>
            <a:r>
              <a:rPr kumimoji="0" lang="en-US" altLang="zh-CN"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CPU</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的空等时间，还让</a:t>
            </a:r>
            <a:r>
              <a:rPr kumimoji="0" lang="en-US" altLang="zh-CN"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CPU</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不只与</a:t>
            </a:r>
            <a:r>
              <a:rPr kumimoji="0" lang="en-US" altLang="zh-CN"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Cache</a:t>
            </a:r>
            <a:r>
              <a:rPr kumimoji="0" lang="zh-CN" altLang="en-US" sz="24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rPr>
              <a:t>，也和主存有直接通路</a:t>
            </a: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a:t>
            </a:r>
            <a:endParaRPr kumimoji="0" lang="en-US" altLang="zh-CN"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Char char="n"/>
              <a:defRPr/>
            </a:pPr>
            <a:endPar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p:txBody>
      </p:sp>
      <p:sp>
        <p:nvSpPr>
          <p:cNvPr id="2" name="文本框 1"/>
          <p:cNvSpPr txBox="1"/>
          <p:nvPr/>
        </p:nvSpPr>
        <p:spPr>
          <a:xfrm>
            <a:off x="3702050" y="2289175"/>
            <a:ext cx="4391025" cy="461963"/>
          </a:xfrm>
          <a:prstGeom prst="rect">
            <a:avLst/>
          </a:prstGeom>
          <a:noFill/>
          <a:ln w="9525">
            <a:noFill/>
          </a:ln>
        </p:spPr>
        <p:txBody>
          <a:bodyPr wrap="none">
            <a:spAutoFit/>
          </a:bodyPr>
          <a:p>
            <a:r>
              <a:rPr lang="zh-CN" altLang="en-US" sz="2400" dirty="0">
                <a:latin typeface="Times New Roman" panose="02020603050405020304" pitchFamily="18" charset="0"/>
              </a:rPr>
              <a:t>只适用于多道程序</a:t>
            </a:r>
            <a:r>
              <a:rPr lang="en-US" altLang="zh-CN" sz="2400" dirty="0">
                <a:latin typeface="Times New Roman" panose="02020603050405020304" pitchFamily="18" charset="0"/>
              </a:rPr>
              <a:t>(</a:t>
            </a:r>
            <a:r>
              <a:rPr lang="zh-CN" altLang="en-US" sz="2400" dirty="0">
                <a:latin typeface="Times New Roman" panose="02020603050405020304" pitchFamily="18" charset="0"/>
              </a:rPr>
              <a:t>多用户</a:t>
            </a:r>
            <a:r>
              <a:rPr lang="en-US" altLang="zh-CN" sz="2400" dirty="0">
                <a:latin typeface="Times New Roman" panose="02020603050405020304" pitchFamily="18" charset="0"/>
              </a:rPr>
              <a:t>)</a:t>
            </a:r>
            <a:r>
              <a:rPr lang="zh-CN" altLang="en-US" sz="2400" dirty="0">
                <a:latin typeface="Times New Roman" panose="02020603050405020304" pitchFamily="18" charset="0"/>
              </a:rPr>
              <a:t>环境</a:t>
            </a:r>
            <a:endParaRPr lang="zh-CN" altLang="en-US" sz="2400" dirty="0">
              <a:latin typeface="Times New Roman" panose="02020603050405020304" pitchFamily="18" charset="0"/>
            </a:endParaRPr>
          </a:p>
        </p:txBody>
      </p:sp>
      <p:sp>
        <p:nvSpPr>
          <p:cNvPr id="5" name="文本框 4"/>
          <p:cNvSpPr txBox="1"/>
          <p:nvPr/>
        </p:nvSpPr>
        <p:spPr>
          <a:xfrm>
            <a:off x="3702050" y="3860800"/>
            <a:ext cx="5314950" cy="460375"/>
          </a:xfrm>
          <a:prstGeom prst="rect">
            <a:avLst/>
          </a:prstGeom>
          <a:noFill/>
          <a:ln w="9525">
            <a:noFill/>
          </a:ln>
        </p:spPr>
        <p:txBody>
          <a:bodyPr wrap="none">
            <a:spAutoFit/>
          </a:bodyPr>
          <a:p>
            <a:r>
              <a:rPr lang="zh-CN" altLang="en-US" sz="2400" dirty="0">
                <a:latin typeface="Times New Roman" panose="02020603050405020304" pitchFamily="18" charset="0"/>
              </a:rPr>
              <a:t>适用于单用户，多道程序</a:t>
            </a:r>
            <a:r>
              <a:rPr lang="en-US" altLang="zh-CN" sz="2400" dirty="0">
                <a:latin typeface="Times New Roman" panose="02020603050405020304" pitchFamily="18" charset="0"/>
              </a:rPr>
              <a:t>(</a:t>
            </a:r>
            <a:r>
              <a:rPr lang="zh-CN" altLang="en-US" sz="2400" dirty="0">
                <a:latin typeface="Times New Roman" panose="02020603050405020304" pitchFamily="18" charset="0"/>
              </a:rPr>
              <a:t>多用户</a:t>
            </a:r>
            <a:r>
              <a:rPr lang="en-US" altLang="zh-CN" sz="2400" dirty="0">
                <a:latin typeface="Times New Roman" panose="02020603050405020304" pitchFamily="18" charset="0"/>
              </a:rPr>
              <a:t>)</a:t>
            </a:r>
            <a:r>
              <a:rPr lang="zh-CN" altLang="en-US" sz="2400" dirty="0">
                <a:latin typeface="Times New Roman" panose="02020603050405020304" pitchFamily="18" charset="0"/>
              </a:rPr>
              <a:t>环境</a:t>
            </a:r>
            <a:endParaRPr lang="zh-CN" altLang="en-US"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1602"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281603" name="Rectangle 2"/>
          <p:cNvSpPr>
            <a:spLocks noGrp="1"/>
          </p:cNvSpPr>
          <p:nvPr>
            <p:ph type="title"/>
          </p:nvPr>
        </p:nvSpPr>
        <p:spPr>
          <a:ln/>
        </p:spPr>
        <p:txBody>
          <a:bodyPr vert="horz" wrap="square" lIns="91440" tIns="45720" rIns="91440" bIns="45720" anchor="ctr" anchorCtr="0"/>
          <a:p>
            <a:pPr eaLnBrk="1" hangingPunct="1"/>
            <a:r>
              <a:rPr lang="en-US" altLang="zh-CN" dirty="0"/>
              <a:t>4.3.4 Cache</a:t>
            </a:r>
            <a:r>
              <a:rPr lang="zh-CN" altLang="en-US" dirty="0"/>
              <a:t>透明性分析</a:t>
            </a:r>
            <a:endParaRPr lang="zh-CN" altLang="en-US" dirty="0"/>
          </a:p>
        </p:txBody>
      </p:sp>
      <p:sp>
        <p:nvSpPr>
          <p:cNvPr id="281604"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81605" name="Picture 4"/>
          <p:cNvPicPr>
            <a:picLocks noChangeAspect="1"/>
          </p:cNvPicPr>
          <p:nvPr/>
        </p:nvPicPr>
        <p:blipFill>
          <a:blip r:embed="rId1"/>
          <a:stretch>
            <a:fillRect/>
          </a:stretch>
        </p:blipFill>
        <p:spPr>
          <a:xfrm>
            <a:off x="495300" y="855663"/>
            <a:ext cx="8027988" cy="2228850"/>
          </a:xfrm>
          <a:prstGeom prst="rect">
            <a:avLst/>
          </a:prstGeom>
          <a:noFill/>
          <a:ln w="9525">
            <a:noFill/>
          </a:ln>
        </p:spPr>
      </p:pic>
      <p:pic>
        <p:nvPicPr>
          <p:cNvPr id="281606" name="Picture 5"/>
          <p:cNvPicPr>
            <a:picLocks noChangeAspect="1"/>
          </p:cNvPicPr>
          <p:nvPr/>
        </p:nvPicPr>
        <p:blipFill>
          <a:blip r:embed="rId2"/>
          <a:stretch>
            <a:fillRect/>
          </a:stretch>
        </p:blipFill>
        <p:spPr>
          <a:xfrm>
            <a:off x="1141413" y="3152775"/>
            <a:ext cx="6748462" cy="3705225"/>
          </a:xfrm>
          <a:prstGeom prst="rect">
            <a:avLst/>
          </a:prstGeom>
          <a:noFill/>
          <a:ln w="9525">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3650" name="Rectangle 2"/>
          <p:cNvSpPr>
            <a:spLocks noGrp="1"/>
          </p:cNvSpPr>
          <p:nvPr>
            <p:ph type="title"/>
          </p:nvPr>
        </p:nvSpPr>
        <p:spPr>
          <a:ln/>
        </p:spPr>
        <p:txBody>
          <a:bodyPr vert="horz" wrap="square" lIns="91440" tIns="45720" rIns="91440" bIns="45720" anchor="ctr" anchorCtr="0"/>
          <a:p>
            <a:pPr eaLnBrk="1" hangingPunct="1"/>
            <a:r>
              <a:rPr lang="en-US" altLang="zh-CN" dirty="0"/>
              <a:t>4.3.4 Cache</a:t>
            </a:r>
            <a:r>
              <a:rPr lang="zh-CN" altLang="en-US" dirty="0"/>
              <a:t>透明性分析</a:t>
            </a:r>
            <a:endParaRPr lang="zh-CN" altLang="en-US" dirty="0"/>
          </a:p>
        </p:txBody>
      </p:sp>
      <p:sp>
        <p:nvSpPr>
          <p:cNvPr id="283651"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83652" name="Picture 4"/>
          <p:cNvPicPr>
            <a:picLocks noChangeAspect="1"/>
          </p:cNvPicPr>
          <p:nvPr/>
        </p:nvPicPr>
        <p:blipFill>
          <a:blip r:embed="rId1"/>
          <a:stretch>
            <a:fillRect/>
          </a:stretch>
        </p:blipFill>
        <p:spPr>
          <a:xfrm>
            <a:off x="485775" y="841375"/>
            <a:ext cx="8078788" cy="2324100"/>
          </a:xfrm>
          <a:prstGeom prst="rect">
            <a:avLst/>
          </a:prstGeom>
          <a:noFill/>
          <a:ln w="9525">
            <a:noFill/>
          </a:ln>
        </p:spPr>
      </p:pic>
      <p:pic>
        <p:nvPicPr>
          <p:cNvPr id="283653" name="Picture 5"/>
          <p:cNvPicPr>
            <a:picLocks noChangeAspect="1"/>
          </p:cNvPicPr>
          <p:nvPr/>
        </p:nvPicPr>
        <p:blipFill>
          <a:blip r:embed="rId2"/>
          <a:stretch>
            <a:fillRect/>
          </a:stretch>
        </p:blipFill>
        <p:spPr>
          <a:xfrm>
            <a:off x="485775" y="3498850"/>
            <a:ext cx="7724775" cy="2981325"/>
          </a:xfrm>
          <a:prstGeom prst="rect">
            <a:avLst/>
          </a:prstGeom>
          <a:noFill/>
          <a:ln w="9525">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4674" name="Rectangle 2"/>
          <p:cNvSpPr>
            <a:spLocks noGrp="1"/>
          </p:cNvSpPr>
          <p:nvPr>
            <p:ph type="title"/>
          </p:nvPr>
        </p:nvSpPr>
        <p:spPr>
          <a:ln/>
        </p:spPr>
        <p:txBody>
          <a:bodyPr vert="horz" wrap="square" lIns="91440" tIns="45720" rIns="91440" bIns="45720" anchor="ctr" anchorCtr="0"/>
          <a:p>
            <a:pPr eaLnBrk="1" hangingPunct="1"/>
            <a:r>
              <a:rPr lang="en-US" altLang="zh-CN" dirty="0"/>
              <a:t>4.3.4 Cache</a:t>
            </a:r>
            <a:r>
              <a:rPr lang="zh-CN" altLang="en-US" dirty="0"/>
              <a:t>透明性分析</a:t>
            </a:r>
            <a:endParaRPr lang="zh-CN" altLang="en-US" dirty="0"/>
          </a:p>
        </p:txBody>
      </p:sp>
      <p:pic>
        <p:nvPicPr>
          <p:cNvPr id="284675" name="Picture 4"/>
          <p:cNvPicPr>
            <a:picLocks noChangeAspect="1"/>
          </p:cNvPicPr>
          <p:nvPr/>
        </p:nvPicPr>
        <p:blipFill>
          <a:blip r:embed="rId1"/>
          <a:stretch>
            <a:fillRect/>
          </a:stretch>
        </p:blipFill>
        <p:spPr>
          <a:xfrm>
            <a:off x="298450" y="1128713"/>
            <a:ext cx="8572500" cy="3243262"/>
          </a:xfrm>
          <a:prstGeom prst="rect">
            <a:avLst/>
          </a:prstGeom>
          <a:noFill/>
          <a:ln w="9525">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5698" name="Rectangle 2"/>
          <p:cNvSpPr>
            <a:spLocks noGrp="1"/>
          </p:cNvSpPr>
          <p:nvPr>
            <p:ph type="title"/>
          </p:nvPr>
        </p:nvSpPr>
        <p:spPr>
          <a:ln/>
        </p:spPr>
        <p:txBody>
          <a:bodyPr vert="horz" wrap="square" lIns="91440" tIns="45720" rIns="91440" bIns="45720" anchor="ctr" anchorCtr="0"/>
          <a:p>
            <a:pPr eaLnBrk="1" hangingPunct="1"/>
            <a:r>
              <a:rPr lang="en-US" altLang="zh-CN" sz="3200" dirty="0"/>
              <a:t>4.3.4 Cache</a:t>
            </a:r>
            <a:r>
              <a:rPr lang="zh-CN" altLang="en-US" sz="3200" dirty="0"/>
              <a:t>透明性分析</a:t>
            </a:r>
            <a:endParaRPr lang="zh-CN" altLang="en-US" sz="3200" dirty="0"/>
          </a:p>
        </p:txBody>
      </p:sp>
      <p:sp>
        <p:nvSpPr>
          <p:cNvPr id="285699" name="Rectangle 3"/>
          <p:cNvSpPr>
            <a:spLocks noGrp="1"/>
          </p:cNvSpPr>
          <p:nvPr>
            <p:ph idx="1" hasCustomPrompt="1"/>
          </p:nvPr>
        </p:nvSpPr>
        <p:spPr>
          <a:xfrm>
            <a:off x="142875" y="889000"/>
            <a:ext cx="8859838" cy="5311775"/>
          </a:xfrm>
          <a:ln/>
        </p:spPr>
        <p:txBody>
          <a:bodyPr vert="horz" wrap="square" lIns="91440" tIns="45720" rIns="91440" bIns="45720" anchor="t" anchorCtr="0"/>
          <a:p>
            <a:pPr eaLnBrk="1" hangingPunct="1"/>
            <a:r>
              <a:rPr lang="zh-CN" altLang="en-US" dirty="0">
                <a:latin typeface="Times New Roman" panose="02020603050405020304" pitchFamily="18" charset="0"/>
              </a:rPr>
              <a:t>造成</a:t>
            </a:r>
            <a:r>
              <a:rPr lang="en-US" altLang="zh-CN" dirty="0">
                <a:latin typeface="Times New Roman" panose="02020603050405020304" pitchFamily="18" charset="0"/>
              </a:rPr>
              <a:t>Cache</a:t>
            </a:r>
            <a:r>
              <a:rPr lang="zh-CN" altLang="en-US" dirty="0">
                <a:latin typeface="Times New Roman" panose="02020603050405020304" pitchFamily="18" charset="0"/>
              </a:rPr>
              <a:t>与主存的不一致的原因</a:t>
            </a:r>
            <a:endParaRPr lang="zh-CN" altLang="en-US" dirty="0">
              <a:latin typeface="Times New Roman" panose="02020603050405020304" pitchFamily="18" charset="0"/>
            </a:endParaRPr>
          </a:p>
          <a:p>
            <a:pPr lvl="1" eaLnBrk="1" hangingPunct="1">
              <a:spcBef>
                <a:spcPts val="600"/>
              </a:spcBef>
            </a:pPr>
            <a:r>
              <a:rPr lang="zh-CN" altLang="en-US" b="1" dirty="0">
                <a:latin typeface="Times New Roman" panose="02020603050405020304" pitchFamily="18" charset="0"/>
                <a:ea typeface="楷体_GB2312" pitchFamily="49" charset="-122"/>
              </a:rPr>
              <a:t>原因</a:t>
            </a:r>
            <a:r>
              <a:rPr lang="en-US" altLang="zh-CN" b="1" dirty="0">
                <a:latin typeface="Times New Roman" panose="02020603050405020304" pitchFamily="18" charset="0"/>
                <a:ea typeface="楷体_GB2312" pitchFamily="49" charset="-122"/>
              </a:rPr>
              <a:t>1</a:t>
            </a:r>
            <a:r>
              <a:rPr lang="zh-CN" altLang="en-US" b="1" dirty="0">
                <a:latin typeface="Times New Roman" panose="02020603050405020304" pitchFamily="18" charset="0"/>
                <a:ea typeface="楷体_GB2312" pitchFamily="49" charset="-122"/>
              </a:rPr>
              <a:t>：由于</a:t>
            </a:r>
            <a:r>
              <a:rPr lang="en-US" altLang="zh-CN" b="1" dirty="0">
                <a:latin typeface="Times New Roman" panose="02020603050405020304" pitchFamily="18" charset="0"/>
                <a:ea typeface="楷体_GB2312" pitchFamily="49" charset="-122"/>
              </a:rPr>
              <a:t>CPU</a:t>
            </a:r>
            <a:r>
              <a:rPr lang="zh-CN" altLang="en-US" b="1" dirty="0">
                <a:latin typeface="Times New Roman" panose="02020603050405020304" pitchFamily="18" charset="0"/>
                <a:ea typeface="楷体_GB2312" pitchFamily="49" charset="-122"/>
              </a:rPr>
              <a:t>写</a:t>
            </a:r>
            <a:r>
              <a:rPr lang="en-US" altLang="zh-CN" b="1" dirty="0">
                <a:latin typeface="Times New Roman" panose="02020603050405020304" pitchFamily="18" charset="0"/>
                <a:ea typeface="楷体_GB2312" pitchFamily="49" charset="-122"/>
              </a:rPr>
              <a:t>Cache</a:t>
            </a:r>
            <a:r>
              <a:rPr lang="zh-CN" altLang="en-US" b="1" dirty="0">
                <a:latin typeface="Times New Roman" panose="02020603050405020304" pitchFamily="18" charset="0"/>
                <a:ea typeface="楷体_GB2312" pitchFamily="49" charset="-122"/>
              </a:rPr>
              <a:t>，没有立即写主存</a:t>
            </a:r>
            <a:endParaRPr lang="zh-CN" altLang="en-US" b="1" dirty="0">
              <a:latin typeface="Times New Roman" panose="02020603050405020304" pitchFamily="18" charset="0"/>
              <a:ea typeface="楷体_GB2312" pitchFamily="49" charset="-122"/>
            </a:endParaRPr>
          </a:p>
          <a:p>
            <a:pPr lvl="1" eaLnBrk="1" hangingPunct="1">
              <a:spcBef>
                <a:spcPts val="600"/>
              </a:spcBef>
            </a:pPr>
            <a:r>
              <a:rPr lang="zh-CN" altLang="en-US" b="1" dirty="0">
                <a:latin typeface="Times New Roman" panose="02020603050405020304" pitchFamily="18" charset="0"/>
                <a:ea typeface="楷体_GB2312" pitchFamily="49" charset="-122"/>
              </a:rPr>
              <a:t>原因</a:t>
            </a:r>
            <a:r>
              <a:rPr lang="en-US" altLang="zh-CN" b="1" dirty="0">
                <a:latin typeface="Times New Roman" panose="02020603050405020304" pitchFamily="18" charset="0"/>
                <a:ea typeface="楷体_GB2312" pitchFamily="49" charset="-122"/>
              </a:rPr>
              <a:t>2</a:t>
            </a:r>
            <a:r>
              <a:rPr lang="zh-CN" altLang="en-US" b="1" dirty="0">
                <a:latin typeface="Times New Roman" panose="02020603050405020304" pitchFamily="18" charset="0"/>
                <a:ea typeface="楷体_GB2312" pitchFamily="49" charset="-122"/>
              </a:rPr>
              <a:t>：由于</a:t>
            </a:r>
            <a:r>
              <a:rPr lang="en-US" altLang="zh-CN" b="1" dirty="0">
                <a:latin typeface="Times New Roman" panose="02020603050405020304" pitchFamily="18" charset="0"/>
                <a:ea typeface="楷体_GB2312" pitchFamily="49" charset="-122"/>
              </a:rPr>
              <a:t>IO</a:t>
            </a:r>
            <a:r>
              <a:rPr lang="zh-CN" altLang="en-US" b="1" dirty="0">
                <a:latin typeface="Times New Roman" panose="02020603050405020304" pitchFamily="18" charset="0"/>
                <a:ea typeface="楷体_GB2312" pitchFamily="49" charset="-122"/>
              </a:rPr>
              <a:t>处理机或</a:t>
            </a:r>
            <a:r>
              <a:rPr lang="en-US" altLang="zh-CN" b="1" dirty="0">
                <a:latin typeface="Times New Roman" panose="02020603050405020304" pitchFamily="18" charset="0"/>
                <a:ea typeface="楷体_GB2312" pitchFamily="49" charset="-122"/>
              </a:rPr>
              <a:t>IO</a:t>
            </a:r>
            <a:r>
              <a:rPr lang="zh-CN" altLang="en-US" b="1" dirty="0">
                <a:latin typeface="Times New Roman" panose="02020603050405020304" pitchFamily="18" charset="0"/>
                <a:ea typeface="楷体_GB2312" pitchFamily="49" charset="-122"/>
              </a:rPr>
              <a:t>设备写主存，</a:t>
            </a:r>
            <a:r>
              <a:rPr lang="en-US" altLang="zh-CN" b="1" dirty="0">
                <a:latin typeface="Times New Roman" panose="02020603050405020304" pitchFamily="18" charset="0"/>
                <a:ea typeface="楷体_GB2312" pitchFamily="49" charset="-122"/>
              </a:rPr>
              <a:t>Cache</a:t>
            </a:r>
            <a:r>
              <a:rPr lang="zh-CN" altLang="en-US" b="1" dirty="0">
                <a:latin typeface="Times New Roman" panose="02020603050405020304" pitchFamily="18" charset="0"/>
                <a:ea typeface="楷体_GB2312" pitchFamily="49" charset="-122"/>
              </a:rPr>
              <a:t>内容变化赶不上主存内的变化</a:t>
            </a:r>
            <a:endParaRPr lang="zh-CN" altLang="en-US" b="1" dirty="0">
              <a:latin typeface="Times New Roman" panose="02020603050405020304" pitchFamily="18" charset="0"/>
              <a:ea typeface="楷体_GB2312" pitchFamily="49" charset="-122"/>
            </a:endParaRPr>
          </a:p>
          <a:p>
            <a:pPr eaLnBrk="1" hangingPunct="1"/>
            <a:r>
              <a:rPr lang="zh-CN" altLang="en-US" dirty="0">
                <a:latin typeface="Times New Roman" panose="02020603050405020304" pitchFamily="18" charset="0"/>
              </a:rPr>
              <a:t>原因</a:t>
            </a:r>
            <a:r>
              <a:rPr lang="en-US" altLang="zh-CN" dirty="0">
                <a:latin typeface="Times New Roman" panose="02020603050405020304" pitchFamily="18" charset="0"/>
              </a:rPr>
              <a:t>2</a:t>
            </a:r>
            <a:r>
              <a:rPr lang="zh-CN" altLang="en-US" dirty="0">
                <a:latin typeface="Times New Roman" panose="02020603050405020304" pitchFamily="18" charset="0"/>
              </a:rPr>
              <a:t>解决方法：写操作</a:t>
            </a:r>
            <a:endParaRPr lang="zh-CN" altLang="en-US" dirty="0">
              <a:latin typeface="Times New Roman" panose="02020603050405020304" pitchFamily="18" charset="0"/>
            </a:endParaRPr>
          </a:p>
          <a:p>
            <a:pPr lvl="1" eaLnBrk="1" hangingPunct="1">
              <a:lnSpc>
                <a:spcPts val="3400"/>
              </a:lnSpc>
              <a:spcBef>
                <a:spcPts val="1200"/>
              </a:spcBef>
            </a:pPr>
            <a:r>
              <a:rPr lang="zh-CN" altLang="en-US" b="1" dirty="0">
                <a:solidFill>
                  <a:srgbClr val="FF0000"/>
                </a:solidFill>
                <a:latin typeface="Times New Roman" panose="02020603050405020304" pitchFamily="18" charset="0"/>
                <a:ea typeface="楷体_GB2312" pitchFamily="49" charset="-122"/>
              </a:rPr>
              <a:t>（</a:t>
            </a:r>
            <a:r>
              <a:rPr lang="en-US" altLang="zh-CN" b="1" dirty="0">
                <a:solidFill>
                  <a:srgbClr val="FF0000"/>
                </a:solidFill>
                <a:latin typeface="Times New Roman" panose="02020603050405020304" pitchFamily="18" charset="0"/>
                <a:ea typeface="楷体_GB2312" pitchFamily="49" charset="-122"/>
              </a:rPr>
              <a:t>1</a:t>
            </a:r>
            <a:r>
              <a:rPr lang="zh-CN" altLang="en-US" b="1" dirty="0">
                <a:solidFill>
                  <a:srgbClr val="FF0000"/>
                </a:solidFill>
                <a:latin typeface="Times New Roman" panose="02020603050405020304" pitchFamily="18" charset="0"/>
                <a:ea typeface="楷体_GB2312" pitchFamily="49" charset="-122"/>
              </a:rPr>
              <a:t>）</a:t>
            </a:r>
            <a:r>
              <a:rPr lang="zh-CN" altLang="en-US" sz="2200" b="1" dirty="0">
                <a:solidFill>
                  <a:srgbClr val="FF0000"/>
                </a:solidFill>
                <a:latin typeface="Times New Roman" panose="02020603050405020304" pitchFamily="18" charset="0"/>
                <a:ea typeface="楷体_GB2312" pitchFamily="49" charset="-122"/>
              </a:rPr>
              <a:t>当</a:t>
            </a:r>
            <a:r>
              <a:rPr lang="en-US" altLang="zh-CN" sz="2200" b="1" dirty="0">
                <a:solidFill>
                  <a:srgbClr val="FF0000"/>
                </a:solidFill>
                <a:latin typeface="Times New Roman" panose="02020603050405020304" pitchFamily="18" charset="0"/>
                <a:ea typeface="楷体_GB2312" pitchFamily="49" charset="-122"/>
              </a:rPr>
              <a:t>I/O</a:t>
            </a:r>
            <a:r>
              <a:rPr lang="zh-CN" altLang="en-US" sz="2200" b="1" dirty="0">
                <a:solidFill>
                  <a:srgbClr val="FF0000"/>
                </a:solidFill>
                <a:latin typeface="Times New Roman" panose="02020603050405020304" pitchFamily="18" charset="0"/>
                <a:ea typeface="楷体_GB2312" pitchFamily="49" charset="-122"/>
              </a:rPr>
              <a:t>处理机未经</a:t>
            </a:r>
            <a:r>
              <a:rPr lang="en-US" altLang="zh-CN" sz="2200" b="1" dirty="0">
                <a:solidFill>
                  <a:srgbClr val="FF0000"/>
                </a:solidFill>
                <a:latin typeface="Times New Roman" panose="02020603050405020304" pitchFamily="18" charset="0"/>
                <a:ea typeface="楷体_GB2312" pitchFamily="49" charset="-122"/>
              </a:rPr>
              <a:t>Cache</a:t>
            </a:r>
            <a:r>
              <a:rPr lang="zh-CN" altLang="en-US" sz="2200" b="1" dirty="0">
                <a:solidFill>
                  <a:srgbClr val="FF0000"/>
                </a:solidFill>
                <a:latin typeface="Times New Roman" panose="02020603050405020304" pitchFamily="18" charset="0"/>
                <a:ea typeface="楷体_GB2312" pitchFamily="49" charset="-122"/>
              </a:rPr>
              <a:t>往内存写入新内容时，由操作系统经某个专用指令清除整个</a:t>
            </a:r>
            <a:r>
              <a:rPr lang="en-US" altLang="zh-CN" sz="2200" b="1" dirty="0">
                <a:solidFill>
                  <a:srgbClr val="FF0000"/>
                </a:solidFill>
                <a:latin typeface="Times New Roman" panose="02020603050405020304" pitchFamily="18" charset="0"/>
                <a:ea typeface="楷体_GB2312" pitchFamily="49" charset="-122"/>
              </a:rPr>
              <a:t>Cache</a:t>
            </a:r>
            <a:r>
              <a:rPr lang="zh-CN" altLang="en-US" sz="2200" b="1" dirty="0">
                <a:solidFill>
                  <a:srgbClr val="FF0000"/>
                </a:solidFill>
                <a:latin typeface="Times New Roman" panose="02020603050405020304" pitchFamily="18" charset="0"/>
                <a:ea typeface="楷体_GB2312" pitchFamily="49" charset="-122"/>
              </a:rPr>
              <a:t>；</a:t>
            </a:r>
            <a:endParaRPr lang="en-US" altLang="zh-CN" sz="2200" b="1" dirty="0">
              <a:solidFill>
                <a:srgbClr val="FF0000"/>
              </a:solidFill>
              <a:latin typeface="Times New Roman" panose="02020603050405020304" pitchFamily="18" charset="0"/>
              <a:ea typeface="楷体_GB2312" pitchFamily="49" charset="-122"/>
            </a:endParaRPr>
          </a:p>
          <a:p>
            <a:pPr lvl="1" eaLnBrk="1" hangingPunct="1">
              <a:lnSpc>
                <a:spcPts val="3400"/>
              </a:lnSpc>
              <a:spcBef>
                <a:spcPts val="1200"/>
              </a:spcBef>
            </a:pPr>
            <a:r>
              <a:rPr lang="zh-CN" altLang="en-US" b="1" dirty="0">
                <a:solidFill>
                  <a:srgbClr val="FF0000"/>
                </a:solidFill>
                <a:latin typeface="Times New Roman" panose="02020603050405020304" pitchFamily="18" charset="0"/>
                <a:ea typeface="楷体_GB2312" pitchFamily="49" charset="-122"/>
              </a:rPr>
              <a:t>（</a:t>
            </a:r>
            <a:r>
              <a:rPr lang="en-US" altLang="zh-CN" b="1" dirty="0">
                <a:solidFill>
                  <a:srgbClr val="FF0000"/>
                </a:solidFill>
                <a:latin typeface="Times New Roman" panose="02020603050405020304" pitchFamily="18" charset="0"/>
                <a:ea typeface="楷体_GB2312" pitchFamily="49" charset="-122"/>
              </a:rPr>
              <a:t>2</a:t>
            </a:r>
            <a:r>
              <a:rPr lang="zh-CN" altLang="en-US" b="1" dirty="0">
                <a:solidFill>
                  <a:srgbClr val="FF0000"/>
                </a:solidFill>
                <a:latin typeface="Times New Roman" panose="02020603050405020304" pitchFamily="18" charset="0"/>
                <a:ea typeface="楷体_GB2312" pitchFamily="49" charset="-122"/>
              </a:rPr>
              <a:t>）当</a:t>
            </a:r>
            <a:r>
              <a:rPr lang="en-US" altLang="zh-CN" b="1" dirty="0">
                <a:solidFill>
                  <a:srgbClr val="FF0000"/>
                </a:solidFill>
                <a:latin typeface="Times New Roman" panose="02020603050405020304" pitchFamily="18" charset="0"/>
                <a:ea typeface="楷体_GB2312" pitchFamily="49" charset="-122"/>
              </a:rPr>
              <a:t>I/O</a:t>
            </a:r>
            <a:r>
              <a:rPr lang="zh-CN" altLang="en-US" b="1" dirty="0">
                <a:solidFill>
                  <a:srgbClr val="FF0000"/>
                </a:solidFill>
                <a:latin typeface="Times New Roman" panose="02020603050405020304" pitchFamily="18" charset="0"/>
                <a:ea typeface="楷体_GB2312" pitchFamily="49" charset="-122"/>
              </a:rPr>
              <a:t>处理机未经</a:t>
            </a:r>
            <a:r>
              <a:rPr lang="en-US" altLang="zh-CN" b="1" dirty="0">
                <a:solidFill>
                  <a:srgbClr val="FF0000"/>
                </a:solidFill>
                <a:latin typeface="Times New Roman" panose="02020603050405020304" pitchFamily="18" charset="0"/>
                <a:ea typeface="楷体_GB2312" pitchFamily="49" charset="-122"/>
              </a:rPr>
              <a:t>Cache</a:t>
            </a:r>
            <a:r>
              <a:rPr lang="zh-CN" altLang="en-US" b="1" dirty="0">
                <a:solidFill>
                  <a:srgbClr val="FF0000"/>
                </a:solidFill>
                <a:latin typeface="Times New Roman" panose="02020603050405020304" pitchFamily="18" charset="0"/>
                <a:ea typeface="楷体_GB2312" pitchFamily="49" charset="-122"/>
              </a:rPr>
              <a:t>往内存写入新内容时，由专用硬件自动将</a:t>
            </a:r>
            <a:r>
              <a:rPr lang="en-US" altLang="zh-CN" b="1" dirty="0">
                <a:solidFill>
                  <a:srgbClr val="FF0000"/>
                </a:solidFill>
                <a:latin typeface="Times New Roman" panose="02020603050405020304" pitchFamily="18" charset="0"/>
                <a:ea typeface="楷体_GB2312" pitchFamily="49" charset="-122"/>
              </a:rPr>
              <a:t>Cache</a:t>
            </a:r>
            <a:r>
              <a:rPr lang="zh-CN" altLang="en-US" b="1" dirty="0">
                <a:solidFill>
                  <a:srgbClr val="FF0000"/>
                </a:solidFill>
                <a:latin typeface="Times New Roman" panose="02020603050405020304" pitchFamily="18" charset="0"/>
                <a:ea typeface="楷体_GB2312" pitchFamily="49" charset="-122"/>
              </a:rPr>
              <a:t>内对应块作废，从而保证了</a:t>
            </a:r>
            <a:r>
              <a:rPr lang="en-US" altLang="zh-CN" b="1" dirty="0">
                <a:solidFill>
                  <a:srgbClr val="FF0000"/>
                </a:solidFill>
                <a:latin typeface="Times New Roman" panose="02020603050405020304" pitchFamily="18" charset="0"/>
                <a:ea typeface="楷体_GB2312" pitchFamily="49" charset="-122"/>
              </a:rPr>
              <a:t>Cache</a:t>
            </a:r>
            <a:r>
              <a:rPr lang="zh-CN" altLang="en-US" b="1" dirty="0">
                <a:solidFill>
                  <a:srgbClr val="FF0000"/>
                </a:solidFill>
                <a:latin typeface="Times New Roman" panose="02020603050405020304" pitchFamily="18" charset="0"/>
                <a:ea typeface="楷体_GB2312" pitchFamily="49" charset="-122"/>
              </a:rPr>
              <a:t>的透明性。</a:t>
            </a:r>
            <a:endParaRPr lang="zh-CN" altLang="en-US" sz="2200" b="1" dirty="0">
              <a:solidFill>
                <a:srgbClr val="FF0000"/>
              </a:solidFill>
              <a:latin typeface="Times New Roman" panose="02020603050405020304" pitchFamily="18" charset="0"/>
              <a:ea typeface="楷体_GB2312" pitchFamily="49" charset="-122"/>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2" name="Rectangle 2"/>
          <p:cNvSpPr>
            <a:spLocks noGrp="1"/>
          </p:cNvSpPr>
          <p:nvPr>
            <p:ph type="title"/>
          </p:nvPr>
        </p:nvSpPr>
        <p:spPr>
          <a:ln/>
        </p:spPr>
        <p:txBody>
          <a:bodyPr vert="horz" wrap="square" lIns="91440" tIns="45720" rIns="91440" bIns="45720" anchor="ctr" anchorCtr="0"/>
          <a:p>
            <a:pPr eaLnBrk="1" hangingPunct="1"/>
            <a:r>
              <a:rPr lang="zh-CN" altLang="en-US" sz="3200" dirty="0"/>
              <a:t>思考题</a:t>
            </a:r>
            <a:endParaRPr lang="zh-CN" altLang="en-US" sz="3200" dirty="0"/>
          </a:p>
        </p:txBody>
      </p:sp>
      <p:sp>
        <p:nvSpPr>
          <p:cNvPr id="286723"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286724" name="Picture 4"/>
          <p:cNvPicPr>
            <a:picLocks noChangeAspect="1"/>
          </p:cNvPicPr>
          <p:nvPr/>
        </p:nvPicPr>
        <p:blipFill>
          <a:blip r:embed="rId1"/>
          <a:stretch>
            <a:fillRect/>
          </a:stretch>
        </p:blipFill>
        <p:spPr>
          <a:xfrm>
            <a:off x="633413" y="847725"/>
            <a:ext cx="7540625" cy="5505450"/>
          </a:xfrm>
          <a:prstGeom prst="rect">
            <a:avLst/>
          </a:prstGeom>
          <a:noFill/>
          <a:ln w="9525">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7746" name="Picture 4"/>
          <p:cNvPicPr>
            <a:picLocks noChangeAspect="1"/>
          </p:cNvPicPr>
          <p:nvPr/>
        </p:nvPicPr>
        <p:blipFill>
          <a:blip r:embed="rId1"/>
          <a:srcRect b="59085"/>
          <a:stretch>
            <a:fillRect/>
          </a:stretch>
        </p:blipFill>
        <p:spPr>
          <a:xfrm>
            <a:off x="677863" y="0"/>
            <a:ext cx="7540625" cy="2252663"/>
          </a:xfrm>
          <a:prstGeom prst="rect">
            <a:avLst/>
          </a:prstGeom>
          <a:noFill/>
          <a:ln w="9525">
            <a:noFill/>
          </a:ln>
        </p:spPr>
      </p:pic>
      <p:pic>
        <p:nvPicPr>
          <p:cNvPr id="287747" name="图片 4"/>
          <p:cNvPicPr>
            <a:picLocks noChangeAspect="1"/>
          </p:cNvPicPr>
          <p:nvPr/>
        </p:nvPicPr>
        <p:blipFill>
          <a:blip r:embed="rId2"/>
          <a:srcRect t="14665" b="11539"/>
          <a:stretch>
            <a:fillRect/>
          </a:stretch>
        </p:blipFill>
        <p:spPr>
          <a:xfrm>
            <a:off x="1822450" y="2557463"/>
            <a:ext cx="4924425" cy="2192337"/>
          </a:xfrm>
          <a:prstGeom prst="rect">
            <a:avLst/>
          </a:prstGeom>
          <a:noFill/>
          <a:ln w="9525">
            <a:noFill/>
          </a:ln>
        </p:spPr>
      </p:pic>
      <p:sp>
        <p:nvSpPr>
          <p:cNvPr id="287748" name="文本框 5"/>
          <p:cNvSpPr txBox="1"/>
          <p:nvPr/>
        </p:nvSpPr>
        <p:spPr>
          <a:xfrm>
            <a:off x="304800" y="5211763"/>
            <a:ext cx="8675688" cy="1200150"/>
          </a:xfrm>
          <a:prstGeom prst="rect">
            <a:avLst/>
          </a:prstGeom>
          <a:noFill/>
          <a:ln w="9525">
            <a:noFill/>
          </a:ln>
        </p:spPr>
        <p:txBody>
          <a:bodyPr>
            <a:spAutoFit/>
          </a:bodyPr>
          <a:p>
            <a:r>
              <a:rPr lang="zh-CN" altLang="en-US" sz="2400" dirty="0">
                <a:latin typeface="Times New Roman" panose="02020603050405020304" pitchFamily="18" charset="0"/>
              </a:rPr>
              <a:t>主存分有</a:t>
            </a:r>
            <a:r>
              <a:rPr lang="en-US" altLang="zh-CN" sz="2400" dirty="0">
                <a:latin typeface="Times New Roman" panose="02020603050405020304" pitchFamily="18" charset="0"/>
              </a:rPr>
              <a:t>8</a:t>
            </a:r>
            <a:r>
              <a:rPr lang="zh-CN" altLang="en-US" sz="2400" dirty="0">
                <a:latin typeface="Times New Roman" panose="02020603050405020304" pitchFamily="18" charset="0"/>
              </a:rPr>
              <a:t>个块，</a:t>
            </a:r>
            <a:r>
              <a:rPr lang="en-US" altLang="zh-CN" sz="2400" dirty="0">
                <a:latin typeface="Times New Roman" panose="02020603050405020304" pitchFamily="18" charset="0"/>
              </a:rPr>
              <a:t>Cache</a:t>
            </a:r>
            <a:r>
              <a:rPr lang="zh-CN" altLang="en-US" sz="2400" dirty="0">
                <a:latin typeface="Times New Roman" panose="02020603050405020304" pitchFamily="18" charset="0"/>
              </a:rPr>
              <a:t>共有</a:t>
            </a:r>
            <a:r>
              <a:rPr lang="en-US" altLang="zh-CN" sz="2400" dirty="0">
                <a:latin typeface="Times New Roman" panose="02020603050405020304" pitchFamily="18" charset="0"/>
              </a:rPr>
              <a:t>4</a:t>
            </a:r>
            <a:r>
              <a:rPr lang="zh-CN" altLang="en-US" sz="2400" dirty="0">
                <a:latin typeface="Times New Roman" panose="02020603050405020304" pitchFamily="18" charset="0"/>
              </a:rPr>
              <a:t>个块，即有</a:t>
            </a:r>
            <a:r>
              <a:rPr lang="en-US" altLang="zh-CN" sz="2400" dirty="0">
                <a:latin typeface="Times New Roman" panose="02020603050405020304" pitchFamily="18" charset="0"/>
              </a:rPr>
              <a:t>2</a:t>
            </a:r>
            <a:r>
              <a:rPr lang="zh-CN" altLang="en-US" sz="2400" dirty="0">
                <a:latin typeface="Times New Roman" panose="02020603050405020304" pitchFamily="18" charset="0"/>
              </a:rPr>
              <a:t>个区，即</a:t>
            </a:r>
            <a:r>
              <a:rPr lang="en-US" altLang="zh-CN" sz="2400" dirty="0">
                <a:latin typeface="Times New Roman" panose="02020603050405020304" pitchFamily="18" charset="0"/>
              </a:rPr>
              <a:t>n</a:t>
            </a:r>
            <a:r>
              <a:rPr lang="en-US" altLang="zh-CN" sz="2400" baseline="-25000" dirty="0">
                <a:latin typeface="Times New Roman" panose="02020603050405020304" pitchFamily="18" charset="0"/>
              </a:rPr>
              <a:t>d</a:t>
            </a:r>
            <a:r>
              <a:rPr lang="zh-CN" altLang="en-US" sz="2400" dirty="0">
                <a:latin typeface="Times New Roman" panose="02020603050405020304" pitchFamily="18" charset="0"/>
              </a:rPr>
              <a:t>需要</a:t>
            </a:r>
            <a:r>
              <a:rPr lang="en-US" altLang="zh-CN" sz="2400" dirty="0">
                <a:latin typeface="Times New Roman" panose="02020603050405020304" pitchFamily="18" charset="0"/>
              </a:rPr>
              <a:t>1</a:t>
            </a:r>
            <a:r>
              <a:rPr lang="zh-CN" altLang="en-US" sz="2400" dirty="0">
                <a:latin typeface="Times New Roman" panose="02020603050405020304" pitchFamily="18" charset="0"/>
              </a:rPr>
              <a:t>位</a:t>
            </a:r>
            <a:endParaRPr lang="en-US" altLang="zh-CN" sz="2400" dirty="0">
              <a:latin typeface="Times New Roman" panose="02020603050405020304" pitchFamily="18" charset="0"/>
            </a:endParaRPr>
          </a:p>
          <a:p>
            <a:r>
              <a:rPr lang="zh-CN" altLang="en-US" sz="2400" dirty="0">
                <a:latin typeface="Times New Roman" panose="02020603050405020304" pitchFamily="18" charset="0"/>
              </a:rPr>
              <a:t>每个组内有</a:t>
            </a:r>
            <a:r>
              <a:rPr lang="en-US" altLang="zh-CN" sz="2400" dirty="0">
                <a:latin typeface="Times New Roman" panose="02020603050405020304" pitchFamily="18" charset="0"/>
              </a:rPr>
              <a:t>2</a:t>
            </a:r>
            <a:r>
              <a:rPr lang="zh-CN" altLang="en-US" sz="2400" dirty="0">
                <a:latin typeface="Times New Roman" panose="02020603050405020304" pitchFamily="18" charset="0"/>
              </a:rPr>
              <a:t>个块，</a:t>
            </a:r>
            <a:r>
              <a:rPr lang="en-US" altLang="zh-CN" sz="2400" dirty="0">
                <a:latin typeface="Times New Roman" panose="02020603050405020304" pitchFamily="18" charset="0"/>
              </a:rPr>
              <a:t>Cache</a:t>
            </a:r>
            <a:r>
              <a:rPr lang="zh-CN" altLang="en-US" sz="2400" dirty="0">
                <a:latin typeface="Times New Roman" panose="02020603050405020304" pitchFamily="18" charset="0"/>
              </a:rPr>
              <a:t>有</a:t>
            </a:r>
            <a:r>
              <a:rPr lang="en-US" altLang="zh-CN" sz="2400" dirty="0">
                <a:latin typeface="Times New Roman" panose="02020603050405020304" pitchFamily="18" charset="0"/>
              </a:rPr>
              <a:t>2</a:t>
            </a:r>
            <a:r>
              <a:rPr lang="zh-CN" altLang="en-US" sz="2400" dirty="0">
                <a:latin typeface="Times New Roman" panose="02020603050405020304" pitchFamily="18" charset="0"/>
              </a:rPr>
              <a:t>个组，即</a:t>
            </a:r>
            <a:r>
              <a:rPr lang="en-US" altLang="zh-CN" sz="2400" dirty="0">
                <a:latin typeface="Times New Roman" panose="02020603050405020304" pitchFamily="18" charset="0"/>
              </a:rPr>
              <a:t>q</a:t>
            </a:r>
            <a:r>
              <a:rPr lang="zh-CN" altLang="en-US" sz="2400" dirty="0">
                <a:latin typeface="Times New Roman" panose="02020603050405020304" pitchFamily="18" charset="0"/>
              </a:rPr>
              <a:t>需要</a:t>
            </a:r>
            <a:r>
              <a:rPr lang="en-US" altLang="zh-CN" sz="2400" dirty="0">
                <a:latin typeface="Times New Roman" panose="02020603050405020304" pitchFamily="18" charset="0"/>
              </a:rPr>
              <a:t>1</a:t>
            </a:r>
            <a:r>
              <a:rPr lang="zh-CN" altLang="en-US" sz="2400" dirty="0">
                <a:latin typeface="Times New Roman" panose="02020603050405020304" pitchFamily="18" charset="0"/>
              </a:rPr>
              <a:t>位，组内块号</a:t>
            </a:r>
            <a:r>
              <a:rPr lang="en-US" altLang="zh-CN" sz="2400" dirty="0">
                <a:latin typeface="Times New Roman" panose="02020603050405020304" pitchFamily="18" charset="0"/>
              </a:rPr>
              <a:t>s</a:t>
            </a:r>
            <a:r>
              <a:rPr lang="zh-CN" altLang="en-US" sz="2400" dirty="0">
                <a:latin typeface="Times New Roman" panose="02020603050405020304" pitchFamily="18" charset="0"/>
              </a:rPr>
              <a:t>需要</a:t>
            </a:r>
            <a:r>
              <a:rPr lang="en-US" altLang="zh-CN" sz="2400" dirty="0">
                <a:latin typeface="Times New Roman" panose="02020603050405020304" pitchFamily="18" charset="0"/>
              </a:rPr>
              <a:t>1</a:t>
            </a:r>
            <a:r>
              <a:rPr lang="zh-CN" altLang="en-US" sz="2400" dirty="0">
                <a:latin typeface="Times New Roman" panose="02020603050405020304" pitchFamily="18" charset="0"/>
              </a:rPr>
              <a:t>位</a:t>
            </a:r>
            <a:endParaRPr lang="en-US" altLang="zh-CN" sz="2400" dirty="0">
              <a:latin typeface="Times New Roman" panose="02020603050405020304" pitchFamily="18" charset="0"/>
            </a:endParaRPr>
          </a:p>
        </p:txBody>
      </p:sp>
      <p:sp>
        <p:nvSpPr>
          <p:cNvPr id="7" name="文本框 6"/>
          <p:cNvSpPr txBox="1"/>
          <p:nvPr/>
        </p:nvSpPr>
        <p:spPr>
          <a:xfrm>
            <a:off x="3278188" y="2143125"/>
            <a:ext cx="646112" cy="461963"/>
          </a:xfrm>
          <a:prstGeom prst="rect">
            <a:avLst/>
          </a:prstGeom>
          <a:noFill/>
          <a:ln w="9525">
            <a:noFill/>
          </a:ln>
        </p:spPr>
        <p:txBody>
          <a:bodyPr wrap="none">
            <a:spAutoFit/>
          </a:bodyPr>
          <a:p>
            <a:r>
              <a:rPr lang="en-US" altLang="zh-CN" sz="2400" dirty="0">
                <a:latin typeface="Times New Roman" panose="02020603050405020304" pitchFamily="18" charset="0"/>
              </a:rPr>
              <a:t>1</a:t>
            </a:r>
            <a:r>
              <a:rPr lang="zh-CN" altLang="en-US" sz="2400" dirty="0">
                <a:latin typeface="Times New Roman" panose="02020603050405020304" pitchFamily="18" charset="0"/>
              </a:rPr>
              <a:t>位</a:t>
            </a:r>
            <a:endParaRPr lang="zh-CN" altLang="en-US" sz="2400" dirty="0">
              <a:latin typeface="Times New Roman" panose="02020603050405020304" pitchFamily="18" charset="0"/>
            </a:endParaRPr>
          </a:p>
        </p:txBody>
      </p:sp>
      <p:sp>
        <p:nvSpPr>
          <p:cNvPr id="9" name="文本框 8"/>
          <p:cNvSpPr txBox="1"/>
          <p:nvPr/>
        </p:nvSpPr>
        <p:spPr>
          <a:xfrm>
            <a:off x="3825875" y="2143125"/>
            <a:ext cx="646113" cy="461963"/>
          </a:xfrm>
          <a:prstGeom prst="rect">
            <a:avLst/>
          </a:prstGeom>
          <a:noFill/>
          <a:ln w="9525">
            <a:noFill/>
          </a:ln>
        </p:spPr>
        <p:txBody>
          <a:bodyPr wrap="none">
            <a:spAutoFit/>
          </a:bodyPr>
          <a:p>
            <a:r>
              <a:rPr lang="en-US" altLang="zh-CN" sz="2400" dirty="0">
                <a:latin typeface="Times New Roman" panose="02020603050405020304" pitchFamily="18" charset="0"/>
              </a:rPr>
              <a:t>1</a:t>
            </a:r>
            <a:r>
              <a:rPr lang="zh-CN" altLang="en-US" sz="2400" dirty="0">
                <a:latin typeface="Times New Roman" panose="02020603050405020304" pitchFamily="18" charset="0"/>
              </a:rPr>
              <a:t>位</a:t>
            </a:r>
            <a:endParaRPr lang="zh-CN" altLang="en-US" sz="2400" dirty="0">
              <a:latin typeface="Times New Roman" panose="02020603050405020304" pitchFamily="18" charset="0"/>
            </a:endParaRPr>
          </a:p>
        </p:txBody>
      </p:sp>
      <p:sp>
        <p:nvSpPr>
          <p:cNvPr id="10" name="文本框 9"/>
          <p:cNvSpPr txBox="1"/>
          <p:nvPr/>
        </p:nvSpPr>
        <p:spPr>
          <a:xfrm>
            <a:off x="4373563" y="2143125"/>
            <a:ext cx="647700" cy="461963"/>
          </a:xfrm>
          <a:prstGeom prst="rect">
            <a:avLst/>
          </a:prstGeom>
          <a:noFill/>
          <a:ln w="9525">
            <a:noFill/>
          </a:ln>
        </p:spPr>
        <p:txBody>
          <a:bodyPr wrap="none">
            <a:spAutoFit/>
          </a:bodyPr>
          <a:p>
            <a:r>
              <a:rPr lang="en-US" altLang="zh-CN" sz="2400" dirty="0">
                <a:latin typeface="Times New Roman" panose="02020603050405020304" pitchFamily="18" charset="0"/>
              </a:rPr>
              <a:t>1</a:t>
            </a:r>
            <a:r>
              <a:rPr lang="zh-CN" altLang="en-US" sz="2400" dirty="0">
                <a:latin typeface="Times New Roman" panose="02020603050405020304" pitchFamily="18" charset="0"/>
              </a:rPr>
              <a:t>位</a:t>
            </a:r>
            <a:endParaRPr lang="zh-CN" altLang="en-US" sz="2400" dirty="0">
              <a:latin typeface="Times New Roman" panose="02020603050405020304" pitchFamily="18" charset="0"/>
            </a:endParaRPr>
          </a:p>
        </p:txBody>
      </p:sp>
      <p:sp>
        <p:nvSpPr>
          <p:cNvPr id="11" name="文本框 10"/>
          <p:cNvSpPr txBox="1"/>
          <p:nvPr/>
        </p:nvSpPr>
        <p:spPr>
          <a:xfrm>
            <a:off x="3905250" y="4681538"/>
            <a:ext cx="646113" cy="461962"/>
          </a:xfrm>
          <a:prstGeom prst="rect">
            <a:avLst/>
          </a:prstGeom>
          <a:noFill/>
          <a:ln w="9525">
            <a:noFill/>
          </a:ln>
        </p:spPr>
        <p:txBody>
          <a:bodyPr wrap="none">
            <a:spAutoFit/>
          </a:bodyPr>
          <a:p>
            <a:r>
              <a:rPr lang="en-US" altLang="zh-CN" sz="2400" dirty="0">
                <a:latin typeface="Times New Roman" panose="02020603050405020304" pitchFamily="18" charset="0"/>
              </a:rPr>
              <a:t>1</a:t>
            </a:r>
            <a:r>
              <a:rPr lang="zh-CN" altLang="en-US" sz="2400" dirty="0">
                <a:latin typeface="Times New Roman" panose="02020603050405020304" pitchFamily="18" charset="0"/>
              </a:rPr>
              <a:t>位</a:t>
            </a:r>
            <a:endParaRPr lang="zh-CN" altLang="en-US" sz="2400" dirty="0">
              <a:latin typeface="Times New Roman" panose="02020603050405020304" pitchFamily="18" charset="0"/>
            </a:endParaRPr>
          </a:p>
        </p:txBody>
      </p:sp>
      <p:sp>
        <p:nvSpPr>
          <p:cNvPr id="12" name="文本框 11"/>
          <p:cNvSpPr txBox="1"/>
          <p:nvPr/>
        </p:nvSpPr>
        <p:spPr>
          <a:xfrm>
            <a:off x="4452938" y="4681538"/>
            <a:ext cx="646112" cy="461962"/>
          </a:xfrm>
          <a:prstGeom prst="rect">
            <a:avLst/>
          </a:prstGeom>
          <a:noFill/>
          <a:ln w="9525">
            <a:noFill/>
          </a:ln>
        </p:spPr>
        <p:txBody>
          <a:bodyPr wrap="none">
            <a:spAutoFit/>
          </a:bodyPr>
          <a:p>
            <a:r>
              <a:rPr lang="en-US" altLang="zh-CN" sz="2400" dirty="0">
                <a:latin typeface="Times New Roman" panose="02020603050405020304" pitchFamily="18" charset="0"/>
              </a:rPr>
              <a:t>1</a:t>
            </a:r>
            <a:r>
              <a:rPr lang="zh-CN" altLang="en-US" sz="2400" dirty="0">
                <a:latin typeface="Times New Roman" panose="02020603050405020304" pitchFamily="18" charset="0"/>
              </a:rPr>
              <a:t>位</a:t>
            </a:r>
            <a:endParaRPr lang="zh-CN" altLang="en-US"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8770" name="Picture 4"/>
          <p:cNvPicPr>
            <a:picLocks noChangeAspect="1"/>
          </p:cNvPicPr>
          <p:nvPr/>
        </p:nvPicPr>
        <p:blipFill>
          <a:blip r:embed="rId1"/>
          <a:srcRect b="76234"/>
          <a:stretch>
            <a:fillRect/>
          </a:stretch>
        </p:blipFill>
        <p:spPr>
          <a:xfrm>
            <a:off x="677863" y="0"/>
            <a:ext cx="7540625" cy="1308100"/>
          </a:xfrm>
          <a:prstGeom prst="rect">
            <a:avLst/>
          </a:prstGeom>
          <a:noFill/>
          <a:ln w="9525">
            <a:noFill/>
          </a:ln>
        </p:spPr>
      </p:pic>
      <p:pic>
        <p:nvPicPr>
          <p:cNvPr id="288771" name="图片 1"/>
          <p:cNvPicPr>
            <a:picLocks noChangeAspect="1"/>
          </p:cNvPicPr>
          <p:nvPr/>
        </p:nvPicPr>
        <p:blipFill>
          <a:blip r:embed="rId2"/>
          <a:stretch>
            <a:fillRect/>
          </a:stretch>
        </p:blipFill>
        <p:spPr>
          <a:xfrm>
            <a:off x="1689100" y="1873250"/>
            <a:ext cx="5343525" cy="3509963"/>
          </a:xfrm>
          <a:prstGeom prst="rect">
            <a:avLst/>
          </a:prstGeom>
          <a:noFill/>
          <a:ln w="9525">
            <a:noFill/>
          </a:ln>
        </p:spPr>
      </p:pic>
      <p:pic>
        <p:nvPicPr>
          <p:cNvPr id="288772" name="Picture 4"/>
          <p:cNvPicPr>
            <a:picLocks noChangeAspect="1"/>
          </p:cNvPicPr>
          <p:nvPr/>
        </p:nvPicPr>
        <p:blipFill>
          <a:blip r:embed="rId1"/>
          <a:srcRect t="41589" b="50444"/>
          <a:stretch>
            <a:fillRect/>
          </a:stretch>
        </p:blipFill>
        <p:spPr>
          <a:xfrm>
            <a:off x="919163" y="1371600"/>
            <a:ext cx="7540625" cy="438150"/>
          </a:xfrm>
          <a:prstGeom prst="rect">
            <a:avLst/>
          </a:prstGeom>
          <a:noFill/>
          <a:ln w="9525">
            <a:noFill/>
          </a:ln>
        </p:spPr>
      </p:pic>
      <p:sp>
        <p:nvSpPr>
          <p:cNvPr id="288773" name="矩形 2"/>
          <p:cNvSpPr/>
          <p:nvPr/>
        </p:nvSpPr>
        <p:spPr>
          <a:xfrm>
            <a:off x="371475" y="5524500"/>
            <a:ext cx="8637588" cy="1200150"/>
          </a:xfrm>
          <a:prstGeom prst="rect">
            <a:avLst/>
          </a:prstGeom>
          <a:noFill/>
          <a:ln w="9525">
            <a:noFill/>
          </a:ln>
        </p:spPr>
        <p:txBody>
          <a:bodyPr>
            <a:spAutoFit/>
          </a:bodyPr>
          <a:p>
            <a:pPr algn="just"/>
            <a:r>
              <a:rPr lang="zh-CN" altLang="en-US" sz="2400" dirty="0">
                <a:latin typeface="Times New Roman" panose="02020603050405020304" pitchFamily="18" charset="0"/>
              </a:rPr>
              <a:t>主存的第0，1，4，5块只可映像装入或替换掉物理Cache中的第0、1块的内容。主存的第2，3，6，7块只可映像装入或替换掉物理Cache中的第2，3块的内容。</a:t>
            </a:r>
            <a:endParaRPr lang="zh-CN" altLang="en-US" sz="2400" dirty="0">
              <a:latin typeface="Times New Roman" panose="02020603050405020304" pitchFamily="18"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0818" name="Picture 4"/>
          <p:cNvPicPr>
            <a:picLocks noChangeAspect="1"/>
          </p:cNvPicPr>
          <p:nvPr/>
        </p:nvPicPr>
        <p:blipFill>
          <a:blip r:embed="rId1"/>
          <a:srcRect b="76234"/>
          <a:stretch>
            <a:fillRect/>
          </a:stretch>
        </p:blipFill>
        <p:spPr>
          <a:xfrm>
            <a:off x="677863" y="0"/>
            <a:ext cx="7540625" cy="1308100"/>
          </a:xfrm>
          <a:prstGeom prst="rect">
            <a:avLst/>
          </a:prstGeom>
          <a:noFill/>
          <a:ln w="9525">
            <a:noFill/>
          </a:ln>
        </p:spPr>
      </p:pic>
      <p:pic>
        <p:nvPicPr>
          <p:cNvPr id="290819" name="Picture 4"/>
          <p:cNvPicPr>
            <a:picLocks noChangeAspect="1"/>
          </p:cNvPicPr>
          <p:nvPr/>
        </p:nvPicPr>
        <p:blipFill>
          <a:blip r:embed="rId1"/>
          <a:srcRect t="51648" b="15944"/>
          <a:stretch>
            <a:fillRect/>
          </a:stretch>
        </p:blipFill>
        <p:spPr>
          <a:xfrm>
            <a:off x="930275" y="1390650"/>
            <a:ext cx="7540625" cy="1784350"/>
          </a:xfrm>
          <a:prstGeom prst="rect">
            <a:avLst/>
          </a:prstGeom>
          <a:noFill/>
          <a:ln w="9525">
            <a:noFill/>
          </a:ln>
        </p:spPr>
      </p:pic>
      <p:graphicFrame>
        <p:nvGraphicFramePr>
          <p:cNvPr id="6" name="Group 132"/>
          <p:cNvGraphicFramePr>
            <a:graphicFrameLocks noGrp="1"/>
          </p:cNvGraphicFramePr>
          <p:nvPr>
            <p:ph sz="half" idx="4294967295"/>
          </p:nvPr>
        </p:nvGraphicFramePr>
        <p:xfrm>
          <a:off x="142875" y="3255963"/>
          <a:ext cx="8950325" cy="2162175"/>
        </p:xfrm>
        <a:graphic>
          <a:graphicData uri="http://schemas.openxmlformats.org/drawingml/2006/table">
            <a:tbl>
              <a:tblPr/>
              <a:tblGrid>
                <a:gridCol w="1143160"/>
                <a:gridCol w="482889"/>
                <a:gridCol w="482889"/>
                <a:gridCol w="482889"/>
                <a:gridCol w="482889"/>
                <a:gridCol w="482889"/>
                <a:gridCol w="482889"/>
                <a:gridCol w="482889"/>
                <a:gridCol w="482889"/>
                <a:gridCol w="482889"/>
                <a:gridCol w="482889"/>
                <a:gridCol w="482889"/>
                <a:gridCol w="482889"/>
                <a:gridCol w="482889"/>
                <a:gridCol w="482889"/>
                <a:gridCol w="482889"/>
                <a:gridCol w="563827"/>
              </a:tblGrid>
              <a:tr h="23495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访问顺序</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3</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5</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6</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8</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9</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10</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13</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15</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组号</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主存块地址</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3</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0</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5</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6</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0</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第</a:t>
                      </a:r>
                      <a:r>
                        <a:rPr kumimoji="0" lang="en-US" altLang="zh-CN" sz="1100" b="1" i="0" u="none" strike="noStrike" cap="none" normalizeH="0" baseline="0" dirty="0">
                          <a:ln>
                            <a:noFill/>
                          </a:ln>
                          <a:solidFill>
                            <a:srgbClr val="000000"/>
                          </a:solidFill>
                          <a:effectLst/>
                          <a:latin typeface="Times New Roman" panose="02020603050405020304" pitchFamily="18" charset="0"/>
                          <a:ea typeface="楷体_GB2312" pitchFamily="49" charset="-122"/>
                        </a:rPr>
                        <a:t>0</a:t>
                      </a: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组</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1</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333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2</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第</a:t>
                      </a:r>
                      <a:r>
                        <a:rPr kumimoji="0" lang="en-US" altLang="zh-CN" sz="11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组</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3</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命中情况</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 name="矩形 9"/>
          <p:cNvSpPr/>
          <p:nvPr/>
        </p:nvSpPr>
        <p:spPr>
          <a:xfrm>
            <a:off x="4740275" y="5119688"/>
            <a:ext cx="323850" cy="307975"/>
          </a:xfrm>
          <a:prstGeom prst="rect">
            <a:avLst/>
          </a:prstGeom>
          <a:noFill/>
          <a:ln w="9525">
            <a:noFill/>
          </a:ln>
        </p:spPr>
        <p:txBody>
          <a:bodyPr wrap="none">
            <a:spAutoFit/>
          </a:bodyPr>
          <a:p>
            <a:pPr algn="ctr"/>
            <a:r>
              <a:rPr lang="en-US" altLang="zh-CN" sz="1400" b="1" dirty="0">
                <a:latin typeface="Times New Roman" panose="02020603050405020304" pitchFamily="18" charset="0"/>
                <a:ea typeface="楷体_GB2312" pitchFamily="49" charset="-122"/>
              </a:rPr>
              <a:t>H</a:t>
            </a:r>
            <a:endParaRPr lang="zh-CN" altLang="en-US" sz="1400" b="1" dirty="0">
              <a:latin typeface="Times New Roman" panose="02020603050405020304" pitchFamily="18" charset="0"/>
              <a:ea typeface="楷体_GB2312" pitchFamily="49" charset="-122"/>
            </a:endParaRPr>
          </a:p>
        </p:txBody>
      </p:sp>
      <p:sp>
        <p:nvSpPr>
          <p:cNvPr id="15" name="矩形 14"/>
          <p:cNvSpPr/>
          <p:nvPr/>
        </p:nvSpPr>
        <p:spPr>
          <a:xfrm>
            <a:off x="7164388" y="5119688"/>
            <a:ext cx="323850" cy="307975"/>
          </a:xfrm>
          <a:prstGeom prst="rect">
            <a:avLst/>
          </a:prstGeom>
          <a:noFill/>
          <a:ln w="9525">
            <a:noFill/>
          </a:ln>
        </p:spPr>
        <p:txBody>
          <a:bodyPr wrap="none">
            <a:spAutoFit/>
          </a:bodyPr>
          <a:p>
            <a:pPr algn="ctr"/>
            <a:r>
              <a:rPr lang="en-US" altLang="zh-CN" sz="1400" b="1" dirty="0">
                <a:latin typeface="Times New Roman" panose="02020603050405020304" pitchFamily="18" charset="0"/>
                <a:ea typeface="楷体_GB2312" pitchFamily="49" charset="-122"/>
              </a:rPr>
              <a:t>H</a:t>
            </a:r>
            <a:endParaRPr lang="zh-CN" altLang="en-US" sz="1400" b="1" dirty="0">
              <a:latin typeface="Times New Roman" panose="02020603050405020304" pitchFamily="18" charset="0"/>
              <a:ea typeface="楷体_GB2312" pitchFamily="49" charset="-122"/>
            </a:endParaRPr>
          </a:p>
        </p:txBody>
      </p:sp>
      <p:sp>
        <p:nvSpPr>
          <p:cNvPr id="34" name="矩形 33"/>
          <p:cNvSpPr/>
          <p:nvPr/>
        </p:nvSpPr>
        <p:spPr>
          <a:xfrm>
            <a:off x="1720850"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35" name="矩形 34"/>
          <p:cNvSpPr/>
          <p:nvPr/>
        </p:nvSpPr>
        <p:spPr>
          <a:xfrm>
            <a:off x="2205038"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39" name="矩形 38"/>
          <p:cNvSpPr/>
          <p:nvPr/>
        </p:nvSpPr>
        <p:spPr>
          <a:xfrm>
            <a:off x="137001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40" name="矩形 39"/>
          <p:cNvSpPr/>
          <p:nvPr/>
        </p:nvSpPr>
        <p:spPr>
          <a:xfrm>
            <a:off x="1235075" y="5119688"/>
            <a:ext cx="544513"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41" name="矩形 40"/>
          <p:cNvSpPr/>
          <p:nvPr/>
        </p:nvSpPr>
        <p:spPr>
          <a:xfrm>
            <a:off x="1849438" y="450532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42" name="矩形 41"/>
          <p:cNvSpPr/>
          <p:nvPr/>
        </p:nvSpPr>
        <p:spPr>
          <a:xfrm>
            <a:off x="184943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43" name="矩形 42"/>
          <p:cNvSpPr/>
          <p:nvPr/>
        </p:nvSpPr>
        <p:spPr>
          <a:xfrm>
            <a:off x="2328863" y="450532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44" name="矩形 43"/>
          <p:cNvSpPr/>
          <p:nvPr/>
        </p:nvSpPr>
        <p:spPr>
          <a:xfrm>
            <a:off x="23288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45" name="矩形 44"/>
          <p:cNvSpPr/>
          <p:nvPr/>
        </p:nvSpPr>
        <p:spPr>
          <a:xfrm>
            <a:off x="232886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5" name="文本框 4"/>
          <p:cNvSpPr txBox="1"/>
          <p:nvPr/>
        </p:nvSpPr>
        <p:spPr>
          <a:xfrm>
            <a:off x="2438400" y="3792538"/>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46" name="矩形 45"/>
          <p:cNvSpPr/>
          <p:nvPr/>
        </p:nvSpPr>
        <p:spPr>
          <a:xfrm>
            <a:off x="2846388" y="449421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47" name="矩形 46"/>
          <p:cNvSpPr/>
          <p:nvPr/>
        </p:nvSpPr>
        <p:spPr>
          <a:xfrm>
            <a:off x="284638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48" name="矩形 47"/>
          <p:cNvSpPr/>
          <p:nvPr/>
        </p:nvSpPr>
        <p:spPr>
          <a:xfrm>
            <a:off x="2828925" y="4184650"/>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49" name="文本框 48"/>
          <p:cNvSpPr txBox="1"/>
          <p:nvPr/>
        </p:nvSpPr>
        <p:spPr>
          <a:xfrm>
            <a:off x="2919413" y="4098925"/>
            <a:ext cx="314325"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50" name="矩形 49"/>
          <p:cNvSpPr/>
          <p:nvPr/>
        </p:nvSpPr>
        <p:spPr>
          <a:xfrm>
            <a:off x="2800350" y="5119688"/>
            <a:ext cx="323850" cy="307975"/>
          </a:xfrm>
          <a:prstGeom prst="rect">
            <a:avLst/>
          </a:prstGeom>
          <a:noFill/>
          <a:ln w="9525">
            <a:noFill/>
          </a:ln>
        </p:spPr>
        <p:txBody>
          <a:bodyPr wrap="none">
            <a:spAutoFit/>
          </a:bodyPr>
          <a:p>
            <a:pPr algn="ctr"/>
            <a:r>
              <a:rPr lang="en-US" altLang="zh-CN" sz="1400" b="1" dirty="0">
                <a:latin typeface="Times New Roman" panose="02020603050405020304" pitchFamily="18" charset="0"/>
                <a:ea typeface="楷体_GB2312" pitchFamily="49" charset="-122"/>
              </a:rPr>
              <a:t>H</a:t>
            </a:r>
            <a:endParaRPr lang="zh-CN" altLang="en-US" sz="1400" b="1" dirty="0">
              <a:latin typeface="Times New Roman" panose="02020603050405020304" pitchFamily="18" charset="0"/>
              <a:ea typeface="楷体_GB2312" pitchFamily="49" charset="-122"/>
            </a:endParaRPr>
          </a:p>
        </p:txBody>
      </p:sp>
      <p:sp>
        <p:nvSpPr>
          <p:cNvPr id="51" name="矩形 50"/>
          <p:cNvSpPr/>
          <p:nvPr/>
        </p:nvSpPr>
        <p:spPr>
          <a:xfrm>
            <a:off x="3306763" y="449421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52" name="矩形 51"/>
          <p:cNvSpPr/>
          <p:nvPr/>
        </p:nvSpPr>
        <p:spPr>
          <a:xfrm>
            <a:off x="33067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53" name="矩形 52"/>
          <p:cNvSpPr/>
          <p:nvPr/>
        </p:nvSpPr>
        <p:spPr>
          <a:xfrm>
            <a:off x="3298825"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54" name="文本框 53"/>
          <p:cNvSpPr txBox="1"/>
          <p:nvPr/>
        </p:nvSpPr>
        <p:spPr>
          <a:xfrm>
            <a:off x="3424238" y="4086225"/>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55" name="矩形 54"/>
          <p:cNvSpPr/>
          <p:nvPr/>
        </p:nvSpPr>
        <p:spPr>
          <a:xfrm>
            <a:off x="3306763" y="480060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56" name="矩形 55"/>
          <p:cNvSpPr/>
          <p:nvPr/>
        </p:nvSpPr>
        <p:spPr>
          <a:xfrm>
            <a:off x="3175000" y="5119688"/>
            <a:ext cx="544513"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57" name="文本框 56"/>
          <p:cNvSpPr txBox="1"/>
          <p:nvPr/>
        </p:nvSpPr>
        <p:spPr>
          <a:xfrm>
            <a:off x="3922713" y="4408488"/>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59" name="矩形 58"/>
          <p:cNvSpPr/>
          <p:nvPr/>
        </p:nvSpPr>
        <p:spPr>
          <a:xfrm>
            <a:off x="37893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60" name="矩形 59"/>
          <p:cNvSpPr/>
          <p:nvPr/>
        </p:nvSpPr>
        <p:spPr>
          <a:xfrm>
            <a:off x="378301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62" name="矩形 61"/>
          <p:cNvSpPr/>
          <p:nvPr/>
        </p:nvSpPr>
        <p:spPr>
          <a:xfrm>
            <a:off x="3827463" y="47894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63" name="矩形 62"/>
          <p:cNvSpPr/>
          <p:nvPr/>
        </p:nvSpPr>
        <p:spPr>
          <a:xfrm>
            <a:off x="3660775"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64" name="文本框 63"/>
          <p:cNvSpPr txBox="1"/>
          <p:nvPr/>
        </p:nvSpPr>
        <p:spPr>
          <a:xfrm>
            <a:off x="3933825" y="473710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65" name="矩形 64"/>
          <p:cNvSpPr/>
          <p:nvPr/>
        </p:nvSpPr>
        <p:spPr>
          <a:xfrm>
            <a:off x="4291013" y="448310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66" name="矩形 65"/>
          <p:cNvSpPr/>
          <p:nvPr/>
        </p:nvSpPr>
        <p:spPr>
          <a:xfrm>
            <a:off x="42719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67" name="矩形 66"/>
          <p:cNvSpPr/>
          <p:nvPr/>
        </p:nvSpPr>
        <p:spPr>
          <a:xfrm>
            <a:off x="4267200"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68" name="文本框 67"/>
          <p:cNvSpPr txBox="1"/>
          <p:nvPr/>
        </p:nvSpPr>
        <p:spPr>
          <a:xfrm>
            <a:off x="4368800" y="411956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69" name="矩形 68"/>
          <p:cNvSpPr/>
          <p:nvPr/>
        </p:nvSpPr>
        <p:spPr>
          <a:xfrm>
            <a:off x="4291013" y="47894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70" name="矩形 69"/>
          <p:cNvSpPr/>
          <p:nvPr/>
        </p:nvSpPr>
        <p:spPr>
          <a:xfrm>
            <a:off x="4144963"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71" name="文本框 70"/>
          <p:cNvSpPr txBox="1"/>
          <p:nvPr/>
        </p:nvSpPr>
        <p:spPr>
          <a:xfrm>
            <a:off x="4422775" y="4743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72" name="文本框 71"/>
          <p:cNvSpPr txBox="1"/>
          <p:nvPr/>
        </p:nvSpPr>
        <p:spPr>
          <a:xfrm>
            <a:off x="3892550" y="408781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73" name="矩形 72"/>
          <p:cNvSpPr/>
          <p:nvPr/>
        </p:nvSpPr>
        <p:spPr>
          <a:xfrm>
            <a:off x="4764088" y="448310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74" name="矩形 73"/>
          <p:cNvSpPr/>
          <p:nvPr/>
        </p:nvSpPr>
        <p:spPr>
          <a:xfrm>
            <a:off x="4756150" y="38639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75" name="矩形 74"/>
          <p:cNvSpPr/>
          <p:nvPr/>
        </p:nvSpPr>
        <p:spPr>
          <a:xfrm>
            <a:off x="4751388"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76" name="文本框 75"/>
          <p:cNvSpPr txBox="1"/>
          <p:nvPr/>
        </p:nvSpPr>
        <p:spPr>
          <a:xfrm>
            <a:off x="4878388" y="411480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77" name="矩形 76"/>
          <p:cNvSpPr/>
          <p:nvPr/>
        </p:nvSpPr>
        <p:spPr>
          <a:xfrm>
            <a:off x="4764088" y="47894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78" name="矩形 77"/>
          <p:cNvSpPr/>
          <p:nvPr/>
        </p:nvSpPr>
        <p:spPr>
          <a:xfrm>
            <a:off x="5114925"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79" name="文本框 78"/>
          <p:cNvSpPr txBox="1"/>
          <p:nvPr/>
        </p:nvSpPr>
        <p:spPr>
          <a:xfrm>
            <a:off x="4895850" y="4743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81" name="矩形 80"/>
          <p:cNvSpPr/>
          <p:nvPr/>
        </p:nvSpPr>
        <p:spPr>
          <a:xfrm>
            <a:off x="5249863" y="44846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82" name="矩形 81"/>
          <p:cNvSpPr/>
          <p:nvPr/>
        </p:nvSpPr>
        <p:spPr>
          <a:xfrm>
            <a:off x="524033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83" name="矩形 82"/>
          <p:cNvSpPr/>
          <p:nvPr/>
        </p:nvSpPr>
        <p:spPr>
          <a:xfrm>
            <a:off x="5235575"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84" name="文本框 83"/>
          <p:cNvSpPr txBox="1"/>
          <p:nvPr/>
        </p:nvSpPr>
        <p:spPr>
          <a:xfrm>
            <a:off x="5373688" y="41084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85" name="矩形 84"/>
          <p:cNvSpPr/>
          <p:nvPr/>
        </p:nvSpPr>
        <p:spPr>
          <a:xfrm>
            <a:off x="5249863" y="47910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86" name="文本框 85"/>
          <p:cNvSpPr txBox="1"/>
          <p:nvPr/>
        </p:nvSpPr>
        <p:spPr>
          <a:xfrm>
            <a:off x="5372100" y="4727575"/>
            <a:ext cx="314325"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87" name="矩形 86"/>
          <p:cNvSpPr/>
          <p:nvPr/>
        </p:nvSpPr>
        <p:spPr>
          <a:xfrm>
            <a:off x="5599113"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88" name="矩形 87"/>
          <p:cNvSpPr/>
          <p:nvPr/>
        </p:nvSpPr>
        <p:spPr>
          <a:xfrm>
            <a:off x="5737225" y="44862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89" name="矩形 88"/>
          <p:cNvSpPr/>
          <p:nvPr/>
        </p:nvSpPr>
        <p:spPr>
          <a:xfrm>
            <a:off x="5724525" y="3863975"/>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90" name="矩形 89"/>
          <p:cNvSpPr/>
          <p:nvPr/>
        </p:nvSpPr>
        <p:spPr>
          <a:xfrm>
            <a:off x="571976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91" name="文本框 90"/>
          <p:cNvSpPr txBox="1"/>
          <p:nvPr/>
        </p:nvSpPr>
        <p:spPr>
          <a:xfrm>
            <a:off x="5832475" y="4108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92" name="矩形 91"/>
          <p:cNvSpPr/>
          <p:nvPr/>
        </p:nvSpPr>
        <p:spPr>
          <a:xfrm>
            <a:off x="5737225" y="4792663"/>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93" name="文本框 92"/>
          <p:cNvSpPr txBox="1"/>
          <p:nvPr/>
        </p:nvSpPr>
        <p:spPr>
          <a:xfrm>
            <a:off x="5878513" y="44497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01" name="矩形 100"/>
          <p:cNvSpPr/>
          <p:nvPr/>
        </p:nvSpPr>
        <p:spPr>
          <a:xfrm>
            <a:off x="6084888"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102" name="矩形 101"/>
          <p:cNvSpPr/>
          <p:nvPr/>
        </p:nvSpPr>
        <p:spPr>
          <a:xfrm>
            <a:off x="6202363" y="44846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103" name="矩形 102"/>
          <p:cNvSpPr/>
          <p:nvPr/>
        </p:nvSpPr>
        <p:spPr>
          <a:xfrm>
            <a:off x="6207125" y="38639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104" name="矩形 103"/>
          <p:cNvSpPr/>
          <p:nvPr/>
        </p:nvSpPr>
        <p:spPr>
          <a:xfrm>
            <a:off x="6203950"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105" name="文本框 104"/>
          <p:cNvSpPr txBox="1"/>
          <p:nvPr/>
        </p:nvSpPr>
        <p:spPr>
          <a:xfrm>
            <a:off x="6313488" y="37893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06" name="矩形 105"/>
          <p:cNvSpPr/>
          <p:nvPr/>
        </p:nvSpPr>
        <p:spPr>
          <a:xfrm>
            <a:off x="6202363" y="47910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107" name="文本框 106"/>
          <p:cNvSpPr txBox="1"/>
          <p:nvPr/>
        </p:nvSpPr>
        <p:spPr>
          <a:xfrm>
            <a:off x="6343650" y="4448175"/>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08" name="矩形 107"/>
          <p:cNvSpPr/>
          <p:nvPr/>
        </p:nvSpPr>
        <p:spPr>
          <a:xfrm>
            <a:off x="6569075" y="5119688"/>
            <a:ext cx="544513"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109" name="矩形 108"/>
          <p:cNvSpPr/>
          <p:nvPr/>
        </p:nvSpPr>
        <p:spPr>
          <a:xfrm>
            <a:off x="6689725" y="4475163"/>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110" name="矩形 109"/>
          <p:cNvSpPr/>
          <p:nvPr/>
        </p:nvSpPr>
        <p:spPr>
          <a:xfrm>
            <a:off x="669131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111" name="矩形 110"/>
          <p:cNvSpPr/>
          <p:nvPr/>
        </p:nvSpPr>
        <p:spPr>
          <a:xfrm>
            <a:off x="6689725" y="4171950"/>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112" name="文本框 111"/>
          <p:cNvSpPr txBox="1"/>
          <p:nvPr/>
        </p:nvSpPr>
        <p:spPr>
          <a:xfrm>
            <a:off x="6807200" y="4108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13" name="矩形 112"/>
          <p:cNvSpPr/>
          <p:nvPr/>
        </p:nvSpPr>
        <p:spPr>
          <a:xfrm>
            <a:off x="6689725" y="47815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114" name="文本框 113"/>
          <p:cNvSpPr txBox="1"/>
          <p:nvPr/>
        </p:nvSpPr>
        <p:spPr>
          <a:xfrm>
            <a:off x="6823075" y="4441825"/>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15" name="矩形 114"/>
          <p:cNvSpPr/>
          <p:nvPr/>
        </p:nvSpPr>
        <p:spPr>
          <a:xfrm>
            <a:off x="7539038"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116" name="矩形 115"/>
          <p:cNvSpPr/>
          <p:nvPr/>
        </p:nvSpPr>
        <p:spPr>
          <a:xfrm>
            <a:off x="7194550" y="448310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117" name="矩形 116"/>
          <p:cNvSpPr/>
          <p:nvPr/>
        </p:nvSpPr>
        <p:spPr>
          <a:xfrm>
            <a:off x="7175500" y="3863975"/>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118" name="矩形 117"/>
          <p:cNvSpPr/>
          <p:nvPr/>
        </p:nvSpPr>
        <p:spPr>
          <a:xfrm>
            <a:off x="717391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119" name="文本框 118"/>
          <p:cNvSpPr txBox="1"/>
          <p:nvPr/>
        </p:nvSpPr>
        <p:spPr>
          <a:xfrm>
            <a:off x="7270750" y="411321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20" name="矩形 119"/>
          <p:cNvSpPr/>
          <p:nvPr/>
        </p:nvSpPr>
        <p:spPr>
          <a:xfrm>
            <a:off x="7194550" y="4789488"/>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121" name="文本框 120"/>
          <p:cNvSpPr txBox="1"/>
          <p:nvPr/>
        </p:nvSpPr>
        <p:spPr>
          <a:xfrm>
            <a:off x="7312025" y="4745038"/>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23" name="矩形 122"/>
          <p:cNvSpPr/>
          <p:nvPr/>
        </p:nvSpPr>
        <p:spPr>
          <a:xfrm>
            <a:off x="7675563" y="448786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124" name="矩形 123"/>
          <p:cNvSpPr/>
          <p:nvPr/>
        </p:nvSpPr>
        <p:spPr>
          <a:xfrm>
            <a:off x="7658100" y="38639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125" name="矩形 124"/>
          <p:cNvSpPr/>
          <p:nvPr/>
        </p:nvSpPr>
        <p:spPr>
          <a:xfrm>
            <a:off x="7658100"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126" name="文本框 125"/>
          <p:cNvSpPr txBox="1"/>
          <p:nvPr/>
        </p:nvSpPr>
        <p:spPr>
          <a:xfrm>
            <a:off x="7788275" y="411480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27" name="矩形 126"/>
          <p:cNvSpPr/>
          <p:nvPr/>
        </p:nvSpPr>
        <p:spPr>
          <a:xfrm>
            <a:off x="7675563" y="47942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128" name="文本框 127"/>
          <p:cNvSpPr txBox="1"/>
          <p:nvPr/>
        </p:nvSpPr>
        <p:spPr>
          <a:xfrm>
            <a:off x="7793038" y="473710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29" name="矩形 128"/>
          <p:cNvSpPr/>
          <p:nvPr/>
        </p:nvSpPr>
        <p:spPr>
          <a:xfrm>
            <a:off x="8024813"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130" name="矩形 129"/>
          <p:cNvSpPr/>
          <p:nvPr/>
        </p:nvSpPr>
        <p:spPr>
          <a:xfrm>
            <a:off x="8142288" y="4498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131" name="矩形 130"/>
          <p:cNvSpPr/>
          <p:nvPr/>
        </p:nvSpPr>
        <p:spPr>
          <a:xfrm>
            <a:off x="814228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132" name="矩形 131"/>
          <p:cNvSpPr/>
          <p:nvPr/>
        </p:nvSpPr>
        <p:spPr>
          <a:xfrm>
            <a:off x="8142288"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133" name="文本框 132"/>
          <p:cNvSpPr txBox="1"/>
          <p:nvPr/>
        </p:nvSpPr>
        <p:spPr>
          <a:xfrm>
            <a:off x="8250238" y="4105275"/>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34" name="矩形 133"/>
          <p:cNvSpPr/>
          <p:nvPr/>
        </p:nvSpPr>
        <p:spPr>
          <a:xfrm>
            <a:off x="8142288" y="480536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135" name="文本框 134"/>
          <p:cNvSpPr txBox="1"/>
          <p:nvPr/>
        </p:nvSpPr>
        <p:spPr>
          <a:xfrm>
            <a:off x="8269288" y="44386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37" name="矩形 136"/>
          <p:cNvSpPr/>
          <p:nvPr/>
        </p:nvSpPr>
        <p:spPr>
          <a:xfrm>
            <a:off x="3800475" y="449262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138" name="文本框 137"/>
          <p:cNvSpPr txBox="1"/>
          <p:nvPr/>
        </p:nvSpPr>
        <p:spPr>
          <a:xfrm>
            <a:off x="3427413" y="44370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58" name="矩形 57"/>
          <p:cNvSpPr/>
          <p:nvPr/>
        </p:nvSpPr>
        <p:spPr>
          <a:xfrm>
            <a:off x="3792538" y="4495800"/>
            <a:ext cx="325437" cy="307975"/>
          </a:xfrm>
          <a:prstGeom prst="rect">
            <a:avLst/>
          </a:prstGeom>
          <a:solidFill>
            <a:schemeClr val="bg1"/>
          </a:solidFill>
          <a:ln w="9525">
            <a:noFill/>
          </a:ln>
        </p:spPr>
        <p:txBody>
          <a:bodyPr>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139" name="矩形 138"/>
          <p:cNvSpPr/>
          <p:nvPr/>
        </p:nvSpPr>
        <p:spPr>
          <a:xfrm>
            <a:off x="4265613" y="4184650"/>
            <a:ext cx="336550" cy="287338"/>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140" name="文本框 139"/>
          <p:cNvSpPr txBox="1"/>
          <p:nvPr/>
        </p:nvSpPr>
        <p:spPr>
          <a:xfrm>
            <a:off x="4367213" y="38036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41" name="矩形 140"/>
          <p:cNvSpPr/>
          <p:nvPr/>
        </p:nvSpPr>
        <p:spPr>
          <a:xfrm>
            <a:off x="8112125" y="4494213"/>
            <a:ext cx="358775" cy="287337"/>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142" name="矩形 141"/>
          <p:cNvSpPr/>
          <p:nvPr/>
        </p:nvSpPr>
        <p:spPr>
          <a:xfrm>
            <a:off x="5254625" y="4818063"/>
            <a:ext cx="317500" cy="287337"/>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143" name="文本框 142"/>
          <p:cNvSpPr txBox="1"/>
          <p:nvPr/>
        </p:nvSpPr>
        <p:spPr>
          <a:xfrm>
            <a:off x="5376863" y="4446588"/>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44" name="矩形 143"/>
          <p:cNvSpPr/>
          <p:nvPr/>
        </p:nvSpPr>
        <p:spPr>
          <a:xfrm>
            <a:off x="5721350" y="4179888"/>
            <a:ext cx="314325" cy="285750"/>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146" name="矩形 145"/>
          <p:cNvSpPr/>
          <p:nvPr/>
        </p:nvSpPr>
        <p:spPr>
          <a:xfrm>
            <a:off x="6196013" y="3876675"/>
            <a:ext cx="333375" cy="285750"/>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147" name="文本框 146"/>
          <p:cNvSpPr txBox="1"/>
          <p:nvPr/>
        </p:nvSpPr>
        <p:spPr>
          <a:xfrm>
            <a:off x="6334125" y="411321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48" name="矩形 147"/>
          <p:cNvSpPr/>
          <p:nvPr/>
        </p:nvSpPr>
        <p:spPr>
          <a:xfrm>
            <a:off x="6659563" y="4491038"/>
            <a:ext cx="377825" cy="287337"/>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149" name="文本框 148"/>
          <p:cNvSpPr txBox="1"/>
          <p:nvPr/>
        </p:nvSpPr>
        <p:spPr>
          <a:xfrm>
            <a:off x="6805613" y="47545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50" name="矩形 149"/>
          <p:cNvSpPr/>
          <p:nvPr/>
        </p:nvSpPr>
        <p:spPr>
          <a:xfrm>
            <a:off x="7643813" y="4813300"/>
            <a:ext cx="363537" cy="285750"/>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155" name="文本框 154"/>
          <p:cNvSpPr txBox="1"/>
          <p:nvPr/>
        </p:nvSpPr>
        <p:spPr>
          <a:xfrm>
            <a:off x="5824538" y="38036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56" name="文本框 155"/>
          <p:cNvSpPr txBox="1"/>
          <p:nvPr/>
        </p:nvSpPr>
        <p:spPr>
          <a:xfrm>
            <a:off x="7800975" y="4421188"/>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157" name="文本框 156"/>
          <p:cNvSpPr txBox="1"/>
          <p:nvPr/>
        </p:nvSpPr>
        <p:spPr>
          <a:xfrm>
            <a:off x="8278813" y="47418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ppt_x"/>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ppt_x"/>
                                          </p:val>
                                        </p:tav>
                                        <p:tav tm="100000">
                                          <p:val>
                                            <p:strVal val="#ppt_x"/>
                                          </p:val>
                                        </p:tav>
                                      </p:tavLst>
                                    </p:anim>
                                    <p:anim calcmode="lin" valueType="num">
                                      <p:cBhvr additive="base">
                                        <p:cTn id="6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500" fill="hold"/>
                                        <p:tgtEl>
                                          <p:spTgt spid="49"/>
                                        </p:tgtEl>
                                        <p:attrNameLst>
                                          <p:attrName>ppt_x</p:attrName>
                                        </p:attrNameLst>
                                      </p:cBhvr>
                                      <p:tavLst>
                                        <p:tav tm="0">
                                          <p:val>
                                            <p:strVal val="#ppt_x"/>
                                          </p:val>
                                        </p:tav>
                                        <p:tav tm="100000">
                                          <p:val>
                                            <p:strVal val="#ppt_x"/>
                                          </p:val>
                                        </p:tav>
                                      </p:tavLst>
                                    </p:anim>
                                    <p:anim calcmode="lin" valueType="num">
                                      <p:cBhvr additive="base">
                                        <p:cTn id="7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fill="hold"/>
                                        <p:tgtEl>
                                          <p:spTgt spid="55"/>
                                        </p:tgtEl>
                                        <p:attrNameLst>
                                          <p:attrName>ppt_x</p:attrName>
                                        </p:attrNameLst>
                                      </p:cBhvr>
                                      <p:tavLst>
                                        <p:tav tm="0">
                                          <p:val>
                                            <p:strVal val="#ppt_x"/>
                                          </p:val>
                                        </p:tav>
                                        <p:tav tm="100000">
                                          <p:val>
                                            <p:strVal val="#ppt_x"/>
                                          </p:val>
                                        </p:tav>
                                      </p:tavLst>
                                    </p:anim>
                                    <p:anim calcmode="lin" valueType="num">
                                      <p:cBhvr additive="base">
                                        <p:cTn id="9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56"/>
                                        </p:tgtEl>
                                        <p:attrNameLst>
                                          <p:attrName>style.visibility</p:attrName>
                                        </p:attrNameLst>
                                      </p:cBhvr>
                                      <p:to>
                                        <p:strVal val="visible"/>
                                      </p:to>
                                    </p:set>
                                    <p:anim calcmode="lin" valueType="num">
                                      <p:cBhvr additive="base">
                                        <p:cTn id="95" dur="500" fill="hold"/>
                                        <p:tgtEl>
                                          <p:spTgt spid="56"/>
                                        </p:tgtEl>
                                        <p:attrNameLst>
                                          <p:attrName>ppt_x</p:attrName>
                                        </p:attrNameLst>
                                      </p:cBhvr>
                                      <p:tavLst>
                                        <p:tav tm="0">
                                          <p:val>
                                            <p:strVal val="#ppt_x"/>
                                          </p:val>
                                        </p:tav>
                                        <p:tav tm="100000">
                                          <p:val>
                                            <p:strVal val="#ppt_x"/>
                                          </p:val>
                                        </p:tav>
                                      </p:tavLst>
                                    </p:anim>
                                    <p:anim calcmode="lin" valueType="num">
                                      <p:cBhvr additive="base">
                                        <p:cTn id="9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38"/>
                                        </p:tgtEl>
                                        <p:attrNameLst>
                                          <p:attrName>style.visibility</p:attrName>
                                        </p:attrNameLst>
                                      </p:cBhvr>
                                      <p:to>
                                        <p:strVal val="visible"/>
                                      </p:to>
                                    </p:set>
                                    <p:anim calcmode="lin" valueType="num">
                                      <p:cBhvr additive="base">
                                        <p:cTn id="101" dur="500" fill="hold"/>
                                        <p:tgtEl>
                                          <p:spTgt spid="138"/>
                                        </p:tgtEl>
                                        <p:attrNameLst>
                                          <p:attrName>ppt_x</p:attrName>
                                        </p:attrNameLst>
                                      </p:cBhvr>
                                      <p:tavLst>
                                        <p:tav tm="0">
                                          <p:val>
                                            <p:strVal val="#ppt_x"/>
                                          </p:val>
                                        </p:tav>
                                        <p:tav tm="100000">
                                          <p:val>
                                            <p:strVal val="#ppt_x"/>
                                          </p:val>
                                        </p:tav>
                                      </p:tavLst>
                                    </p:anim>
                                    <p:anim calcmode="lin" valueType="num">
                                      <p:cBhvr additive="base">
                                        <p:cTn id="102"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additive="base">
                                        <p:cTn id="121" dur="500" fill="hold"/>
                                        <p:tgtEl>
                                          <p:spTgt spid="58"/>
                                        </p:tgtEl>
                                        <p:attrNameLst>
                                          <p:attrName>ppt_x</p:attrName>
                                        </p:attrNameLst>
                                      </p:cBhvr>
                                      <p:tavLst>
                                        <p:tav tm="0">
                                          <p:val>
                                            <p:strVal val="#ppt_x"/>
                                          </p:val>
                                        </p:tav>
                                        <p:tav tm="100000">
                                          <p:val>
                                            <p:strVal val="#ppt_x"/>
                                          </p:val>
                                        </p:tav>
                                      </p:tavLst>
                                    </p:anim>
                                    <p:anim calcmode="lin" valueType="num">
                                      <p:cBhvr additive="base">
                                        <p:cTn id="12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63"/>
                                        </p:tgtEl>
                                        <p:attrNameLst>
                                          <p:attrName>style.visibility</p:attrName>
                                        </p:attrNameLst>
                                      </p:cBhvr>
                                      <p:to>
                                        <p:strVal val="visible"/>
                                      </p:to>
                                    </p:set>
                                    <p:anim calcmode="lin" valueType="num">
                                      <p:cBhvr additive="base">
                                        <p:cTn id="127" dur="500" fill="hold"/>
                                        <p:tgtEl>
                                          <p:spTgt spid="63"/>
                                        </p:tgtEl>
                                        <p:attrNameLst>
                                          <p:attrName>ppt_x</p:attrName>
                                        </p:attrNameLst>
                                      </p:cBhvr>
                                      <p:tavLst>
                                        <p:tav tm="0">
                                          <p:val>
                                            <p:strVal val="#ppt_x"/>
                                          </p:val>
                                        </p:tav>
                                        <p:tav tm="100000">
                                          <p:val>
                                            <p:strVal val="#ppt_x"/>
                                          </p:val>
                                        </p:tav>
                                      </p:tavLst>
                                    </p:anim>
                                    <p:anim calcmode="lin" valueType="num">
                                      <p:cBhvr additive="base">
                                        <p:cTn id="12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500" fill="hold"/>
                                        <p:tgtEl>
                                          <p:spTgt spid="64"/>
                                        </p:tgtEl>
                                        <p:attrNameLst>
                                          <p:attrName>ppt_x</p:attrName>
                                        </p:attrNameLst>
                                      </p:cBhvr>
                                      <p:tavLst>
                                        <p:tav tm="0">
                                          <p:val>
                                            <p:strVal val="#ppt_x"/>
                                          </p:val>
                                        </p:tav>
                                        <p:tav tm="100000">
                                          <p:val>
                                            <p:strVal val="#ppt_x"/>
                                          </p:val>
                                        </p:tav>
                                      </p:tavLst>
                                    </p:anim>
                                    <p:anim calcmode="lin" valueType="num">
                                      <p:cBhvr additive="base">
                                        <p:cTn id="13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1"/>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39"/>
                                        </p:tgtEl>
                                        <p:attrNameLst>
                                          <p:attrName>style.visibility</p:attrName>
                                        </p:attrNameLst>
                                      </p:cBhvr>
                                      <p:to>
                                        <p:strVal val="visible"/>
                                      </p:to>
                                    </p:set>
                                    <p:anim calcmode="lin" valueType="num">
                                      <p:cBhvr additive="base">
                                        <p:cTn id="153" dur="500" fill="hold"/>
                                        <p:tgtEl>
                                          <p:spTgt spid="139"/>
                                        </p:tgtEl>
                                        <p:attrNameLst>
                                          <p:attrName>ppt_x</p:attrName>
                                        </p:attrNameLst>
                                      </p:cBhvr>
                                      <p:tavLst>
                                        <p:tav tm="0">
                                          <p:val>
                                            <p:strVal val="#ppt_x"/>
                                          </p:val>
                                        </p:tav>
                                        <p:tav tm="100000">
                                          <p:val>
                                            <p:strVal val="#ppt_x"/>
                                          </p:val>
                                        </p:tav>
                                      </p:tavLst>
                                    </p:anim>
                                    <p:anim calcmode="lin" valueType="num">
                                      <p:cBhvr additive="base">
                                        <p:cTn id="154"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70"/>
                                        </p:tgtEl>
                                        <p:attrNameLst>
                                          <p:attrName>style.visibility</p:attrName>
                                        </p:attrNameLst>
                                      </p:cBhvr>
                                      <p:to>
                                        <p:strVal val="visible"/>
                                      </p:to>
                                    </p:set>
                                    <p:anim calcmode="lin" valueType="num">
                                      <p:cBhvr additive="base">
                                        <p:cTn id="159" dur="500" fill="hold"/>
                                        <p:tgtEl>
                                          <p:spTgt spid="70"/>
                                        </p:tgtEl>
                                        <p:attrNameLst>
                                          <p:attrName>ppt_x</p:attrName>
                                        </p:attrNameLst>
                                      </p:cBhvr>
                                      <p:tavLst>
                                        <p:tav tm="0">
                                          <p:val>
                                            <p:strVal val="#ppt_x"/>
                                          </p:val>
                                        </p:tav>
                                        <p:tav tm="100000">
                                          <p:val>
                                            <p:strVal val="#ppt_x"/>
                                          </p:val>
                                        </p:tav>
                                      </p:tavLst>
                                    </p:anim>
                                    <p:anim calcmode="lin" valueType="num">
                                      <p:cBhvr additive="base">
                                        <p:cTn id="16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40"/>
                                        </p:tgtEl>
                                        <p:attrNameLst>
                                          <p:attrName>style.visibility</p:attrName>
                                        </p:attrNameLst>
                                      </p:cBhvr>
                                      <p:to>
                                        <p:strVal val="visible"/>
                                      </p:to>
                                    </p:set>
                                    <p:anim calcmode="lin" valueType="num">
                                      <p:cBhvr additive="base">
                                        <p:cTn id="165" dur="500" fill="hold"/>
                                        <p:tgtEl>
                                          <p:spTgt spid="140"/>
                                        </p:tgtEl>
                                        <p:attrNameLst>
                                          <p:attrName>ppt_x</p:attrName>
                                        </p:attrNameLst>
                                      </p:cBhvr>
                                      <p:tavLst>
                                        <p:tav tm="0">
                                          <p:val>
                                            <p:strVal val="#ppt_x"/>
                                          </p:val>
                                        </p:tav>
                                        <p:tav tm="100000">
                                          <p:val>
                                            <p:strVal val="#ppt_x"/>
                                          </p:val>
                                        </p:tav>
                                      </p:tavLst>
                                    </p:anim>
                                    <p:anim calcmode="lin" valueType="num">
                                      <p:cBhvr additive="base">
                                        <p:cTn id="166"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7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7"/>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79"/>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10"/>
                                        </p:tgtEl>
                                        <p:attrNameLst>
                                          <p:attrName>style.visibility</p:attrName>
                                        </p:attrNameLst>
                                      </p:cBhvr>
                                      <p:to>
                                        <p:strVal val="visible"/>
                                      </p:to>
                                    </p:set>
                                    <p:anim calcmode="lin" valueType="num">
                                      <p:cBhvr additive="base">
                                        <p:cTn id="183" dur="500" fill="hold"/>
                                        <p:tgtEl>
                                          <p:spTgt spid="10"/>
                                        </p:tgtEl>
                                        <p:attrNameLst>
                                          <p:attrName>ppt_x</p:attrName>
                                        </p:attrNameLst>
                                      </p:cBhvr>
                                      <p:tavLst>
                                        <p:tav tm="0">
                                          <p:val>
                                            <p:strVal val="#ppt_x"/>
                                          </p:val>
                                        </p:tav>
                                        <p:tav tm="100000">
                                          <p:val>
                                            <p:strVal val="#ppt_x"/>
                                          </p:val>
                                        </p:tav>
                                      </p:tavLst>
                                    </p:anim>
                                    <p:anim calcmode="lin" valueType="num">
                                      <p:cBhvr additive="base">
                                        <p:cTn id="18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grpId="0" nodeType="clickEffect">
                                  <p:stCondLst>
                                    <p:cond delay="0"/>
                                  </p:stCondLst>
                                  <p:childTnLst>
                                    <p:set>
                                      <p:cBhvr>
                                        <p:cTn id="188" dur="1" fill="hold">
                                          <p:stCondLst>
                                            <p:cond delay="0"/>
                                          </p:stCondLst>
                                        </p:cTn>
                                        <p:tgtEl>
                                          <p:spTgt spid="76"/>
                                        </p:tgtEl>
                                        <p:attrNameLst>
                                          <p:attrName>style.visibility</p:attrName>
                                        </p:attrNameLst>
                                      </p:cBhvr>
                                      <p:to>
                                        <p:strVal val="visible"/>
                                      </p:to>
                                    </p:set>
                                    <p:anim calcmode="lin" valueType="num">
                                      <p:cBhvr additive="base">
                                        <p:cTn id="189" dur="500" fill="hold"/>
                                        <p:tgtEl>
                                          <p:spTgt spid="76"/>
                                        </p:tgtEl>
                                        <p:attrNameLst>
                                          <p:attrName>ppt_x</p:attrName>
                                        </p:attrNameLst>
                                      </p:cBhvr>
                                      <p:tavLst>
                                        <p:tav tm="0">
                                          <p:val>
                                            <p:strVal val="#ppt_x"/>
                                          </p:val>
                                        </p:tav>
                                        <p:tav tm="100000">
                                          <p:val>
                                            <p:strVal val="#ppt_x"/>
                                          </p:val>
                                        </p:tav>
                                      </p:tavLst>
                                    </p:anim>
                                    <p:anim calcmode="lin" valueType="num">
                                      <p:cBhvr additive="base">
                                        <p:cTn id="190"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81"/>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82"/>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83"/>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85"/>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84"/>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86"/>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142"/>
                                        </p:tgtEl>
                                        <p:attrNameLst>
                                          <p:attrName>style.visibility</p:attrName>
                                        </p:attrNameLst>
                                      </p:cBhvr>
                                      <p:to>
                                        <p:strVal val="visible"/>
                                      </p:to>
                                    </p:set>
                                    <p:anim calcmode="lin" valueType="num">
                                      <p:cBhvr additive="base">
                                        <p:cTn id="209" dur="500" fill="hold"/>
                                        <p:tgtEl>
                                          <p:spTgt spid="142"/>
                                        </p:tgtEl>
                                        <p:attrNameLst>
                                          <p:attrName>ppt_x</p:attrName>
                                        </p:attrNameLst>
                                      </p:cBhvr>
                                      <p:tavLst>
                                        <p:tav tm="0">
                                          <p:val>
                                            <p:strVal val="#ppt_x"/>
                                          </p:val>
                                        </p:tav>
                                        <p:tav tm="100000">
                                          <p:val>
                                            <p:strVal val="#ppt_x"/>
                                          </p:val>
                                        </p:tav>
                                      </p:tavLst>
                                    </p:anim>
                                    <p:anim calcmode="lin" valueType="num">
                                      <p:cBhvr additive="base">
                                        <p:cTn id="210"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78"/>
                                        </p:tgtEl>
                                        <p:attrNameLst>
                                          <p:attrName>style.visibility</p:attrName>
                                        </p:attrNameLst>
                                      </p:cBhvr>
                                      <p:to>
                                        <p:strVal val="visible"/>
                                      </p:to>
                                    </p:set>
                                    <p:anim calcmode="lin" valueType="num">
                                      <p:cBhvr additive="base">
                                        <p:cTn id="215" dur="500" fill="hold"/>
                                        <p:tgtEl>
                                          <p:spTgt spid="78"/>
                                        </p:tgtEl>
                                        <p:attrNameLst>
                                          <p:attrName>ppt_x</p:attrName>
                                        </p:attrNameLst>
                                      </p:cBhvr>
                                      <p:tavLst>
                                        <p:tav tm="0">
                                          <p:val>
                                            <p:strVal val="#ppt_x"/>
                                          </p:val>
                                        </p:tav>
                                        <p:tav tm="100000">
                                          <p:val>
                                            <p:strVal val="#ppt_x"/>
                                          </p:val>
                                        </p:tav>
                                      </p:tavLst>
                                    </p:anim>
                                    <p:anim calcmode="lin" valueType="num">
                                      <p:cBhvr additive="base">
                                        <p:cTn id="21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143"/>
                                        </p:tgtEl>
                                        <p:attrNameLst>
                                          <p:attrName>style.visibility</p:attrName>
                                        </p:attrNameLst>
                                      </p:cBhvr>
                                      <p:to>
                                        <p:strVal val="visible"/>
                                      </p:to>
                                    </p:set>
                                    <p:anim calcmode="lin" valueType="num">
                                      <p:cBhvr additive="base">
                                        <p:cTn id="221" dur="500" fill="hold"/>
                                        <p:tgtEl>
                                          <p:spTgt spid="143"/>
                                        </p:tgtEl>
                                        <p:attrNameLst>
                                          <p:attrName>ppt_x</p:attrName>
                                        </p:attrNameLst>
                                      </p:cBhvr>
                                      <p:tavLst>
                                        <p:tav tm="0">
                                          <p:val>
                                            <p:strVal val="#ppt_x"/>
                                          </p:val>
                                        </p:tav>
                                        <p:tav tm="100000">
                                          <p:val>
                                            <p:strVal val="#ppt_x"/>
                                          </p:val>
                                        </p:tav>
                                      </p:tavLst>
                                    </p:anim>
                                    <p:anim calcmode="lin" valueType="num">
                                      <p:cBhvr additive="base">
                                        <p:cTn id="222"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8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89"/>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90"/>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91"/>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92"/>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93"/>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2" presetClass="entr" presetSubtype="4" fill="hold" grpId="0" nodeType="clickEffect">
                                  <p:stCondLst>
                                    <p:cond delay="0"/>
                                  </p:stCondLst>
                                  <p:childTnLst>
                                    <p:set>
                                      <p:cBhvr>
                                        <p:cTn id="240" dur="1" fill="hold">
                                          <p:stCondLst>
                                            <p:cond delay="0"/>
                                          </p:stCondLst>
                                        </p:cTn>
                                        <p:tgtEl>
                                          <p:spTgt spid="144"/>
                                        </p:tgtEl>
                                        <p:attrNameLst>
                                          <p:attrName>style.visibility</p:attrName>
                                        </p:attrNameLst>
                                      </p:cBhvr>
                                      <p:to>
                                        <p:strVal val="visible"/>
                                      </p:to>
                                    </p:set>
                                    <p:anim calcmode="lin" valueType="num">
                                      <p:cBhvr additive="base">
                                        <p:cTn id="241" dur="500" fill="hold"/>
                                        <p:tgtEl>
                                          <p:spTgt spid="144"/>
                                        </p:tgtEl>
                                        <p:attrNameLst>
                                          <p:attrName>ppt_x</p:attrName>
                                        </p:attrNameLst>
                                      </p:cBhvr>
                                      <p:tavLst>
                                        <p:tav tm="0">
                                          <p:val>
                                            <p:strVal val="#ppt_x"/>
                                          </p:val>
                                        </p:tav>
                                        <p:tav tm="100000">
                                          <p:val>
                                            <p:strVal val="#ppt_x"/>
                                          </p:val>
                                        </p:tav>
                                      </p:tavLst>
                                    </p:anim>
                                    <p:anim calcmode="lin" valueType="num">
                                      <p:cBhvr additive="base">
                                        <p:cTn id="242"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grpId="0" nodeType="clickEffect">
                                  <p:stCondLst>
                                    <p:cond delay="0"/>
                                  </p:stCondLst>
                                  <p:childTnLst>
                                    <p:set>
                                      <p:cBhvr>
                                        <p:cTn id="246" dur="1" fill="hold">
                                          <p:stCondLst>
                                            <p:cond delay="0"/>
                                          </p:stCondLst>
                                        </p:cTn>
                                        <p:tgtEl>
                                          <p:spTgt spid="87"/>
                                        </p:tgtEl>
                                        <p:attrNameLst>
                                          <p:attrName>style.visibility</p:attrName>
                                        </p:attrNameLst>
                                      </p:cBhvr>
                                      <p:to>
                                        <p:strVal val="visible"/>
                                      </p:to>
                                    </p:set>
                                    <p:anim calcmode="lin" valueType="num">
                                      <p:cBhvr additive="base">
                                        <p:cTn id="247" dur="500" fill="hold"/>
                                        <p:tgtEl>
                                          <p:spTgt spid="87"/>
                                        </p:tgtEl>
                                        <p:attrNameLst>
                                          <p:attrName>ppt_x</p:attrName>
                                        </p:attrNameLst>
                                      </p:cBhvr>
                                      <p:tavLst>
                                        <p:tav tm="0">
                                          <p:val>
                                            <p:strVal val="#ppt_x"/>
                                          </p:val>
                                        </p:tav>
                                        <p:tav tm="100000">
                                          <p:val>
                                            <p:strVal val="#ppt_x"/>
                                          </p:val>
                                        </p:tav>
                                      </p:tavLst>
                                    </p:anim>
                                    <p:anim calcmode="lin" valueType="num">
                                      <p:cBhvr additive="base">
                                        <p:cTn id="24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2" presetClass="entr" presetSubtype="4" fill="hold" grpId="0" nodeType="clickEffect">
                                  <p:stCondLst>
                                    <p:cond delay="0"/>
                                  </p:stCondLst>
                                  <p:childTnLst>
                                    <p:set>
                                      <p:cBhvr>
                                        <p:cTn id="252" dur="1" fill="hold">
                                          <p:stCondLst>
                                            <p:cond delay="0"/>
                                          </p:stCondLst>
                                        </p:cTn>
                                        <p:tgtEl>
                                          <p:spTgt spid="155"/>
                                        </p:tgtEl>
                                        <p:attrNameLst>
                                          <p:attrName>style.visibility</p:attrName>
                                        </p:attrNameLst>
                                      </p:cBhvr>
                                      <p:to>
                                        <p:strVal val="visible"/>
                                      </p:to>
                                    </p:set>
                                    <p:anim calcmode="lin" valueType="num">
                                      <p:cBhvr additive="base">
                                        <p:cTn id="253" dur="500" fill="hold"/>
                                        <p:tgtEl>
                                          <p:spTgt spid="155"/>
                                        </p:tgtEl>
                                        <p:attrNameLst>
                                          <p:attrName>ppt_x</p:attrName>
                                        </p:attrNameLst>
                                      </p:cBhvr>
                                      <p:tavLst>
                                        <p:tav tm="0">
                                          <p:val>
                                            <p:strVal val="#ppt_x"/>
                                          </p:val>
                                        </p:tav>
                                        <p:tav tm="100000">
                                          <p:val>
                                            <p:strVal val="#ppt_x"/>
                                          </p:val>
                                        </p:tav>
                                      </p:tavLst>
                                    </p:anim>
                                    <p:anim calcmode="lin" valueType="num">
                                      <p:cBhvr additive="base">
                                        <p:cTn id="254"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102"/>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03"/>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06"/>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07"/>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05"/>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2" presetClass="entr" presetSubtype="4" fill="hold" grpId="0" nodeType="clickEffect">
                                  <p:stCondLst>
                                    <p:cond delay="0"/>
                                  </p:stCondLst>
                                  <p:childTnLst>
                                    <p:set>
                                      <p:cBhvr>
                                        <p:cTn id="272" dur="1" fill="hold">
                                          <p:stCondLst>
                                            <p:cond delay="0"/>
                                          </p:stCondLst>
                                        </p:cTn>
                                        <p:tgtEl>
                                          <p:spTgt spid="146"/>
                                        </p:tgtEl>
                                        <p:attrNameLst>
                                          <p:attrName>style.visibility</p:attrName>
                                        </p:attrNameLst>
                                      </p:cBhvr>
                                      <p:to>
                                        <p:strVal val="visible"/>
                                      </p:to>
                                    </p:set>
                                    <p:anim calcmode="lin" valueType="num">
                                      <p:cBhvr additive="base">
                                        <p:cTn id="273" dur="500" fill="hold"/>
                                        <p:tgtEl>
                                          <p:spTgt spid="146"/>
                                        </p:tgtEl>
                                        <p:attrNameLst>
                                          <p:attrName>ppt_x</p:attrName>
                                        </p:attrNameLst>
                                      </p:cBhvr>
                                      <p:tavLst>
                                        <p:tav tm="0">
                                          <p:val>
                                            <p:strVal val="#ppt_x"/>
                                          </p:val>
                                        </p:tav>
                                        <p:tav tm="100000">
                                          <p:val>
                                            <p:strVal val="#ppt_x"/>
                                          </p:val>
                                        </p:tav>
                                      </p:tavLst>
                                    </p:anim>
                                    <p:anim calcmode="lin" valueType="num">
                                      <p:cBhvr additive="base">
                                        <p:cTn id="274"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275" fill="hold">
                      <p:stCondLst>
                        <p:cond delay="indefinite"/>
                      </p:stCondLst>
                      <p:childTnLst>
                        <p:par>
                          <p:cTn id="276" fill="hold">
                            <p:stCondLst>
                              <p:cond delay="0"/>
                            </p:stCondLst>
                            <p:childTnLst>
                              <p:par>
                                <p:cTn id="277" presetID="2" presetClass="entr" presetSubtype="4" fill="hold" grpId="0" nodeType="clickEffect">
                                  <p:stCondLst>
                                    <p:cond delay="0"/>
                                  </p:stCondLst>
                                  <p:childTnLst>
                                    <p:set>
                                      <p:cBhvr>
                                        <p:cTn id="278" dur="1" fill="hold">
                                          <p:stCondLst>
                                            <p:cond delay="0"/>
                                          </p:stCondLst>
                                        </p:cTn>
                                        <p:tgtEl>
                                          <p:spTgt spid="101"/>
                                        </p:tgtEl>
                                        <p:attrNameLst>
                                          <p:attrName>style.visibility</p:attrName>
                                        </p:attrNameLst>
                                      </p:cBhvr>
                                      <p:to>
                                        <p:strVal val="visible"/>
                                      </p:to>
                                    </p:set>
                                    <p:anim calcmode="lin" valueType="num">
                                      <p:cBhvr additive="base">
                                        <p:cTn id="279" dur="500" fill="hold"/>
                                        <p:tgtEl>
                                          <p:spTgt spid="101"/>
                                        </p:tgtEl>
                                        <p:attrNameLst>
                                          <p:attrName>ppt_x</p:attrName>
                                        </p:attrNameLst>
                                      </p:cBhvr>
                                      <p:tavLst>
                                        <p:tav tm="0">
                                          <p:val>
                                            <p:strVal val="#ppt_x"/>
                                          </p:val>
                                        </p:tav>
                                        <p:tav tm="100000">
                                          <p:val>
                                            <p:strVal val="#ppt_x"/>
                                          </p:val>
                                        </p:tav>
                                      </p:tavLst>
                                    </p:anim>
                                    <p:anim calcmode="lin" valueType="num">
                                      <p:cBhvr additive="base">
                                        <p:cTn id="28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81" fill="hold">
                      <p:stCondLst>
                        <p:cond delay="indefinite"/>
                      </p:stCondLst>
                      <p:childTnLst>
                        <p:par>
                          <p:cTn id="282" fill="hold">
                            <p:stCondLst>
                              <p:cond delay="0"/>
                            </p:stCondLst>
                            <p:childTnLst>
                              <p:par>
                                <p:cTn id="283" presetID="2" presetClass="entr" presetSubtype="4" fill="hold" grpId="0" nodeType="clickEffect">
                                  <p:stCondLst>
                                    <p:cond delay="0"/>
                                  </p:stCondLst>
                                  <p:childTnLst>
                                    <p:set>
                                      <p:cBhvr>
                                        <p:cTn id="284" dur="1" fill="hold">
                                          <p:stCondLst>
                                            <p:cond delay="0"/>
                                          </p:stCondLst>
                                        </p:cTn>
                                        <p:tgtEl>
                                          <p:spTgt spid="147"/>
                                        </p:tgtEl>
                                        <p:attrNameLst>
                                          <p:attrName>style.visibility</p:attrName>
                                        </p:attrNameLst>
                                      </p:cBhvr>
                                      <p:to>
                                        <p:strVal val="visible"/>
                                      </p:to>
                                    </p:set>
                                    <p:anim calcmode="lin" valueType="num">
                                      <p:cBhvr additive="base">
                                        <p:cTn id="285" dur="500" fill="hold"/>
                                        <p:tgtEl>
                                          <p:spTgt spid="147"/>
                                        </p:tgtEl>
                                        <p:attrNameLst>
                                          <p:attrName>ppt_x</p:attrName>
                                        </p:attrNameLst>
                                      </p:cBhvr>
                                      <p:tavLst>
                                        <p:tav tm="0">
                                          <p:val>
                                            <p:strVal val="#ppt_x"/>
                                          </p:val>
                                        </p:tav>
                                        <p:tav tm="100000">
                                          <p:val>
                                            <p:strVal val="#ppt_x"/>
                                          </p:val>
                                        </p:tav>
                                      </p:tavLst>
                                    </p:anim>
                                    <p:anim calcmode="lin" valueType="num">
                                      <p:cBhvr additive="base">
                                        <p:cTn id="286"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109"/>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10"/>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11"/>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12"/>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13"/>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14"/>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2" presetClass="entr" presetSubtype="4" fill="hold" grpId="0" nodeType="clickEffect">
                                  <p:stCondLst>
                                    <p:cond delay="0"/>
                                  </p:stCondLst>
                                  <p:childTnLst>
                                    <p:set>
                                      <p:cBhvr>
                                        <p:cTn id="304" dur="1" fill="hold">
                                          <p:stCondLst>
                                            <p:cond delay="0"/>
                                          </p:stCondLst>
                                        </p:cTn>
                                        <p:tgtEl>
                                          <p:spTgt spid="148"/>
                                        </p:tgtEl>
                                        <p:attrNameLst>
                                          <p:attrName>style.visibility</p:attrName>
                                        </p:attrNameLst>
                                      </p:cBhvr>
                                      <p:to>
                                        <p:strVal val="visible"/>
                                      </p:to>
                                    </p:set>
                                    <p:anim calcmode="lin" valueType="num">
                                      <p:cBhvr additive="base">
                                        <p:cTn id="305" dur="500" fill="hold"/>
                                        <p:tgtEl>
                                          <p:spTgt spid="148"/>
                                        </p:tgtEl>
                                        <p:attrNameLst>
                                          <p:attrName>ppt_x</p:attrName>
                                        </p:attrNameLst>
                                      </p:cBhvr>
                                      <p:tavLst>
                                        <p:tav tm="0">
                                          <p:val>
                                            <p:strVal val="#ppt_x"/>
                                          </p:val>
                                        </p:tav>
                                        <p:tav tm="100000">
                                          <p:val>
                                            <p:strVal val="#ppt_x"/>
                                          </p:val>
                                        </p:tav>
                                      </p:tavLst>
                                    </p:anim>
                                    <p:anim calcmode="lin" valueType="num">
                                      <p:cBhvr additive="base">
                                        <p:cTn id="306"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307" fill="hold">
                      <p:stCondLst>
                        <p:cond delay="indefinite"/>
                      </p:stCondLst>
                      <p:childTnLst>
                        <p:par>
                          <p:cTn id="308" fill="hold">
                            <p:stCondLst>
                              <p:cond delay="0"/>
                            </p:stCondLst>
                            <p:childTnLst>
                              <p:par>
                                <p:cTn id="309" presetID="2" presetClass="entr" presetSubtype="4" fill="hold" grpId="0" nodeType="clickEffect">
                                  <p:stCondLst>
                                    <p:cond delay="0"/>
                                  </p:stCondLst>
                                  <p:childTnLst>
                                    <p:set>
                                      <p:cBhvr>
                                        <p:cTn id="310" dur="1" fill="hold">
                                          <p:stCondLst>
                                            <p:cond delay="0"/>
                                          </p:stCondLst>
                                        </p:cTn>
                                        <p:tgtEl>
                                          <p:spTgt spid="108"/>
                                        </p:tgtEl>
                                        <p:attrNameLst>
                                          <p:attrName>style.visibility</p:attrName>
                                        </p:attrNameLst>
                                      </p:cBhvr>
                                      <p:to>
                                        <p:strVal val="visible"/>
                                      </p:to>
                                    </p:set>
                                    <p:anim calcmode="lin" valueType="num">
                                      <p:cBhvr additive="base">
                                        <p:cTn id="311" dur="500" fill="hold"/>
                                        <p:tgtEl>
                                          <p:spTgt spid="108"/>
                                        </p:tgtEl>
                                        <p:attrNameLst>
                                          <p:attrName>ppt_x</p:attrName>
                                        </p:attrNameLst>
                                      </p:cBhvr>
                                      <p:tavLst>
                                        <p:tav tm="0">
                                          <p:val>
                                            <p:strVal val="#ppt_x"/>
                                          </p:val>
                                        </p:tav>
                                        <p:tav tm="100000">
                                          <p:val>
                                            <p:strVal val="#ppt_x"/>
                                          </p:val>
                                        </p:tav>
                                      </p:tavLst>
                                    </p:anim>
                                    <p:anim calcmode="lin" valueType="num">
                                      <p:cBhvr additive="base">
                                        <p:cTn id="312"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313" fill="hold">
                      <p:stCondLst>
                        <p:cond delay="indefinite"/>
                      </p:stCondLst>
                      <p:childTnLst>
                        <p:par>
                          <p:cTn id="314" fill="hold">
                            <p:stCondLst>
                              <p:cond delay="0"/>
                            </p:stCondLst>
                            <p:childTnLst>
                              <p:par>
                                <p:cTn id="315" presetID="2" presetClass="entr" presetSubtype="4" fill="hold" grpId="0" nodeType="clickEffect">
                                  <p:stCondLst>
                                    <p:cond delay="0"/>
                                  </p:stCondLst>
                                  <p:childTnLst>
                                    <p:set>
                                      <p:cBhvr>
                                        <p:cTn id="316" dur="1" fill="hold">
                                          <p:stCondLst>
                                            <p:cond delay="0"/>
                                          </p:stCondLst>
                                        </p:cTn>
                                        <p:tgtEl>
                                          <p:spTgt spid="149"/>
                                        </p:tgtEl>
                                        <p:attrNameLst>
                                          <p:attrName>style.visibility</p:attrName>
                                        </p:attrNameLst>
                                      </p:cBhvr>
                                      <p:to>
                                        <p:strVal val="visible"/>
                                      </p:to>
                                    </p:set>
                                    <p:anim calcmode="lin" valueType="num">
                                      <p:cBhvr additive="base">
                                        <p:cTn id="317" dur="500" fill="hold"/>
                                        <p:tgtEl>
                                          <p:spTgt spid="149"/>
                                        </p:tgtEl>
                                        <p:attrNameLst>
                                          <p:attrName>ppt_x</p:attrName>
                                        </p:attrNameLst>
                                      </p:cBhvr>
                                      <p:tavLst>
                                        <p:tav tm="0">
                                          <p:val>
                                            <p:strVal val="#ppt_x"/>
                                          </p:val>
                                        </p:tav>
                                        <p:tav tm="100000">
                                          <p:val>
                                            <p:strVal val="#ppt_x"/>
                                          </p:val>
                                        </p:tav>
                                      </p:tavLst>
                                    </p:anim>
                                    <p:anim calcmode="lin" valueType="num">
                                      <p:cBhvr additive="base">
                                        <p:cTn id="318"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grpId="0" nodeType="clickEffect">
                                  <p:stCondLst>
                                    <p:cond delay="0"/>
                                  </p:stCondLst>
                                  <p:childTnLst>
                                    <p:set>
                                      <p:cBhvr>
                                        <p:cTn id="322" dur="1" fill="hold">
                                          <p:stCondLst>
                                            <p:cond delay="0"/>
                                          </p:stCondLst>
                                        </p:cTn>
                                        <p:tgtEl>
                                          <p:spTgt spid="116"/>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117"/>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118"/>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119"/>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120"/>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121"/>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2" presetClass="entr" presetSubtype="4" fill="hold" grpId="0" nodeType="clickEffect">
                                  <p:stCondLst>
                                    <p:cond delay="0"/>
                                  </p:stCondLst>
                                  <p:childTnLst>
                                    <p:set>
                                      <p:cBhvr>
                                        <p:cTn id="336" dur="1" fill="hold">
                                          <p:stCondLst>
                                            <p:cond delay="0"/>
                                          </p:stCondLst>
                                        </p:cTn>
                                        <p:tgtEl>
                                          <p:spTgt spid="15"/>
                                        </p:tgtEl>
                                        <p:attrNameLst>
                                          <p:attrName>style.visibility</p:attrName>
                                        </p:attrNameLst>
                                      </p:cBhvr>
                                      <p:to>
                                        <p:strVal val="visible"/>
                                      </p:to>
                                    </p:set>
                                    <p:anim calcmode="lin" valueType="num">
                                      <p:cBhvr additive="base">
                                        <p:cTn id="337" dur="500" fill="hold"/>
                                        <p:tgtEl>
                                          <p:spTgt spid="15"/>
                                        </p:tgtEl>
                                        <p:attrNameLst>
                                          <p:attrName>ppt_x</p:attrName>
                                        </p:attrNameLst>
                                      </p:cBhvr>
                                      <p:tavLst>
                                        <p:tav tm="0">
                                          <p:val>
                                            <p:strVal val="#ppt_x"/>
                                          </p:val>
                                        </p:tav>
                                        <p:tav tm="100000">
                                          <p:val>
                                            <p:strVal val="#ppt_x"/>
                                          </p:val>
                                        </p:tav>
                                      </p:tavLst>
                                    </p:anim>
                                    <p:anim calcmode="lin" valueType="num">
                                      <p:cBhvr additive="base">
                                        <p:cTn id="3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123"/>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124"/>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125"/>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126"/>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127"/>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128"/>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2" presetClass="entr" presetSubtype="4" fill="hold" grpId="0" nodeType="clickEffect">
                                  <p:stCondLst>
                                    <p:cond delay="0"/>
                                  </p:stCondLst>
                                  <p:childTnLst>
                                    <p:set>
                                      <p:cBhvr>
                                        <p:cTn id="356" dur="1" fill="hold">
                                          <p:stCondLst>
                                            <p:cond delay="0"/>
                                          </p:stCondLst>
                                        </p:cTn>
                                        <p:tgtEl>
                                          <p:spTgt spid="150"/>
                                        </p:tgtEl>
                                        <p:attrNameLst>
                                          <p:attrName>style.visibility</p:attrName>
                                        </p:attrNameLst>
                                      </p:cBhvr>
                                      <p:to>
                                        <p:strVal val="visible"/>
                                      </p:to>
                                    </p:set>
                                    <p:anim calcmode="lin" valueType="num">
                                      <p:cBhvr additive="base">
                                        <p:cTn id="357" dur="500" fill="hold"/>
                                        <p:tgtEl>
                                          <p:spTgt spid="150"/>
                                        </p:tgtEl>
                                        <p:attrNameLst>
                                          <p:attrName>ppt_x</p:attrName>
                                        </p:attrNameLst>
                                      </p:cBhvr>
                                      <p:tavLst>
                                        <p:tav tm="0">
                                          <p:val>
                                            <p:strVal val="#ppt_x"/>
                                          </p:val>
                                        </p:tav>
                                        <p:tav tm="100000">
                                          <p:val>
                                            <p:strVal val="#ppt_x"/>
                                          </p:val>
                                        </p:tav>
                                      </p:tavLst>
                                    </p:anim>
                                    <p:anim calcmode="lin" valueType="num">
                                      <p:cBhvr additive="base">
                                        <p:cTn id="358"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359" fill="hold">
                      <p:stCondLst>
                        <p:cond delay="indefinite"/>
                      </p:stCondLst>
                      <p:childTnLst>
                        <p:par>
                          <p:cTn id="360" fill="hold">
                            <p:stCondLst>
                              <p:cond delay="0"/>
                            </p:stCondLst>
                            <p:childTnLst>
                              <p:par>
                                <p:cTn id="361" presetID="2" presetClass="entr" presetSubtype="4" fill="hold" grpId="0" nodeType="clickEffect">
                                  <p:stCondLst>
                                    <p:cond delay="0"/>
                                  </p:stCondLst>
                                  <p:childTnLst>
                                    <p:set>
                                      <p:cBhvr>
                                        <p:cTn id="362" dur="1" fill="hold">
                                          <p:stCondLst>
                                            <p:cond delay="0"/>
                                          </p:stCondLst>
                                        </p:cTn>
                                        <p:tgtEl>
                                          <p:spTgt spid="115"/>
                                        </p:tgtEl>
                                        <p:attrNameLst>
                                          <p:attrName>style.visibility</p:attrName>
                                        </p:attrNameLst>
                                      </p:cBhvr>
                                      <p:to>
                                        <p:strVal val="visible"/>
                                      </p:to>
                                    </p:set>
                                    <p:anim calcmode="lin" valueType="num">
                                      <p:cBhvr additive="base">
                                        <p:cTn id="363" dur="500" fill="hold"/>
                                        <p:tgtEl>
                                          <p:spTgt spid="115"/>
                                        </p:tgtEl>
                                        <p:attrNameLst>
                                          <p:attrName>ppt_x</p:attrName>
                                        </p:attrNameLst>
                                      </p:cBhvr>
                                      <p:tavLst>
                                        <p:tav tm="0">
                                          <p:val>
                                            <p:strVal val="#ppt_x"/>
                                          </p:val>
                                        </p:tav>
                                        <p:tav tm="100000">
                                          <p:val>
                                            <p:strVal val="#ppt_x"/>
                                          </p:val>
                                        </p:tav>
                                      </p:tavLst>
                                    </p:anim>
                                    <p:anim calcmode="lin" valueType="num">
                                      <p:cBhvr additive="base">
                                        <p:cTn id="364"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365" fill="hold">
                      <p:stCondLst>
                        <p:cond delay="indefinite"/>
                      </p:stCondLst>
                      <p:childTnLst>
                        <p:par>
                          <p:cTn id="366" fill="hold">
                            <p:stCondLst>
                              <p:cond delay="0"/>
                            </p:stCondLst>
                            <p:childTnLst>
                              <p:par>
                                <p:cTn id="367" presetID="2" presetClass="entr" presetSubtype="4" fill="hold" grpId="0" nodeType="clickEffect">
                                  <p:stCondLst>
                                    <p:cond delay="0"/>
                                  </p:stCondLst>
                                  <p:childTnLst>
                                    <p:set>
                                      <p:cBhvr>
                                        <p:cTn id="368" dur="1" fill="hold">
                                          <p:stCondLst>
                                            <p:cond delay="0"/>
                                          </p:stCondLst>
                                        </p:cTn>
                                        <p:tgtEl>
                                          <p:spTgt spid="156"/>
                                        </p:tgtEl>
                                        <p:attrNameLst>
                                          <p:attrName>style.visibility</p:attrName>
                                        </p:attrNameLst>
                                      </p:cBhvr>
                                      <p:to>
                                        <p:strVal val="visible"/>
                                      </p:to>
                                    </p:set>
                                    <p:anim calcmode="lin" valueType="num">
                                      <p:cBhvr additive="base">
                                        <p:cTn id="369" dur="500" fill="hold"/>
                                        <p:tgtEl>
                                          <p:spTgt spid="156"/>
                                        </p:tgtEl>
                                        <p:attrNameLst>
                                          <p:attrName>ppt_x</p:attrName>
                                        </p:attrNameLst>
                                      </p:cBhvr>
                                      <p:tavLst>
                                        <p:tav tm="0">
                                          <p:val>
                                            <p:strVal val="#ppt_x"/>
                                          </p:val>
                                        </p:tav>
                                        <p:tav tm="100000">
                                          <p:val>
                                            <p:strVal val="#ppt_x"/>
                                          </p:val>
                                        </p:tav>
                                      </p:tavLst>
                                    </p:anim>
                                    <p:anim calcmode="lin" valueType="num">
                                      <p:cBhvr additive="base">
                                        <p:cTn id="370"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grpId="0" nodeType="clickEffect">
                                  <p:stCondLst>
                                    <p:cond delay="0"/>
                                  </p:stCondLst>
                                  <p:childTnLst>
                                    <p:set>
                                      <p:cBhvr>
                                        <p:cTn id="374" dur="1" fill="hold">
                                          <p:stCondLst>
                                            <p:cond delay="0"/>
                                          </p:stCondLst>
                                        </p:cTn>
                                        <p:tgtEl>
                                          <p:spTgt spid="130"/>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131"/>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132"/>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133"/>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134"/>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135"/>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2" presetClass="entr" presetSubtype="4" fill="hold" grpId="0" nodeType="clickEffect">
                                  <p:stCondLst>
                                    <p:cond delay="0"/>
                                  </p:stCondLst>
                                  <p:childTnLst>
                                    <p:set>
                                      <p:cBhvr>
                                        <p:cTn id="388" dur="1" fill="hold">
                                          <p:stCondLst>
                                            <p:cond delay="0"/>
                                          </p:stCondLst>
                                        </p:cTn>
                                        <p:tgtEl>
                                          <p:spTgt spid="141"/>
                                        </p:tgtEl>
                                        <p:attrNameLst>
                                          <p:attrName>style.visibility</p:attrName>
                                        </p:attrNameLst>
                                      </p:cBhvr>
                                      <p:to>
                                        <p:strVal val="visible"/>
                                      </p:to>
                                    </p:set>
                                    <p:anim calcmode="lin" valueType="num">
                                      <p:cBhvr additive="base">
                                        <p:cTn id="389" dur="500" fill="hold"/>
                                        <p:tgtEl>
                                          <p:spTgt spid="141"/>
                                        </p:tgtEl>
                                        <p:attrNameLst>
                                          <p:attrName>ppt_x</p:attrName>
                                        </p:attrNameLst>
                                      </p:cBhvr>
                                      <p:tavLst>
                                        <p:tav tm="0">
                                          <p:val>
                                            <p:strVal val="#ppt_x"/>
                                          </p:val>
                                        </p:tav>
                                        <p:tav tm="100000">
                                          <p:val>
                                            <p:strVal val="#ppt_x"/>
                                          </p:val>
                                        </p:tav>
                                      </p:tavLst>
                                    </p:anim>
                                    <p:anim calcmode="lin" valueType="num">
                                      <p:cBhvr additive="base">
                                        <p:cTn id="390"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391" fill="hold">
                      <p:stCondLst>
                        <p:cond delay="indefinite"/>
                      </p:stCondLst>
                      <p:childTnLst>
                        <p:par>
                          <p:cTn id="392" fill="hold">
                            <p:stCondLst>
                              <p:cond delay="0"/>
                            </p:stCondLst>
                            <p:childTnLst>
                              <p:par>
                                <p:cTn id="393" presetID="2" presetClass="entr" presetSubtype="4" fill="hold" grpId="0" nodeType="clickEffect">
                                  <p:stCondLst>
                                    <p:cond delay="0"/>
                                  </p:stCondLst>
                                  <p:childTnLst>
                                    <p:set>
                                      <p:cBhvr>
                                        <p:cTn id="394" dur="1" fill="hold">
                                          <p:stCondLst>
                                            <p:cond delay="0"/>
                                          </p:stCondLst>
                                        </p:cTn>
                                        <p:tgtEl>
                                          <p:spTgt spid="129"/>
                                        </p:tgtEl>
                                        <p:attrNameLst>
                                          <p:attrName>style.visibility</p:attrName>
                                        </p:attrNameLst>
                                      </p:cBhvr>
                                      <p:to>
                                        <p:strVal val="visible"/>
                                      </p:to>
                                    </p:set>
                                    <p:anim calcmode="lin" valueType="num">
                                      <p:cBhvr additive="base">
                                        <p:cTn id="395" dur="500" fill="hold"/>
                                        <p:tgtEl>
                                          <p:spTgt spid="129"/>
                                        </p:tgtEl>
                                        <p:attrNameLst>
                                          <p:attrName>ppt_x</p:attrName>
                                        </p:attrNameLst>
                                      </p:cBhvr>
                                      <p:tavLst>
                                        <p:tav tm="0">
                                          <p:val>
                                            <p:strVal val="#ppt_x"/>
                                          </p:val>
                                        </p:tav>
                                        <p:tav tm="100000">
                                          <p:val>
                                            <p:strVal val="#ppt_x"/>
                                          </p:val>
                                        </p:tav>
                                      </p:tavLst>
                                    </p:anim>
                                    <p:anim calcmode="lin" valueType="num">
                                      <p:cBhvr additive="base">
                                        <p:cTn id="396"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397" fill="hold">
                      <p:stCondLst>
                        <p:cond delay="indefinite"/>
                      </p:stCondLst>
                      <p:childTnLst>
                        <p:par>
                          <p:cTn id="398" fill="hold">
                            <p:stCondLst>
                              <p:cond delay="0"/>
                            </p:stCondLst>
                            <p:childTnLst>
                              <p:par>
                                <p:cTn id="399" presetID="2" presetClass="entr" presetSubtype="4" fill="hold" grpId="0" nodeType="clickEffect">
                                  <p:stCondLst>
                                    <p:cond delay="0"/>
                                  </p:stCondLst>
                                  <p:childTnLst>
                                    <p:set>
                                      <p:cBhvr>
                                        <p:cTn id="400" dur="1" fill="hold">
                                          <p:stCondLst>
                                            <p:cond delay="0"/>
                                          </p:stCondLst>
                                        </p:cTn>
                                        <p:tgtEl>
                                          <p:spTgt spid="157"/>
                                        </p:tgtEl>
                                        <p:attrNameLst>
                                          <p:attrName>style.visibility</p:attrName>
                                        </p:attrNameLst>
                                      </p:cBhvr>
                                      <p:to>
                                        <p:strVal val="visible"/>
                                      </p:to>
                                    </p:set>
                                    <p:anim calcmode="lin" valueType="num">
                                      <p:cBhvr additive="base">
                                        <p:cTn id="401" dur="500" fill="hold"/>
                                        <p:tgtEl>
                                          <p:spTgt spid="157"/>
                                        </p:tgtEl>
                                        <p:attrNameLst>
                                          <p:attrName>ppt_x</p:attrName>
                                        </p:attrNameLst>
                                      </p:cBhvr>
                                      <p:tavLst>
                                        <p:tav tm="0">
                                          <p:val>
                                            <p:strVal val="#ppt_x"/>
                                          </p:val>
                                        </p:tav>
                                        <p:tav tm="100000">
                                          <p:val>
                                            <p:strVal val="#ppt_x"/>
                                          </p:val>
                                        </p:tav>
                                      </p:tavLst>
                                    </p:anim>
                                    <p:anim calcmode="lin" valueType="num">
                                      <p:cBhvr additive="base">
                                        <p:cTn id="402"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34" grpId="0"/>
      <p:bldP spid="35" grpId="0"/>
      <p:bldP spid="39" grpId="0"/>
      <p:bldP spid="40" grpId="0"/>
      <p:bldP spid="41" grpId="0"/>
      <p:bldP spid="42" grpId="0"/>
      <p:bldP spid="43" grpId="0"/>
      <p:bldP spid="44" grpId="0"/>
      <p:bldP spid="45" grpId="0"/>
      <p:bldP spid="5" grpId="0"/>
      <p:bldP spid="46" grpId="0"/>
      <p:bldP spid="47" grpId="0"/>
      <p:bldP spid="48" grpId="0"/>
      <p:bldP spid="49" grpId="0"/>
      <p:bldP spid="50" grpId="0"/>
      <p:bldP spid="51" grpId="0"/>
      <p:bldP spid="52" grpId="0"/>
      <p:bldP spid="53" grpId="0"/>
      <p:bldP spid="54" grpId="0"/>
      <p:bldP spid="55" grpId="0"/>
      <p:bldP spid="56" grpId="0"/>
      <p:bldP spid="57" grpId="0"/>
      <p:bldP spid="59" grpId="0"/>
      <p:bldP spid="60"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1" grpId="0"/>
      <p:bldP spid="82" grpId="0"/>
      <p:bldP spid="83" grpId="0"/>
      <p:bldP spid="84" grpId="0"/>
      <p:bldP spid="85" grpId="0"/>
      <p:bldP spid="86" grpId="0"/>
      <p:bldP spid="87" grpId="0"/>
      <p:bldP spid="88" grpId="0"/>
      <p:bldP spid="89" grpId="0"/>
      <p:bldP spid="90" grpId="0"/>
      <p:bldP spid="91" grpId="0"/>
      <p:bldP spid="92" grpId="0"/>
      <p:bldP spid="93"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7" grpId="0"/>
      <p:bldP spid="138" grpId="0"/>
      <p:bldP spid="58" grpId="0" animBg="1"/>
      <p:bldP spid="139" grpId="0" animBg="1"/>
      <p:bldP spid="140" grpId="0"/>
      <p:bldP spid="141" grpId="0" animBg="1"/>
      <p:bldP spid="142" grpId="0" animBg="1"/>
      <p:bldP spid="143" grpId="0"/>
      <p:bldP spid="144" grpId="0" animBg="1"/>
      <p:bldP spid="146" grpId="0" animBg="1"/>
      <p:bldP spid="147" grpId="0"/>
      <p:bldP spid="148" grpId="0" animBg="1"/>
      <p:bldP spid="149" grpId="0"/>
      <p:bldP spid="150" grpId="0" animBg="1"/>
      <p:bldP spid="155" grpId="0"/>
      <p:bldP spid="156" grpId="0"/>
      <p:bldP spid="157"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2866" name="Picture 4"/>
          <p:cNvPicPr>
            <a:picLocks noChangeAspect="1"/>
          </p:cNvPicPr>
          <p:nvPr/>
        </p:nvPicPr>
        <p:blipFill>
          <a:blip r:embed="rId1"/>
          <a:srcRect b="76234"/>
          <a:stretch>
            <a:fillRect/>
          </a:stretch>
        </p:blipFill>
        <p:spPr>
          <a:xfrm>
            <a:off x="677863" y="0"/>
            <a:ext cx="7540625" cy="1308100"/>
          </a:xfrm>
          <a:prstGeom prst="rect">
            <a:avLst/>
          </a:prstGeom>
          <a:noFill/>
          <a:ln w="9525">
            <a:noFill/>
          </a:ln>
        </p:spPr>
      </p:pic>
      <p:pic>
        <p:nvPicPr>
          <p:cNvPr id="292867" name="Picture 4"/>
          <p:cNvPicPr>
            <a:picLocks noChangeAspect="1"/>
          </p:cNvPicPr>
          <p:nvPr/>
        </p:nvPicPr>
        <p:blipFill>
          <a:blip r:embed="rId1"/>
          <a:srcRect t="82590" b="7709"/>
          <a:stretch>
            <a:fillRect/>
          </a:stretch>
        </p:blipFill>
        <p:spPr>
          <a:xfrm>
            <a:off x="895350" y="1331913"/>
            <a:ext cx="7540625" cy="534987"/>
          </a:xfrm>
          <a:prstGeom prst="rect">
            <a:avLst/>
          </a:prstGeom>
          <a:noFill/>
          <a:ln w="9525">
            <a:noFill/>
          </a:ln>
        </p:spPr>
      </p:pic>
      <p:graphicFrame>
        <p:nvGraphicFramePr>
          <p:cNvPr id="6" name="Group 132"/>
          <p:cNvGraphicFramePr>
            <a:graphicFrameLocks noGrp="1"/>
          </p:cNvGraphicFramePr>
          <p:nvPr>
            <p:ph sz="half" idx="4294967295"/>
          </p:nvPr>
        </p:nvGraphicFramePr>
        <p:xfrm>
          <a:off x="142875" y="3255963"/>
          <a:ext cx="8950325" cy="2162175"/>
        </p:xfrm>
        <a:graphic>
          <a:graphicData uri="http://schemas.openxmlformats.org/drawingml/2006/table">
            <a:tbl>
              <a:tblPr/>
              <a:tblGrid>
                <a:gridCol w="1143160"/>
                <a:gridCol w="482889"/>
                <a:gridCol w="482889"/>
                <a:gridCol w="482889"/>
                <a:gridCol w="482889"/>
                <a:gridCol w="482889"/>
                <a:gridCol w="482889"/>
                <a:gridCol w="482889"/>
                <a:gridCol w="482889"/>
                <a:gridCol w="482889"/>
                <a:gridCol w="482889"/>
                <a:gridCol w="482889"/>
                <a:gridCol w="482889"/>
                <a:gridCol w="482889"/>
                <a:gridCol w="482889"/>
                <a:gridCol w="482889"/>
                <a:gridCol w="563827"/>
              </a:tblGrid>
              <a:tr h="23495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访问顺序</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3</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5</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6</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8</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9</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10</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13</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15</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组号</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主存块地址</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3</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0</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5</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6</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0</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第</a:t>
                      </a:r>
                      <a:r>
                        <a:rPr kumimoji="0" lang="en-US" altLang="zh-CN" sz="1100" b="1" i="0" u="none" strike="noStrike" cap="none" normalizeH="0" baseline="0" dirty="0">
                          <a:ln>
                            <a:noFill/>
                          </a:ln>
                          <a:solidFill>
                            <a:srgbClr val="000000"/>
                          </a:solidFill>
                          <a:effectLst/>
                          <a:latin typeface="Times New Roman" panose="02020603050405020304" pitchFamily="18" charset="0"/>
                          <a:ea typeface="楷体_GB2312" pitchFamily="49" charset="-122"/>
                        </a:rPr>
                        <a:t>0</a:t>
                      </a: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组</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1</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333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2</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第</a:t>
                      </a:r>
                      <a:r>
                        <a:rPr kumimoji="0" lang="en-US" altLang="zh-CN" sz="11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组</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3</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命中情况</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93011" name="矩形 9"/>
          <p:cNvSpPr/>
          <p:nvPr/>
        </p:nvSpPr>
        <p:spPr>
          <a:xfrm>
            <a:off x="4740275" y="5119688"/>
            <a:ext cx="323850" cy="307975"/>
          </a:xfrm>
          <a:prstGeom prst="rect">
            <a:avLst/>
          </a:prstGeom>
          <a:noFill/>
          <a:ln w="9525">
            <a:noFill/>
          </a:ln>
        </p:spPr>
        <p:txBody>
          <a:bodyPr wrap="none">
            <a:spAutoFit/>
          </a:bodyPr>
          <a:p>
            <a:pPr algn="ctr"/>
            <a:r>
              <a:rPr lang="en-US" altLang="zh-CN" sz="1400" b="1" dirty="0">
                <a:latin typeface="Times New Roman" panose="02020603050405020304" pitchFamily="18" charset="0"/>
                <a:ea typeface="楷体_GB2312" pitchFamily="49" charset="-122"/>
              </a:rPr>
              <a:t>H</a:t>
            </a:r>
            <a:endParaRPr lang="zh-CN" altLang="en-US" sz="1400" b="1" dirty="0">
              <a:latin typeface="Times New Roman" panose="02020603050405020304" pitchFamily="18" charset="0"/>
              <a:ea typeface="楷体_GB2312" pitchFamily="49" charset="-122"/>
            </a:endParaRPr>
          </a:p>
        </p:txBody>
      </p:sp>
      <p:sp>
        <p:nvSpPr>
          <p:cNvPr id="293012" name="矩形 14"/>
          <p:cNvSpPr/>
          <p:nvPr/>
        </p:nvSpPr>
        <p:spPr>
          <a:xfrm>
            <a:off x="7164388" y="5119688"/>
            <a:ext cx="323850" cy="307975"/>
          </a:xfrm>
          <a:prstGeom prst="rect">
            <a:avLst/>
          </a:prstGeom>
          <a:noFill/>
          <a:ln w="9525">
            <a:noFill/>
          </a:ln>
        </p:spPr>
        <p:txBody>
          <a:bodyPr wrap="none">
            <a:spAutoFit/>
          </a:bodyPr>
          <a:p>
            <a:pPr algn="ctr"/>
            <a:r>
              <a:rPr lang="en-US" altLang="zh-CN" sz="1400" b="1" dirty="0">
                <a:latin typeface="Times New Roman" panose="02020603050405020304" pitchFamily="18" charset="0"/>
                <a:ea typeface="楷体_GB2312" pitchFamily="49" charset="-122"/>
              </a:rPr>
              <a:t>H</a:t>
            </a:r>
            <a:endParaRPr lang="zh-CN" altLang="en-US" sz="1400" b="1" dirty="0">
              <a:latin typeface="Times New Roman" panose="02020603050405020304" pitchFamily="18" charset="0"/>
              <a:ea typeface="楷体_GB2312" pitchFamily="49" charset="-122"/>
            </a:endParaRPr>
          </a:p>
        </p:txBody>
      </p:sp>
      <p:sp>
        <p:nvSpPr>
          <p:cNvPr id="293013" name="矩形 33"/>
          <p:cNvSpPr/>
          <p:nvPr/>
        </p:nvSpPr>
        <p:spPr>
          <a:xfrm>
            <a:off x="1720850"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14" name="矩形 34"/>
          <p:cNvSpPr/>
          <p:nvPr/>
        </p:nvSpPr>
        <p:spPr>
          <a:xfrm>
            <a:off x="2205038"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15" name="矩形 38"/>
          <p:cNvSpPr/>
          <p:nvPr/>
        </p:nvSpPr>
        <p:spPr>
          <a:xfrm>
            <a:off x="137001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16" name="矩形 39"/>
          <p:cNvSpPr/>
          <p:nvPr/>
        </p:nvSpPr>
        <p:spPr>
          <a:xfrm>
            <a:off x="1235075" y="5119688"/>
            <a:ext cx="544513"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17" name="矩形 40"/>
          <p:cNvSpPr/>
          <p:nvPr/>
        </p:nvSpPr>
        <p:spPr>
          <a:xfrm>
            <a:off x="1849438" y="450532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18" name="矩形 41"/>
          <p:cNvSpPr/>
          <p:nvPr/>
        </p:nvSpPr>
        <p:spPr>
          <a:xfrm>
            <a:off x="184943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19" name="矩形 42"/>
          <p:cNvSpPr/>
          <p:nvPr/>
        </p:nvSpPr>
        <p:spPr>
          <a:xfrm>
            <a:off x="2328863" y="450532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20" name="矩形 43"/>
          <p:cNvSpPr/>
          <p:nvPr/>
        </p:nvSpPr>
        <p:spPr>
          <a:xfrm>
            <a:off x="23288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21" name="矩形 44"/>
          <p:cNvSpPr/>
          <p:nvPr/>
        </p:nvSpPr>
        <p:spPr>
          <a:xfrm>
            <a:off x="232886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22" name="文本框 4"/>
          <p:cNvSpPr txBox="1"/>
          <p:nvPr/>
        </p:nvSpPr>
        <p:spPr>
          <a:xfrm>
            <a:off x="2438400" y="3792538"/>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23" name="矩形 45"/>
          <p:cNvSpPr/>
          <p:nvPr/>
        </p:nvSpPr>
        <p:spPr>
          <a:xfrm>
            <a:off x="2846388" y="449421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24" name="矩形 46"/>
          <p:cNvSpPr/>
          <p:nvPr/>
        </p:nvSpPr>
        <p:spPr>
          <a:xfrm>
            <a:off x="284638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25" name="矩形 47"/>
          <p:cNvSpPr/>
          <p:nvPr/>
        </p:nvSpPr>
        <p:spPr>
          <a:xfrm>
            <a:off x="2828925" y="4184650"/>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26" name="文本框 48"/>
          <p:cNvSpPr txBox="1"/>
          <p:nvPr/>
        </p:nvSpPr>
        <p:spPr>
          <a:xfrm>
            <a:off x="2919413" y="4098925"/>
            <a:ext cx="314325"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27" name="矩形 49"/>
          <p:cNvSpPr/>
          <p:nvPr/>
        </p:nvSpPr>
        <p:spPr>
          <a:xfrm>
            <a:off x="2800350" y="5119688"/>
            <a:ext cx="323850" cy="307975"/>
          </a:xfrm>
          <a:prstGeom prst="rect">
            <a:avLst/>
          </a:prstGeom>
          <a:noFill/>
          <a:ln w="9525">
            <a:noFill/>
          </a:ln>
        </p:spPr>
        <p:txBody>
          <a:bodyPr wrap="none">
            <a:spAutoFit/>
          </a:bodyPr>
          <a:p>
            <a:pPr algn="ctr"/>
            <a:r>
              <a:rPr lang="en-US" altLang="zh-CN" sz="1400" b="1" dirty="0">
                <a:latin typeface="Times New Roman" panose="02020603050405020304" pitchFamily="18" charset="0"/>
                <a:ea typeface="楷体_GB2312" pitchFamily="49" charset="-122"/>
              </a:rPr>
              <a:t>H</a:t>
            </a:r>
            <a:endParaRPr lang="zh-CN" altLang="en-US" sz="1400" b="1" dirty="0">
              <a:latin typeface="Times New Roman" panose="02020603050405020304" pitchFamily="18" charset="0"/>
              <a:ea typeface="楷体_GB2312" pitchFamily="49" charset="-122"/>
            </a:endParaRPr>
          </a:p>
        </p:txBody>
      </p:sp>
      <p:sp>
        <p:nvSpPr>
          <p:cNvPr id="293028" name="矩形 50"/>
          <p:cNvSpPr/>
          <p:nvPr/>
        </p:nvSpPr>
        <p:spPr>
          <a:xfrm>
            <a:off x="3306763" y="449421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29" name="矩形 51"/>
          <p:cNvSpPr/>
          <p:nvPr/>
        </p:nvSpPr>
        <p:spPr>
          <a:xfrm>
            <a:off x="33067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30" name="矩形 52"/>
          <p:cNvSpPr/>
          <p:nvPr/>
        </p:nvSpPr>
        <p:spPr>
          <a:xfrm>
            <a:off x="3298825"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31" name="文本框 53"/>
          <p:cNvSpPr txBox="1"/>
          <p:nvPr/>
        </p:nvSpPr>
        <p:spPr>
          <a:xfrm>
            <a:off x="3424238" y="4086225"/>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32" name="矩形 54"/>
          <p:cNvSpPr/>
          <p:nvPr/>
        </p:nvSpPr>
        <p:spPr>
          <a:xfrm>
            <a:off x="3306763" y="480060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33" name="矩形 55"/>
          <p:cNvSpPr/>
          <p:nvPr/>
        </p:nvSpPr>
        <p:spPr>
          <a:xfrm>
            <a:off x="3175000" y="5119688"/>
            <a:ext cx="544513"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34" name="文本框 56"/>
          <p:cNvSpPr txBox="1"/>
          <p:nvPr/>
        </p:nvSpPr>
        <p:spPr>
          <a:xfrm>
            <a:off x="3922713" y="4408488"/>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35" name="矩形 58"/>
          <p:cNvSpPr/>
          <p:nvPr/>
        </p:nvSpPr>
        <p:spPr>
          <a:xfrm>
            <a:off x="37893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36" name="矩形 59"/>
          <p:cNvSpPr/>
          <p:nvPr/>
        </p:nvSpPr>
        <p:spPr>
          <a:xfrm>
            <a:off x="378301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37" name="矩形 61"/>
          <p:cNvSpPr/>
          <p:nvPr/>
        </p:nvSpPr>
        <p:spPr>
          <a:xfrm>
            <a:off x="3827463" y="47894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38" name="矩形 62"/>
          <p:cNvSpPr/>
          <p:nvPr/>
        </p:nvSpPr>
        <p:spPr>
          <a:xfrm>
            <a:off x="3660775"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39" name="文本框 63"/>
          <p:cNvSpPr txBox="1"/>
          <p:nvPr/>
        </p:nvSpPr>
        <p:spPr>
          <a:xfrm>
            <a:off x="3933825" y="473710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40" name="矩形 64"/>
          <p:cNvSpPr/>
          <p:nvPr/>
        </p:nvSpPr>
        <p:spPr>
          <a:xfrm>
            <a:off x="4291013" y="448310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41" name="矩形 65"/>
          <p:cNvSpPr/>
          <p:nvPr/>
        </p:nvSpPr>
        <p:spPr>
          <a:xfrm>
            <a:off x="42719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42" name="矩形 66"/>
          <p:cNvSpPr/>
          <p:nvPr/>
        </p:nvSpPr>
        <p:spPr>
          <a:xfrm>
            <a:off x="4267200"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43" name="文本框 67"/>
          <p:cNvSpPr txBox="1"/>
          <p:nvPr/>
        </p:nvSpPr>
        <p:spPr>
          <a:xfrm>
            <a:off x="4368800" y="411956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44" name="矩形 68"/>
          <p:cNvSpPr/>
          <p:nvPr/>
        </p:nvSpPr>
        <p:spPr>
          <a:xfrm>
            <a:off x="4291013" y="47894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45" name="矩形 69"/>
          <p:cNvSpPr/>
          <p:nvPr/>
        </p:nvSpPr>
        <p:spPr>
          <a:xfrm>
            <a:off x="4144963"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46" name="文本框 70"/>
          <p:cNvSpPr txBox="1"/>
          <p:nvPr/>
        </p:nvSpPr>
        <p:spPr>
          <a:xfrm>
            <a:off x="4422775" y="4743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47" name="文本框 71"/>
          <p:cNvSpPr txBox="1"/>
          <p:nvPr/>
        </p:nvSpPr>
        <p:spPr>
          <a:xfrm>
            <a:off x="3892550" y="408781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48" name="矩形 72"/>
          <p:cNvSpPr/>
          <p:nvPr/>
        </p:nvSpPr>
        <p:spPr>
          <a:xfrm>
            <a:off x="4764088" y="448310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49" name="矩形 73"/>
          <p:cNvSpPr/>
          <p:nvPr/>
        </p:nvSpPr>
        <p:spPr>
          <a:xfrm>
            <a:off x="4756150" y="38639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50" name="矩形 74"/>
          <p:cNvSpPr/>
          <p:nvPr/>
        </p:nvSpPr>
        <p:spPr>
          <a:xfrm>
            <a:off x="4751388"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51" name="文本框 75"/>
          <p:cNvSpPr txBox="1"/>
          <p:nvPr/>
        </p:nvSpPr>
        <p:spPr>
          <a:xfrm>
            <a:off x="4878388" y="411480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52" name="矩形 76"/>
          <p:cNvSpPr/>
          <p:nvPr/>
        </p:nvSpPr>
        <p:spPr>
          <a:xfrm>
            <a:off x="4764088" y="47894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53" name="矩形 77"/>
          <p:cNvSpPr/>
          <p:nvPr/>
        </p:nvSpPr>
        <p:spPr>
          <a:xfrm>
            <a:off x="5114925"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54" name="文本框 78"/>
          <p:cNvSpPr txBox="1"/>
          <p:nvPr/>
        </p:nvSpPr>
        <p:spPr>
          <a:xfrm>
            <a:off x="4895850" y="4743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55" name="矩形 80"/>
          <p:cNvSpPr/>
          <p:nvPr/>
        </p:nvSpPr>
        <p:spPr>
          <a:xfrm>
            <a:off x="5249863" y="44846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56" name="矩形 81"/>
          <p:cNvSpPr/>
          <p:nvPr/>
        </p:nvSpPr>
        <p:spPr>
          <a:xfrm>
            <a:off x="524033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57" name="矩形 82"/>
          <p:cNvSpPr/>
          <p:nvPr/>
        </p:nvSpPr>
        <p:spPr>
          <a:xfrm>
            <a:off x="5235575"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58" name="文本框 83"/>
          <p:cNvSpPr txBox="1"/>
          <p:nvPr/>
        </p:nvSpPr>
        <p:spPr>
          <a:xfrm>
            <a:off x="5373688" y="41084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59" name="矩形 84"/>
          <p:cNvSpPr/>
          <p:nvPr/>
        </p:nvSpPr>
        <p:spPr>
          <a:xfrm>
            <a:off x="5249863" y="47910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60" name="文本框 85"/>
          <p:cNvSpPr txBox="1"/>
          <p:nvPr/>
        </p:nvSpPr>
        <p:spPr>
          <a:xfrm>
            <a:off x="5372100" y="4727575"/>
            <a:ext cx="314325"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61" name="矩形 86"/>
          <p:cNvSpPr/>
          <p:nvPr/>
        </p:nvSpPr>
        <p:spPr>
          <a:xfrm>
            <a:off x="5599113"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62" name="矩形 87"/>
          <p:cNvSpPr/>
          <p:nvPr/>
        </p:nvSpPr>
        <p:spPr>
          <a:xfrm>
            <a:off x="5737225" y="44862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63" name="矩形 88"/>
          <p:cNvSpPr/>
          <p:nvPr/>
        </p:nvSpPr>
        <p:spPr>
          <a:xfrm>
            <a:off x="5724525" y="3863975"/>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64" name="矩形 89"/>
          <p:cNvSpPr/>
          <p:nvPr/>
        </p:nvSpPr>
        <p:spPr>
          <a:xfrm>
            <a:off x="571976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65" name="文本框 90"/>
          <p:cNvSpPr txBox="1"/>
          <p:nvPr/>
        </p:nvSpPr>
        <p:spPr>
          <a:xfrm>
            <a:off x="5832475" y="4108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66" name="矩形 91"/>
          <p:cNvSpPr/>
          <p:nvPr/>
        </p:nvSpPr>
        <p:spPr>
          <a:xfrm>
            <a:off x="5737225" y="4792663"/>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67" name="文本框 92"/>
          <p:cNvSpPr txBox="1"/>
          <p:nvPr/>
        </p:nvSpPr>
        <p:spPr>
          <a:xfrm>
            <a:off x="5878513" y="44497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68" name="矩形 100"/>
          <p:cNvSpPr/>
          <p:nvPr/>
        </p:nvSpPr>
        <p:spPr>
          <a:xfrm>
            <a:off x="6084888"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69" name="矩形 101"/>
          <p:cNvSpPr/>
          <p:nvPr/>
        </p:nvSpPr>
        <p:spPr>
          <a:xfrm>
            <a:off x="6202363" y="44846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70" name="矩形 102"/>
          <p:cNvSpPr/>
          <p:nvPr/>
        </p:nvSpPr>
        <p:spPr>
          <a:xfrm>
            <a:off x="6207125" y="38639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71" name="矩形 103"/>
          <p:cNvSpPr/>
          <p:nvPr/>
        </p:nvSpPr>
        <p:spPr>
          <a:xfrm>
            <a:off x="6203950"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72" name="文本框 104"/>
          <p:cNvSpPr txBox="1"/>
          <p:nvPr/>
        </p:nvSpPr>
        <p:spPr>
          <a:xfrm>
            <a:off x="6313488" y="37893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73" name="矩形 105"/>
          <p:cNvSpPr/>
          <p:nvPr/>
        </p:nvSpPr>
        <p:spPr>
          <a:xfrm>
            <a:off x="6202363" y="47910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74" name="文本框 106"/>
          <p:cNvSpPr txBox="1"/>
          <p:nvPr/>
        </p:nvSpPr>
        <p:spPr>
          <a:xfrm>
            <a:off x="6343650" y="4448175"/>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75" name="矩形 107"/>
          <p:cNvSpPr/>
          <p:nvPr/>
        </p:nvSpPr>
        <p:spPr>
          <a:xfrm>
            <a:off x="6569075" y="5119688"/>
            <a:ext cx="544513"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76" name="矩形 108"/>
          <p:cNvSpPr/>
          <p:nvPr/>
        </p:nvSpPr>
        <p:spPr>
          <a:xfrm>
            <a:off x="6689725" y="4475163"/>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77" name="矩形 109"/>
          <p:cNvSpPr/>
          <p:nvPr/>
        </p:nvSpPr>
        <p:spPr>
          <a:xfrm>
            <a:off x="669131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78" name="矩形 110"/>
          <p:cNvSpPr/>
          <p:nvPr/>
        </p:nvSpPr>
        <p:spPr>
          <a:xfrm>
            <a:off x="6689725" y="4171950"/>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79" name="文本框 111"/>
          <p:cNvSpPr txBox="1"/>
          <p:nvPr/>
        </p:nvSpPr>
        <p:spPr>
          <a:xfrm>
            <a:off x="6807200" y="4108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80" name="矩形 112"/>
          <p:cNvSpPr/>
          <p:nvPr/>
        </p:nvSpPr>
        <p:spPr>
          <a:xfrm>
            <a:off x="6689725" y="47815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81" name="文本框 113"/>
          <p:cNvSpPr txBox="1"/>
          <p:nvPr/>
        </p:nvSpPr>
        <p:spPr>
          <a:xfrm>
            <a:off x="6823075" y="4441825"/>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82" name="矩形 114"/>
          <p:cNvSpPr/>
          <p:nvPr/>
        </p:nvSpPr>
        <p:spPr>
          <a:xfrm>
            <a:off x="7539038"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83" name="矩形 115"/>
          <p:cNvSpPr/>
          <p:nvPr/>
        </p:nvSpPr>
        <p:spPr>
          <a:xfrm>
            <a:off x="7194550" y="448310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84" name="矩形 116"/>
          <p:cNvSpPr/>
          <p:nvPr/>
        </p:nvSpPr>
        <p:spPr>
          <a:xfrm>
            <a:off x="7175500" y="3863975"/>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85" name="矩形 117"/>
          <p:cNvSpPr/>
          <p:nvPr/>
        </p:nvSpPr>
        <p:spPr>
          <a:xfrm>
            <a:off x="717391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86" name="文本框 118"/>
          <p:cNvSpPr txBox="1"/>
          <p:nvPr/>
        </p:nvSpPr>
        <p:spPr>
          <a:xfrm>
            <a:off x="7270750" y="411321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87" name="矩形 119"/>
          <p:cNvSpPr/>
          <p:nvPr/>
        </p:nvSpPr>
        <p:spPr>
          <a:xfrm>
            <a:off x="7194550" y="4789488"/>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88" name="文本框 120"/>
          <p:cNvSpPr txBox="1"/>
          <p:nvPr/>
        </p:nvSpPr>
        <p:spPr>
          <a:xfrm>
            <a:off x="7312025" y="4745038"/>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89" name="矩形 122"/>
          <p:cNvSpPr/>
          <p:nvPr/>
        </p:nvSpPr>
        <p:spPr>
          <a:xfrm>
            <a:off x="7675563" y="448786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90" name="矩形 123"/>
          <p:cNvSpPr/>
          <p:nvPr/>
        </p:nvSpPr>
        <p:spPr>
          <a:xfrm>
            <a:off x="7658100" y="38639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91" name="矩形 124"/>
          <p:cNvSpPr/>
          <p:nvPr/>
        </p:nvSpPr>
        <p:spPr>
          <a:xfrm>
            <a:off x="7658100"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92" name="文本框 125"/>
          <p:cNvSpPr txBox="1"/>
          <p:nvPr/>
        </p:nvSpPr>
        <p:spPr>
          <a:xfrm>
            <a:off x="7788275" y="411480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93" name="矩形 126"/>
          <p:cNvSpPr/>
          <p:nvPr/>
        </p:nvSpPr>
        <p:spPr>
          <a:xfrm>
            <a:off x="7675563" y="47942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94" name="文本框 127"/>
          <p:cNvSpPr txBox="1"/>
          <p:nvPr/>
        </p:nvSpPr>
        <p:spPr>
          <a:xfrm>
            <a:off x="7793038" y="473710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095" name="矩形 128"/>
          <p:cNvSpPr/>
          <p:nvPr/>
        </p:nvSpPr>
        <p:spPr>
          <a:xfrm>
            <a:off x="8024813"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96" name="矩形 129"/>
          <p:cNvSpPr/>
          <p:nvPr/>
        </p:nvSpPr>
        <p:spPr>
          <a:xfrm>
            <a:off x="8142288" y="4498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97" name="矩形 130"/>
          <p:cNvSpPr/>
          <p:nvPr/>
        </p:nvSpPr>
        <p:spPr>
          <a:xfrm>
            <a:off x="814228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98" name="矩形 131"/>
          <p:cNvSpPr/>
          <p:nvPr/>
        </p:nvSpPr>
        <p:spPr>
          <a:xfrm>
            <a:off x="8142288"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099" name="文本框 132"/>
          <p:cNvSpPr txBox="1"/>
          <p:nvPr/>
        </p:nvSpPr>
        <p:spPr>
          <a:xfrm>
            <a:off x="8250238" y="4105275"/>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100" name="矩形 133"/>
          <p:cNvSpPr/>
          <p:nvPr/>
        </p:nvSpPr>
        <p:spPr>
          <a:xfrm>
            <a:off x="8142288" y="480536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101" name="文本框 134"/>
          <p:cNvSpPr txBox="1"/>
          <p:nvPr/>
        </p:nvSpPr>
        <p:spPr>
          <a:xfrm>
            <a:off x="8269288" y="44386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102" name="矩形 136"/>
          <p:cNvSpPr/>
          <p:nvPr/>
        </p:nvSpPr>
        <p:spPr>
          <a:xfrm>
            <a:off x="3800475" y="449262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103" name="文本框 137"/>
          <p:cNvSpPr txBox="1"/>
          <p:nvPr/>
        </p:nvSpPr>
        <p:spPr>
          <a:xfrm>
            <a:off x="3427413" y="44370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104" name="矩形 57"/>
          <p:cNvSpPr/>
          <p:nvPr/>
        </p:nvSpPr>
        <p:spPr>
          <a:xfrm>
            <a:off x="3792538" y="4495800"/>
            <a:ext cx="325437" cy="307975"/>
          </a:xfrm>
          <a:prstGeom prst="rect">
            <a:avLst/>
          </a:prstGeom>
          <a:solidFill>
            <a:schemeClr val="bg1"/>
          </a:solidFill>
          <a:ln w="9525">
            <a:noFill/>
          </a:ln>
        </p:spPr>
        <p:txBody>
          <a:bodyPr>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105" name="矩形 138"/>
          <p:cNvSpPr/>
          <p:nvPr/>
        </p:nvSpPr>
        <p:spPr>
          <a:xfrm>
            <a:off x="4265613" y="4184650"/>
            <a:ext cx="336550" cy="287338"/>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106" name="文本框 139"/>
          <p:cNvSpPr txBox="1"/>
          <p:nvPr/>
        </p:nvSpPr>
        <p:spPr>
          <a:xfrm>
            <a:off x="4367213" y="38036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107" name="矩形 140"/>
          <p:cNvSpPr/>
          <p:nvPr/>
        </p:nvSpPr>
        <p:spPr>
          <a:xfrm>
            <a:off x="8112125" y="4494213"/>
            <a:ext cx="358775" cy="287337"/>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108" name="矩形 141"/>
          <p:cNvSpPr/>
          <p:nvPr/>
        </p:nvSpPr>
        <p:spPr>
          <a:xfrm>
            <a:off x="5254625" y="4818063"/>
            <a:ext cx="317500" cy="287337"/>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109" name="文本框 142"/>
          <p:cNvSpPr txBox="1"/>
          <p:nvPr/>
        </p:nvSpPr>
        <p:spPr>
          <a:xfrm>
            <a:off x="5376863" y="4446588"/>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110" name="矩形 143"/>
          <p:cNvSpPr/>
          <p:nvPr/>
        </p:nvSpPr>
        <p:spPr>
          <a:xfrm>
            <a:off x="5721350" y="4179888"/>
            <a:ext cx="314325" cy="285750"/>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111" name="矩形 145"/>
          <p:cNvSpPr/>
          <p:nvPr/>
        </p:nvSpPr>
        <p:spPr>
          <a:xfrm>
            <a:off x="6196013" y="3876675"/>
            <a:ext cx="333375" cy="285750"/>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112" name="文本框 146"/>
          <p:cNvSpPr txBox="1"/>
          <p:nvPr/>
        </p:nvSpPr>
        <p:spPr>
          <a:xfrm>
            <a:off x="6334125" y="411321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113" name="矩形 147"/>
          <p:cNvSpPr/>
          <p:nvPr/>
        </p:nvSpPr>
        <p:spPr>
          <a:xfrm>
            <a:off x="6659563" y="4491038"/>
            <a:ext cx="377825" cy="287337"/>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114" name="文本框 148"/>
          <p:cNvSpPr txBox="1"/>
          <p:nvPr/>
        </p:nvSpPr>
        <p:spPr>
          <a:xfrm>
            <a:off x="6805613" y="47545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115" name="矩形 149"/>
          <p:cNvSpPr/>
          <p:nvPr/>
        </p:nvSpPr>
        <p:spPr>
          <a:xfrm>
            <a:off x="7643813" y="4813300"/>
            <a:ext cx="363537" cy="285750"/>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3116" name="文本框 154"/>
          <p:cNvSpPr txBox="1"/>
          <p:nvPr/>
        </p:nvSpPr>
        <p:spPr>
          <a:xfrm>
            <a:off x="5824538" y="38036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117" name="文本框 155"/>
          <p:cNvSpPr txBox="1"/>
          <p:nvPr/>
        </p:nvSpPr>
        <p:spPr>
          <a:xfrm>
            <a:off x="7800975" y="4421188"/>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118" name="文本框 156"/>
          <p:cNvSpPr txBox="1"/>
          <p:nvPr/>
        </p:nvSpPr>
        <p:spPr>
          <a:xfrm>
            <a:off x="8278813" y="47418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3119" name="等腰三角形 2"/>
          <p:cNvSpPr/>
          <p:nvPr/>
        </p:nvSpPr>
        <p:spPr>
          <a:xfrm rot="10800000">
            <a:off x="3776663" y="2955925"/>
            <a:ext cx="341312" cy="250825"/>
          </a:xfrm>
          <a:prstGeom prst="triangle">
            <a:avLst>
              <a:gd name="adj" fmla="val 50000"/>
            </a:avLst>
          </a:prstGeom>
          <a:solidFill>
            <a:srgbClr val="FF0000"/>
          </a:solid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93120" name="等腰三角形 121"/>
          <p:cNvSpPr/>
          <p:nvPr/>
        </p:nvSpPr>
        <p:spPr>
          <a:xfrm rot="10800000">
            <a:off x="4271963" y="2955925"/>
            <a:ext cx="341312" cy="250825"/>
          </a:xfrm>
          <a:prstGeom prst="triangle">
            <a:avLst>
              <a:gd name="adj" fmla="val 50000"/>
            </a:avLst>
          </a:prstGeom>
          <a:solidFill>
            <a:srgbClr val="FF0000"/>
          </a:solid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93121" name="等腰三角形 135"/>
          <p:cNvSpPr/>
          <p:nvPr/>
        </p:nvSpPr>
        <p:spPr>
          <a:xfrm rot="10800000">
            <a:off x="5216525" y="2955925"/>
            <a:ext cx="339725" cy="250825"/>
          </a:xfrm>
          <a:prstGeom prst="triangle">
            <a:avLst>
              <a:gd name="adj" fmla="val 50000"/>
            </a:avLst>
          </a:prstGeom>
          <a:solidFill>
            <a:srgbClr val="FF0000"/>
          </a:solid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93122" name="等腰三角形 144"/>
          <p:cNvSpPr/>
          <p:nvPr/>
        </p:nvSpPr>
        <p:spPr>
          <a:xfrm rot="10800000">
            <a:off x="5726113" y="2955925"/>
            <a:ext cx="341312" cy="250825"/>
          </a:xfrm>
          <a:prstGeom prst="triangle">
            <a:avLst>
              <a:gd name="adj" fmla="val 50000"/>
            </a:avLst>
          </a:prstGeom>
          <a:solidFill>
            <a:srgbClr val="FF0000"/>
          </a:solid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93123" name="等腰三角形 150"/>
          <p:cNvSpPr/>
          <p:nvPr/>
        </p:nvSpPr>
        <p:spPr>
          <a:xfrm rot="10800000">
            <a:off x="6202363" y="2955925"/>
            <a:ext cx="341312" cy="250825"/>
          </a:xfrm>
          <a:prstGeom prst="triangle">
            <a:avLst>
              <a:gd name="adj" fmla="val 50000"/>
            </a:avLst>
          </a:prstGeom>
          <a:solidFill>
            <a:srgbClr val="FF0000"/>
          </a:solid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93124" name="等腰三角形 151"/>
          <p:cNvSpPr/>
          <p:nvPr/>
        </p:nvSpPr>
        <p:spPr>
          <a:xfrm rot="10800000">
            <a:off x="6697663" y="2955925"/>
            <a:ext cx="339725" cy="250825"/>
          </a:xfrm>
          <a:prstGeom prst="triangle">
            <a:avLst>
              <a:gd name="adj" fmla="val 50000"/>
            </a:avLst>
          </a:prstGeom>
          <a:solidFill>
            <a:srgbClr val="FF0000"/>
          </a:solid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93125" name="等腰三角形 152"/>
          <p:cNvSpPr/>
          <p:nvPr/>
        </p:nvSpPr>
        <p:spPr>
          <a:xfrm rot="10800000">
            <a:off x="7624763" y="2955925"/>
            <a:ext cx="339725" cy="250825"/>
          </a:xfrm>
          <a:prstGeom prst="triangle">
            <a:avLst>
              <a:gd name="adj" fmla="val 50000"/>
            </a:avLst>
          </a:prstGeom>
          <a:solidFill>
            <a:srgbClr val="FF0000"/>
          </a:solid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93126" name="等腰三角形 153"/>
          <p:cNvSpPr/>
          <p:nvPr/>
        </p:nvSpPr>
        <p:spPr>
          <a:xfrm rot="10800000">
            <a:off x="8118475" y="2955925"/>
            <a:ext cx="341313" cy="250825"/>
          </a:xfrm>
          <a:prstGeom prst="triangle">
            <a:avLst>
              <a:gd name="adj" fmla="val 50000"/>
            </a:avLst>
          </a:prstGeom>
          <a:solidFill>
            <a:srgbClr val="FF0000"/>
          </a:solid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93127" name="文本框 6"/>
          <p:cNvSpPr txBox="1"/>
          <p:nvPr/>
        </p:nvSpPr>
        <p:spPr>
          <a:xfrm>
            <a:off x="1716088" y="5745163"/>
            <a:ext cx="6096000" cy="523875"/>
          </a:xfrm>
          <a:prstGeom prst="rect">
            <a:avLst/>
          </a:prstGeom>
          <a:noFill/>
          <a:ln w="9525">
            <a:noFill/>
          </a:ln>
        </p:spPr>
        <p:txBody>
          <a:bodyPr wrap="none">
            <a:spAutoFit/>
          </a:bodyPr>
          <a:p>
            <a:r>
              <a:rPr lang="zh-CN" altLang="en-US" dirty="0">
                <a:latin typeface="Times New Roman" panose="02020603050405020304" pitchFamily="18" charset="0"/>
              </a:rPr>
              <a:t>第</a:t>
            </a:r>
            <a:r>
              <a:rPr lang="en-US" altLang="zh-CN" dirty="0">
                <a:latin typeface="Times New Roman" panose="02020603050405020304" pitchFamily="18" charset="0"/>
              </a:rPr>
              <a:t>6</a:t>
            </a:r>
            <a:r>
              <a:rPr lang="zh-CN" altLang="en-US" dirty="0">
                <a:latin typeface="Times New Roman" panose="02020603050405020304" pitchFamily="18" charset="0"/>
              </a:rPr>
              <a:t>，</a:t>
            </a:r>
            <a:r>
              <a:rPr lang="en-US" altLang="zh-CN" dirty="0">
                <a:latin typeface="Times New Roman" panose="02020603050405020304" pitchFamily="18" charset="0"/>
              </a:rPr>
              <a:t>7</a:t>
            </a:r>
            <a:r>
              <a:rPr lang="zh-CN" altLang="en-US" dirty="0">
                <a:latin typeface="Times New Roman" panose="02020603050405020304" pitchFamily="18" charset="0"/>
              </a:rPr>
              <a:t>，</a:t>
            </a:r>
            <a:r>
              <a:rPr lang="en-US" altLang="zh-CN" dirty="0">
                <a:latin typeface="Times New Roman" panose="02020603050405020304" pitchFamily="18" charset="0"/>
              </a:rPr>
              <a:t>9</a:t>
            </a:r>
            <a:r>
              <a:rPr lang="zh-CN" altLang="en-US" dirty="0">
                <a:latin typeface="Times New Roman" panose="02020603050405020304" pitchFamily="18" charset="0"/>
              </a:rPr>
              <a:t>，</a:t>
            </a:r>
            <a:r>
              <a:rPr lang="en-US" altLang="zh-CN" dirty="0">
                <a:latin typeface="Times New Roman" panose="02020603050405020304" pitchFamily="18" charset="0"/>
              </a:rPr>
              <a:t>10</a:t>
            </a:r>
            <a:r>
              <a:rPr lang="zh-CN" altLang="en-US" dirty="0">
                <a:latin typeface="Times New Roman" panose="02020603050405020304" pitchFamily="18" charset="0"/>
              </a:rPr>
              <a:t>，</a:t>
            </a:r>
            <a:r>
              <a:rPr lang="en-US" altLang="zh-CN" dirty="0">
                <a:latin typeface="Times New Roman" panose="02020603050405020304" pitchFamily="18" charset="0"/>
              </a:rPr>
              <a:t>11</a:t>
            </a:r>
            <a:r>
              <a:rPr lang="zh-CN" altLang="en-US" dirty="0">
                <a:latin typeface="Times New Roman" panose="02020603050405020304" pitchFamily="18" charset="0"/>
              </a:rPr>
              <a:t>，</a:t>
            </a:r>
            <a:r>
              <a:rPr lang="en-US" altLang="zh-CN" dirty="0">
                <a:latin typeface="Times New Roman" panose="02020603050405020304" pitchFamily="18" charset="0"/>
              </a:rPr>
              <a:t>12</a:t>
            </a:r>
            <a:r>
              <a:rPr lang="zh-CN" altLang="en-US" dirty="0">
                <a:latin typeface="Times New Roman" panose="02020603050405020304" pitchFamily="18" charset="0"/>
              </a:rPr>
              <a:t>，</a:t>
            </a:r>
            <a:r>
              <a:rPr lang="en-US" altLang="zh-CN" dirty="0">
                <a:latin typeface="Times New Roman" panose="02020603050405020304" pitchFamily="18" charset="0"/>
              </a:rPr>
              <a:t>14</a:t>
            </a:r>
            <a:r>
              <a:rPr lang="zh-CN" altLang="en-US" dirty="0">
                <a:latin typeface="Times New Roman" panose="02020603050405020304" pitchFamily="18" charset="0"/>
              </a:rPr>
              <a:t>，</a:t>
            </a:r>
            <a:r>
              <a:rPr lang="en-US" altLang="zh-CN" dirty="0">
                <a:latin typeface="Times New Roman" panose="02020603050405020304" pitchFamily="18" charset="0"/>
              </a:rPr>
              <a:t>15</a:t>
            </a:r>
            <a:r>
              <a:rPr lang="zh-CN" altLang="en-US" dirty="0">
                <a:latin typeface="Times New Roman" panose="02020603050405020304" pitchFamily="18" charset="0"/>
              </a:rPr>
              <a:t>时刻</a:t>
            </a:r>
            <a:endParaRPr lang="zh-CN" altLang="en-US" dirty="0">
              <a:latin typeface="Times New Roman" panose="02020603050405020304" pitchFamily="18"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4914" name="Picture 4"/>
          <p:cNvPicPr>
            <a:picLocks noChangeAspect="1"/>
          </p:cNvPicPr>
          <p:nvPr/>
        </p:nvPicPr>
        <p:blipFill>
          <a:blip r:embed="rId1"/>
          <a:srcRect b="76234"/>
          <a:stretch>
            <a:fillRect/>
          </a:stretch>
        </p:blipFill>
        <p:spPr>
          <a:xfrm>
            <a:off x="677863" y="0"/>
            <a:ext cx="7540625" cy="1308100"/>
          </a:xfrm>
          <a:prstGeom prst="rect">
            <a:avLst/>
          </a:prstGeom>
          <a:noFill/>
          <a:ln w="9525">
            <a:noFill/>
          </a:ln>
        </p:spPr>
      </p:pic>
      <p:pic>
        <p:nvPicPr>
          <p:cNvPr id="294915" name="Picture 4"/>
          <p:cNvPicPr>
            <a:picLocks noChangeAspect="1"/>
          </p:cNvPicPr>
          <p:nvPr/>
        </p:nvPicPr>
        <p:blipFill>
          <a:blip r:embed="rId1"/>
          <a:srcRect t="92570" b="-1843"/>
          <a:stretch>
            <a:fillRect/>
          </a:stretch>
        </p:blipFill>
        <p:spPr>
          <a:xfrm>
            <a:off x="965200" y="1471613"/>
            <a:ext cx="7540625" cy="511175"/>
          </a:xfrm>
          <a:prstGeom prst="rect">
            <a:avLst/>
          </a:prstGeom>
          <a:noFill/>
          <a:ln w="9525">
            <a:noFill/>
          </a:ln>
        </p:spPr>
      </p:pic>
      <p:graphicFrame>
        <p:nvGraphicFramePr>
          <p:cNvPr id="6" name="Group 132"/>
          <p:cNvGraphicFramePr>
            <a:graphicFrameLocks noGrp="1"/>
          </p:cNvGraphicFramePr>
          <p:nvPr>
            <p:ph sz="half" idx="4294967295"/>
          </p:nvPr>
        </p:nvGraphicFramePr>
        <p:xfrm>
          <a:off x="142875" y="3255963"/>
          <a:ext cx="8950325" cy="2162175"/>
        </p:xfrm>
        <a:graphic>
          <a:graphicData uri="http://schemas.openxmlformats.org/drawingml/2006/table">
            <a:tbl>
              <a:tblPr/>
              <a:tblGrid>
                <a:gridCol w="1143160"/>
                <a:gridCol w="482889"/>
                <a:gridCol w="482889"/>
                <a:gridCol w="482889"/>
                <a:gridCol w="482889"/>
                <a:gridCol w="482889"/>
                <a:gridCol w="482889"/>
                <a:gridCol w="482889"/>
                <a:gridCol w="482889"/>
                <a:gridCol w="482889"/>
                <a:gridCol w="482889"/>
                <a:gridCol w="482889"/>
                <a:gridCol w="482889"/>
                <a:gridCol w="482889"/>
                <a:gridCol w="482889"/>
                <a:gridCol w="482889"/>
                <a:gridCol w="563827"/>
              </a:tblGrid>
              <a:tr h="23495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rPr>
                        <a:t>访问顺序</a:t>
                      </a:r>
                      <a:endParaRPr kumimoji="0" lang="zh-CN" altLang="en-US"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3</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5</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6</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rPr>
                        <a:t>8</a:t>
                      </a:r>
                      <a:endParaRPr kumimoji="0" lang="en-US" altLang="zh-CN" sz="1400" b="1" i="0" u="none" strike="noStrike" cap="none" normalizeH="0" baseline="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9</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10</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13</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15</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组号</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主存块地址</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3</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0</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5</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6</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4</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7</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rPr>
                        <a:t>2</a:t>
                      </a: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0</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第</a:t>
                      </a:r>
                      <a:r>
                        <a:rPr kumimoji="0" lang="en-US" altLang="zh-CN" sz="1100" b="1" i="0" u="none" strike="noStrike" cap="none" normalizeH="0" baseline="0" dirty="0">
                          <a:ln>
                            <a:noFill/>
                          </a:ln>
                          <a:solidFill>
                            <a:srgbClr val="000000"/>
                          </a:solidFill>
                          <a:effectLst/>
                          <a:latin typeface="Times New Roman" panose="02020603050405020304" pitchFamily="18" charset="0"/>
                          <a:ea typeface="楷体_GB2312" pitchFamily="49" charset="-122"/>
                        </a:rPr>
                        <a:t>0</a:t>
                      </a: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组</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1</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333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2</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第</a:t>
                      </a:r>
                      <a:r>
                        <a:rPr kumimoji="0" lang="en-US" altLang="zh-CN" sz="1100" b="1" i="0" u="none" strike="noStrike" cap="none" normalizeH="0" baseline="0" dirty="0">
                          <a:ln>
                            <a:noFill/>
                          </a:ln>
                          <a:solidFill>
                            <a:srgbClr val="000000"/>
                          </a:solidFill>
                          <a:effectLst/>
                          <a:latin typeface="Times New Roman" panose="02020603050405020304" pitchFamily="18" charset="0"/>
                          <a:ea typeface="楷体_GB2312" pitchFamily="49" charset="-122"/>
                        </a:rPr>
                        <a:t>1</a:t>
                      </a:r>
                      <a:r>
                        <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rPr>
                        <a:t>组</a:t>
                      </a:r>
                      <a:endParaRPr kumimoji="0" lang="zh-CN" altLang="en-US" sz="11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solidFill>
                            <a:srgbClr val="000000"/>
                          </a:solidFill>
                          <a:effectLst/>
                          <a:latin typeface="Times New Roman" panose="02020603050405020304" pitchFamily="18" charset="0"/>
                          <a:ea typeface="楷体_GB2312" pitchFamily="49" charset="-122"/>
                        </a:rPr>
                        <a:t>Cache 3</a:t>
                      </a:r>
                      <a:r>
                        <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rPr>
                        <a:t>块</a:t>
                      </a:r>
                      <a:endParaRPr kumimoji="0" lang="zh-CN" altLang="en-US" sz="12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en-US" altLang="zh-CN"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2444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rPr>
                        <a:t>命中情况</a:t>
                      </a: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1400" b="1" i="0" u="none" strike="noStrike" cap="none" normalizeH="0" baseline="0" dirty="0">
                        <a:ln>
                          <a:noFill/>
                        </a:ln>
                        <a:solidFill>
                          <a:srgbClr val="000000"/>
                        </a:solidFill>
                        <a:effectLst/>
                        <a:latin typeface="Times New Roman" panose="02020603050405020304" pitchFamily="18" charset="0"/>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35" marR="9143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95059" name="矩形 9"/>
          <p:cNvSpPr/>
          <p:nvPr/>
        </p:nvSpPr>
        <p:spPr>
          <a:xfrm>
            <a:off x="4740275" y="5119688"/>
            <a:ext cx="323850" cy="307975"/>
          </a:xfrm>
          <a:prstGeom prst="rect">
            <a:avLst/>
          </a:prstGeom>
          <a:noFill/>
          <a:ln w="9525">
            <a:noFill/>
          </a:ln>
        </p:spPr>
        <p:txBody>
          <a:bodyPr wrap="none">
            <a:spAutoFit/>
          </a:bodyPr>
          <a:p>
            <a:pPr algn="ctr"/>
            <a:r>
              <a:rPr lang="en-US" altLang="zh-CN" sz="1400" b="1" dirty="0">
                <a:latin typeface="Times New Roman" panose="02020603050405020304" pitchFamily="18" charset="0"/>
                <a:ea typeface="楷体_GB2312" pitchFamily="49" charset="-122"/>
              </a:rPr>
              <a:t>H</a:t>
            </a:r>
            <a:endParaRPr lang="zh-CN" altLang="en-US" sz="1400" b="1" dirty="0">
              <a:latin typeface="Times New Roman" panose="02020603050405020304" pitchFamily="18" charset="0"/>
              <a:ea typeface="楷体_GB2312" pitchFamily="49" charset="-122"/>
            </a:endParaRPr>
          </a:p>
        </p:txBody>
      </p:sp>
      <p:sp>
        <p:nvSpPr>
          <p:cNvPr id="295060" name="矩形 14"/>
          <p:cNvSpPr/>
          <p:nvPr/>
        </p:nvSpPr>
        <p:spPr>
          <a:xfrm>
            <a:off x="7164388" y="5119688"/>
            <a:ext cx="323850" cy="307975"/>
          </a:xfrm>
          <a:prstGeom prst="rect">
            <a:avLst/>
          </a:prstGeom>
          <a:noFill/>
          <a:ln w="9525">
            <a:noFill/>
          </a:ln>
        </p:spPr>
        <p:txBody>
          <a:bodyPr wrap="none">
            <a:spAutoFit/>
          </a:bodyPr>
          <a:p>
            <a:pPr algn="ctr"/>
            <a:r>
              <a:rPr lang="en-US" altLang="zh-CN" sz="1400" b="1" dirty="0">
                <a:latin typeface="Times New Roman" panose="02020603050405020304" pitchFamily="18" charset="0"/>
                <a:ea typeface="楷体_GB2312" pitchFamily="49" charset="-122"/>
              </a:rPr>
              <a:t>H</a:t>
            </a:r>
            <a:endParaRPr lang="zh-CN" altLang="en-US" sz="1400" b="1" dirty="0">
              <a:latin typeface="Times New Roman" panose="02020603050405020304" pitchFamily="18" charset="0"/>
              <a:ea typeface="楷体_GB2312" pitchFamily="49" charset="-122"/>
            </a:endParaRPr>
          </a:p>
        </p:txBody>
      </p:sp>
      <p:sp>
        <p:nvSpPr>
          <p:cNvPr id="295061" name="矩形 33"/>
          <p:cNvSpPr/>
          <p:nvPr/>
        </p:nvSpPr>
        <p:spPr>
          <a:xfrm>
            <a:off x="1720850"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62" name="矩形 34"/>
          <p:cNvSpPr/>
          <p:nvPr/>
        </p:nvSpPr>
        <p:spPr>
          <a:xfrm>
            <a:off x="2205038"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63" name="矩形 38"/>
          <p:cNvSpPr/>
          <p:nvPr/>
        </p:nvSpPr>
        <p:spPr>
          <a:xfrm>
            <a:off x="137001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64" name="矩形 39"/>
          <p:cNvSpPr/>
          <p:nvPr/>
        </p:nvSpPr>
        <p:spPr>
          <a:xfrm>
            <a:off x="1235075" y="5119688"/>
            <a:ext cx="544513"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65" name="矩形 40"/>
          <p:cNvSpPr/>
          <p:nvPr/>
        </p:nvSpPr>
        <p:spPr>
          <a:xfrm>
            <a:off x="1849438" y="450532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66" name="矩形 41"/>
          <p:cNvSpPr/>
          <p:nvPr/>
        </p:nvSpPr>
        <p:spPr>
          <a:xfrm>
            <a:off x="184943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67" name="矩形 42"/>
          <p:cNvSpPr/>
          <p:nvPr/>
        </p:nvSpPr>
        <p:spPr>
          <a:xfrm>
            <a:off x="2328863" y="450532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68" name="矩形 43"/>
          <p:cNvSpPr/>
          <p:nvPr/>
        </p:nvSpPr>
        <p:spPr>
          <a:xfrm>
            <a:off x="23288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69" name="矩形 44"/>
          <p:cNvSpPr/>
          <p:nvPr/>
        </p:nvSpPr>
        <p:spPr>
          <a:xfrm>
            <a:off x="232886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70" name="文本框 4"/>
          <p:cNvSpPr txBox="1"/>
          <p:nvPr/>
        </p:nvSpPr>
        <p:spPr>
          <a:xfrm>
            <a:off x="2438400" y="3792538"/>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071" name="矩形 45"/>
          <p:cNvSpPr/>
          <p:nvPr/>
        </p:nvSpPr>
        <p:spPr>
          <a:xfrm>
            <a:off x="2846388" y="449421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72" name="矩形 46"/>
          <p:cNvSpPr/>
          <p:nvPr/>
        </p:nvSpPr>
        <p:spPr>
          <a:xfrm>
            <a:off x="284638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73" name="矩形 47"/>
          <p:cNvSpPr/>
          <p:nvPr/>
        </p:nvSpPr>
        <p:spPr>
          <a:xfrm>
            <a:off x="2828925" y="4184650"/>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74" name="文本框 48"/>
          <p:cNvSpPr txBox="1"/>
          <p:nvPr/>
        </p:nvSpPr>
        <p:spPr>
          <a:xfrm>
            <a:off x="2919413" y="4098925"/>
            <a:ext cx="314325"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075" name="矩形 49"/>
          <p:cNvSpPr/>
          <p:nvPr/>
        </p:nvSpPr>
        <p:spPr>
          <a:xfrm>
            <a:off x="2800350" y="5119688"/>
            <a:ext cx="323850" cy="307975"/>
          </a:xfrm>
          <a:prstGeom prst="rect">
            <a:avLst/>
          </a:prstGeom>
          <a:noFill/>
          <a:ln w="9525">
            <a:noFill/>
          </a:ln>
        </p:spPr>
        <p:txBody>
          <a:bodyPr wrap="none">
            <a:spAutoFit/>
          </a:bodyPr>
          <a:p>
            <a:pPr algn="ctr"/>
            <a:r>
              <a:rPr lang="en-US" altLang="zh-CN" sz="1400" b="1" dirty="0">
                <a:latin typeface="Times New Roman" panose="02020603050405020304" pitchFamily="18" charset="0"/>
                <a:ea typeface="楷体_GB2312" pitchFamily="49" charset="-122"/>
              </a:rPr>
              <a:t>H</a:t>
            </a:r>
            <a:endParaRPr lang="zh-CN" altLang="en-US" sz="1400" b="1" dirty="0">
              <a:latin typeface="Times New Roman" panose="02020603050405020304" pitchFamily="18" charset="0"/>
              <a:ea typeface="楷体_GB2312" pitchFamily="49" charset="-122"/>
            </a:endParaRPr>
          </a:p>
        </p:txBody>
      </p:sp>
      <p:sp>
        <p:nvSpPr>
          <p:cNvPr id="295076" name="矩形 50"/>
          <p:cNvSpPr/>
          <p:nvPr/>
        </p:nvSpPr>
        <p:spPr>
          <a:xfrm>
            <a:off x="3306763" y="449421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77" name="矩形 51"/>
          <p:cNvSpPr/>
          <p:nvPr/>
        </p:nvSpPr>
        <p:spPr>
          <a:xfrm>
            <a:off x="33067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78" name="矩形 52"/>
          <p:cNvSpPr/>
          <p:nvPr/>
        </p:nvSpPr>
        <p:spPr>
          <a:xfrm>
            <a:off x="3298825"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79" name="文本框 53"/>
          <p:cNvSpPr txBox="1"/>
          <p:nvPr/>
        </p:nvSpPr>
        <p:spPr>
          <a:xfrm>
            <a:off x="3424238" y="4086225"/>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080" name="矩形 54"/>
          <p:cNvSpPr/>
          <p:nvPr/>
        </p:nvSpPr>
        <p:spPr>
          <a:xfrm>
            <a:off x="3306763" y="480060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81" name="矩形 55"/>
          <p:cNvSpPr/>
          <p:nvPr/>
        </p:nvSpPr>
        <p:spPr>
          <a:xfrm>
            <a:off x="3175000" y="5119688"/>
            <a:ext cx="544513"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失效</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82" name="文本框 56"/>
          <p:cNvSpPr txBox="1"/>
          <p:nvPr/>
        </p:nvSpPr>
        <p:spPr>
          <a:xfrm>
            <a:off x="3922713" y="4408488"/>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083" name="矩形 58"/>
          <p:cNvSpPr/>
          <p:nvPr/>
        </p:nvSpPr>
        <p:spPr>
          <a:xfrm>
            <a:off x="37893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84" name="矩形 59"/>
          <p:cNvSpPr/>
          <p:nvPr/>
        </p:nvSpPr>
        <p:spPr>
          <a:xfrm>
            <a:off x="378301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85" name="矩形 61"/>
          <p:cNvSpPr/>
          <p:nvPr/>
        </p:nvSpPr>
        <p:spPr>
          <a:xfrm>
            <a:off x="3827463" y="47894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86" name="矩形 62"/>
          <p:cNvSpPr/>
          <p:nvPr/>
        </p:nvSpPr>
        <p:spPr>
          <a:xfrm>
            <a:off x="3660775"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87" name="文本框 63"/>
          <p:cNvSpPr txBox="1"/>
          <p:nvPr/>
        </p:nvSpPr>
        <p:spPr>
          <a:xfrm>
            <a:off x="3933825" y="473710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088" name="矩形 64"/>
          <p:cNvSpPr/>
          <p:nvPr/>
        </p:nvSpPr>
        <p:spPr>
          <a:xfrm>
            <a:off x="4291013" y="448310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89" name="矩形 65"/>
          <p:cNvSpPr/>
          <p:nvPr/>
        </p:nvSpPr>
        <p:spPr>
          <a:xfrm>
            <a:off x="427196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90" name="矩形 66"/>
          <p:cNvSpPr/>
          <p:nvPr/>
        </p:nvSpPr>
        <p:spPr>
          <a:xfrm>
            <a:off x="4267200"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91" name="文本框 67"/>
          <p:cNvSpPr txBox="1"/>
          <p:nvPr/>
        </p:nvSpPr>
        <p:spPr>
          <a:xfrm>
            <a:off x="4368800" y="411956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092" name="矩形 68"/>
          <p:cNvSpPr/>
          <p:nvPr/>
        </p:nvSpPr>
        <p:spPr>
          <a:xfrm>
            <a:off x="4291013" y="47894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93" name="矩形 69"/>
          <p:cNvSpPr/>
          <p:nvPr/>
        </p:nvSpPr>
        <p:spPr>
          <a:xfrm>
            <a:off x="4144963"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94" name="文本框 70"/>
          <p:cNvSpPr txBox="1"/>
          <p:nvPr/>
        </p:nvSpPr>
        <p:spPr>
          <a:xfrm>
            <a:off x="4422775" y="4743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095" name="文本框 71"/>
          <p:cNvSpPr txBox="1"/>
          <p:nvPr/>
        </p:nvSpPr>
        <p:spPr>
          <a:xfrm>
            <a:off x="3892550" y="408781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096" name="矩形 72"/>
          <p:cNvSpPr/>
          <p:nvPr/>
        </p:nvSpPr>
        <p:spPr>
          <a:xfrm>
            <a:off x="4764088" y="448310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97" name="矩形 73"/>
          <p:cNvSpPr/>
          <p:nvPr/>
        </p:nvSpPr>
        <p:spPr>
          <a:xfrm>
            <a:off x="4756150" y="38639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98" name="矩形 74"/>
          <p:cNvSpPr/>
          <p:nvPr/>
        </p:nvSpPr>
        <p:spPr>
          <a:xfrm>
            <a:off x="4751388"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099" name="文本框 75"/>
          <p:cNvSpPr txBox="1"/>
          <p:nvPr/>
        </p:nvSpPr>
        <p:spPr>
          <a:xfrm>
            <a:off x="4878388" y="411480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00" name="矩形 76"/>
          <p:cNvSpPr/>
          <p:nvPr/>
        </p:nvSpPr>
        <p:spPr>
          <a:xfrm>
            <a:off x="4764088" y="47894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01" name="矩形 77"/>
          <p:cNvSpPr/>
          <p:nvPr/>
        </p:nvSpPr>
        <p:spPr>
          <a:xfrm>
            <a:off x="5114925"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02" name="文本框 78"/>
          <p:cNvSpPr txBox="1"/>
          <p:nvPr/>
        </p:nvSpPr>
        <p:spPr>
          <a:xfrm>
            <a:off x="4895850" y="4743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03" name="矩形 80"/>
          <p:cNvSpPr/>
          <p:nvPr/>
        </p:nvSpPr>
        <p:spPr>
          <a:xfrm>
            <a:off x="5249863" y="44846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04" name="矩形 81"/>
          <p:cNvSpPr/>
          <p:nvPr/>
        </p:nvSpPr>
        <p:spPr>
          <a:xfrm>
            <a:off x="524033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05" name="矩形 82"/>
          <p:cNvSpPr/>
          <p:nvPr/>
        </p:nvSpPr>
        <p:spPr>
          <a:xfrm>
            <a:off x="5235575"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06" name="文本框 83"/>
          <p:cNvSpPr txBox="1"/>
          <p:nvPr/>
        </p:nvSpPr>
        <p:spPr>
          <a:xfrm>
            <a:off x="5373688" y="41084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07" name="矩形 84"/>
          <p:cNvSpPr/>
          <p:nvPr/>
        </p:nvSpPr>
        <p:spPr>
          <a:xfrm>
            <a:off x="5249863" y="47910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3</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08" name="文本框 85"/>
          <p:cNvSpPr txBox="1"/>
          <p:nvPr/>
        </p:nvSpPr>
        <p:spPr>
          <a:xfrm>
            <a:off x="5372100" y="4727575"/>
            <a:ext cx="314325"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09" name="矩形 86"/>
          <p:cNvSpPr/>
          <p:nvPr/>
        </p:nvSpPr>
        <p:spPr>
          <a:xfrm>
            <a:off x="5599113"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10" name="矩形 87"/>
          <p:cNvSpPr/>
          <p:nvPr/>
        </p:nvSpPr>
        <p:spPr>
          <a:xfrm>
            <a:off x="5737225" y="44862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11" name="矩形 88"/>
          <p:cNvSpPr/>
          <p:nvPr/>
        </p:nvSpPr>
        <p:spPr>
          <a:xfrm>
            <a:off x="5724525" y="3863975"/>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12" name="矩形 89"/>
          <p:cNvSpPr/>
          <p:nvPr/>
        </p:nvSpPr>
        <p:spPr>
          <a:xfrm>
            <a:off x="571976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13" name="文本框 90"/>
          <p:cNvSpPr txBox="1"/>
          <p:nvPr/>
        </p:nvSpPr>
        <p:spPr>
          <a:xfrm>
            <a:off x="5832475" y="4108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14" name="矩形 91"/>
          <p:cNvSpPr/>
          <p:nvPr/>
        </p:nvSpPr>
        <p:spPr>
          <a:xfrm>
            <a:off x="5737225" y="4792663"/>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15" name="文本框 92"/>
          <p:cNvSpPr txBox="1"/>
          <p:nvPr/>
        </p:nvSpPr>
        <p:spPr>
          <a:xfrm>
            <a:off x="5878513" y="44497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16" name="矩形 100"/>
          <p:cNvSpPr/>
          <p:nvPr/>
        </p:nvSpPr>
        <p:spPr>
          <a:xfrm>
            <a:off x="6084888"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17" name="矩形 101"/>
          <p:cNvSpPr/>
          <p:nvPr/>
        </p:nvSpPr>
        <p:spPr>
          <a:xfrm>
            <a:off x="6202363" y="4484688"/>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18" name="矩形 102"/>
          <p:cNvSpPr/>
          <p:nvPr/>
        </p:nvSpPr>
        <p:spPr>
          <a:xfrm>
            <a:off x="6207125" y="38639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1</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19" name="矩形 103"/>
          <p:cNvSpPr/>
          <p:nvPr/>
        </p:nvSpPr>
        <p:spPr>
          <a:xfrm>
            <a:off x="6203950"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20" name="文本框 104"/>
          <p:cNvSpPr txBox="1"/>
          <p:nvPr/>
        </p:nvSpPr>
        <p:spPr>
          <a:xfrm>
            <a:off x="6313488" y="37893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21" name="矩形 105"/>
          <p:cNvSpPr/>
          <p:nvPr/>
        </p:nvSpPr>
        <p:spPr>
          <a:xfrm>
            <a:off x="6202363" y="47910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22" name="文本框 106"/>
          <p:cNvSpPr txBox="1"/>
          <p:nvPr/>
        </p:nvSpPr>
        <p:spPr>
          <a:xfrm>
            <a:off x="6343650" y="4448175"/>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23" name="矩形 107"/>
          <p:cNvSpPr/>
          <p:nvPr/>
        </p:nvSpPr>
        <p:spPr>
          <a:xfrm>
            <a:off x="6569075" y="5119688"/>
            <a:ext cx="544513"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24" name="矩形 108"/>
          <p:cNvSpPr/>
          <p:nvPr/>
        </p:nvSpPr>
        <p:spPr>
          <a:xfrm>
            <a:off x="6689725" y="4475163"/>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25" name="矩形 109"/>
          <p:cNvSpPr/>
          <p:nvPr/>
        </p:nvSpPr>
        <p:spPr>
          <a:xfrm>
            <a:off x="6691313"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26" name="矩形 110"/>
          <p:cNvSpPr/>
          <p:nvPr/>
        </p:nvSpPr>
        <p:spPr>
          <a:xfrm>
            <a:off x="6689725" y="4171950"/>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27" name="文本框 111"/>
          <p:cNvSpPr txBox="1"/>
          <p:nvPr/>
        </p:nvSpPr>
        <p:spPr>
          <a:xfrm>
            <a:off x="6807200" y="410845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28" name="矩形 112"/>
          <p:cNvSpPr/>
          <p:nvPr/>
        </p:nvSpPr>
        <p:spPr>
          <a:xfrm>
            <a:off x="6689725" y="47815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29" name="文本框 113"/>
          <p:cNvSpPr txBox="1"/>
          <p:nvPr/>
        </p:nvSpPr>
        <p:spPr>
          <a:xfrm>
            <a:off x="6823075" y="4441825"/>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30" name="矩形 114"/>
          <p:cNvSpPr/>
          <p:nvPr/>
        </p:nvSpPr>
        <p:spPr>
          <a:xfrm>
            <a:off x="7539038" y="5119688"/>
            <a:ext cx="544512"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31" name="矩形 115"/>
          <p:cNvSpPr/>
          <p:nvPr/>
        </p:nvSpPr>
        <p:spPr>
          <a:xfrm>
            <a:off x="7194550" y="448310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32" name="矩形 116"/>
          <p:cNvSpPr/>
          <p:nvPr/>
        </p:nvSpPr>
        <p:spPr>
          <a:xfrm>
            <a:off x="7175500" y="3863975"/>
            <a:ext cx="273050"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33" name="矩形 117"/>
          <p:cNvSpPr/>
          <p:nvPr/>
        </p:nvSpPr>
        <p:spPr>
          <a:xfrm>
            <a:off x="7173913"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34" name="文本框 118"/>
          <p:cNvSpPr txBox="1"/>
          <p:nvPr/>
        </p:nvSpPr>
        <p:spPr>
          <a:xfrm>
            <a:off x="7270750" y="411321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35" name="矩形 119"/>
          <p:cNvSpPr/>
          <p:nvPr/>
        </p:nvSpPr>
        <p:spPr>
          <a:xfrm>
            <a:off x="7194550" y="4789488"/>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36" name="文本框 120"/>
          <p:cNvSpPr txBox="1"/>
          <p:nvPr/>
        </p:nvSpPr>
        <p:spPr>
          <a:xfrm>
            <a:off x="7312025" y="4745038"/>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37" name="矩形 122"/>
          <p:cNvSpPr/>
          <p:nvPr/>
        </p:nvSpPr>
        <p:spPr>
          <a:xfrm>
            <a:off x="7675563" y="448786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38" name="矩形 123"/>
          <p:cNvSpPr/>
          <p:nvPr/>
        </p:nvSpPr>
        <p:spPr>
          <a:xfrm>
            <a:off x="7658100" y="386397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39" name="矩形 124"/>
          <p:cNvSpPr/>
          <p:nvPr/>
        </p:nvSpPr>
        <p:spPr>
          <a:xfrm>
            <a:off x="7658100" y="4171950"/>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40" name="文本框 125"/>
          <p:cNvSpPr txBox="1"/>
          <p:nvPr/>
        </p:nvSpPr>
        <p:spPr>
          <a:xfrm>
            <a:off x="7788275" y="4114800"/>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41" name="矩形 126"/>
          <p:cNvSpPr/>
          <p:nvPr/>
        </p:nvSpPr>
        <p:spPr>
          <a:xfrm>
            <a:off x="7675563" y="47942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42" name="文本框 127"/>
          <p:cNvSpPr txBox="1"/>
          <p:nvPr/>
        </p:nvSpPr>
        <p:spPr>
          <a:xfrm>
            <a:off x="7793038" y="473710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43" name="矩形 128"/>
          <p:cNvSpPr/>
          <p:nvPr/>
        </p:nvSpPr>
        <p:spPr>
          <a:xfrm>
            <a:off x="8024813" y="5119688"/>
            <a:ext cx="542925" cy="307975"/>
          </a:xfrm>
          <a:prstGeom prst="rect">
            <a:avLst/>
          </a:prstGeom>
          <a:noFill/>
          <a:ln w="9525">
            <a:noFill/>
          </a:ln>
        </p:spPr>
        <p:txBody>
          <a:bodyPr wrap="none">
            <a:spAutoFit/>
          </a:bodyPr>
          <a:p>
            <a:pPr algn="ctr"/>
            <a:r>
              <a:rPr lang="zh-CN" altLang="en-US" sz="1400" b="1" dirty="0">
                <a:solidFill>
                  <a:srgbClr val="000000"/>
                </a:solidFill>
                <a:latin typeface="Times New Roman" panose="02020603050405020304" pitchFamily="18" charset="0"/>
                <a:ea typeface="楷体_GB2312" pitchFamily="49" charset="-122"/>
              </a:rPr>
              <a:t>替换</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44" name="矩形 129"/>
          <p:cNvSpPr/>
          <p:nvPr/>
        </p:nvSpPr>
        <p:spPr>
          <a:xfrm>
            <a:off x="8142288" y="4498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45" name="矩形 130"/>
          <p:cNvSpPr/>
          <p:nvPr/>
        </p:nvSpPr>
        <p:spPr>
          <a:xfrm>
            <a:off x="8142288" y="3863975"/>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46" name="矩形 131"/>
          <p:cNvSpPr/>
          <p:nvPr/>
        </p:nvSpPr>
        <p:spPr>
          <a:xfrm>
            <a:off x="8142288" y="4171950"/>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47" name="文本框 132"/>
          <p:cNvSpPr txBox="1"/>
          <p:nvPr/>
        </p:nvSpPr>
        <p:spPr>
          <a:xfrm>
            <a:off x="8250238" y="4105275"/>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48" name="矩形 133"/>
          <p:cNvSpPr/>
          <p:nvPr/>
        </p:nvSpPr>
        <p:spPr>
          <a:xfrm>
            <a:off x="8142288" y="4805363"/>
            <a:ext cx="274637"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49" name="文本框 134"/>
          <p:cNvSpPr txBox="1"/>
          <p:nvPr/>
        </p:nvSpPr>
        <p:spPr>
          <a:xfrm>
            <a:off x="8269288" y="44386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50" name="矩形 136"/>
          <p:cNvSpPr/>
          <p:nvPr/>
        </p:nvSpPr>
        <p:spPr>
          <a:xfrm>
            <a:off x="3800475" y="4492625"/>
            <a:ext cx="274638" cy="307975"/>
          </a:xfrm>
          <a:prstGeom prst="rect">
            <a:avLst/>
          </a:prstGeom>
          <a:noFill/>
          <a:ln w="9525">
            <a:noFill/>
          </a:ln>
        </p:spPr>
        <p:txBody>
          <a:bodyPr wrap="none">
            <a:spAutoFit/>
          </a:bodyPr>
          <a:p>
            <a:pPr algn="ct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51" name="文本框 137"/>
          <p:cNvSpPr txBox="1"/>
          <p:nvPr/>
        </p:nvSpPr>
        <p:spPr>
          <a:xfrm>
            <a:off x="3427413" y="44370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52" name="矩形 57"/>
          <p:cNvSpPr/>
          <p:nvPr/>
        </p:nvSpPr>
        <p:spPr>
          <a:xfrm>
            <a:off x="3792538" y="4495800"/>
            <a:ext cx="325437" cy="307975"/>
          </a:xfrm>
          <a:prstGeom prst="rect">
            <a:avLst/>
          </a:prstGeom>
          <a:solidFill>
            <a:schemeClr val="bg1"/>
          </a:solidFill>
          <a:ln w="9525">
            <a:noFill/>
          </a:ln>
        </p:spPr>
        <p:txBody>
          <a:bodyPr>
            <a:spAutoFit/>
          </a:bodyPr>
          <a:p>
            <a:pPr algn="ct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53" name="矩形 138"/>
          <p:cNvSpPr/>
          <p:nvPr/>
        </p:nvSpPr>
        <p:spPr>
          <a:xfrm>
            <a:off x="4265613" y="4184650"/>
            <a:ext cx="336550" cy="287338"/>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0</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54" name="文本框 139"/>
          <p:cNvSpPr txBox="1"/>
          <p:nvPr/>
        </p:nvSpPr>
        <p:spPr>
          <a:xfrm>
            <a:off x="4367213" y="38036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55" name="矩形 140"/>
          <p:cNvSpPr/>
          <p:nvPr/>
        </p:nvSpPr>
        <p:spPr>
          <a:xfrm>
            <a:off x="8112125" y="4494213"/>
            <a:ext cx="358775" cy="287337"/>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56" name="矩形 141"/>
          <p:cNvSpPr/>
          <p:nvPr/>
        </p:nvSpPr>
        <p:spPr>
          <a:xfrm>
            <a:off x="5254625" y="4818063"/>
            <a:ext cx="317500" cy="287337"/>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2</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57" name="文本框 142"/>
          <p:cNvSpPr txBox="1"/>
          <p:nvPr/>
        </p:nvSpPr>
        <p:spPr>
          <a:xfrm>
            <a:off x="5376863" y="4446588"/>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58" name="矩形 143"/>
          <p:cNvSpPr/>
          <p:nvPr/>
        </p:nvSpPr>
        <p:spPr>
          <a:xfrm>
            <a:off x="5721350" y="4179888"/>
            <a:ext cx="314325" cy="285750"/>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5</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59" name="矩形 145"/>
          <p:cNvSpPr/>
          <p:nvPr/>
        </p:nvSpPr>
        <p:spPr>
          <a:xfrm>
            <a:off x="6196013" y="3876675"/>
            <a:ext cx="333375" cy="285750"/>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4</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60" name="文本框 146"/>
          <p:cNvSpPr txBox="1"/>
          <p:nvPr/>
        </p:nvSpPr>
        <p:spPr>
          <a:xfrm>
            <a:off x="6334125" y="4113213"/>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61" name="矩形 147"/>
          <p:cNvSpPr/>
          <p:nvPr/>
        </p:nvSpPr>
        <p:spPr>
          <a:xfrm>
            <a:off x="6659563" y="4491038"/>
            <a:ext cx="377825" cy="287337"/>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6</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62" name="文本框 148"/>
          <p:cNvSpPr txBox="1"/>
          <p:nvPr/>
        </p:nvSpPr>
        <p:spPr>
          <a:xfrm>
            <a:off x="6805613" y="47545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63" name="矩形 149"/>
          <p:cNvSpPr/>
          <p:nvPr/>
        </p:nvSpPr>
        <p:spPr>
          <a:xfrm>
            <a:off x="7643813" y="4813300"/>
            <a:ext cx="363537" cy="285750"/>
          </a:xfrm>
          <a:prstGeom prst="rect">
            <a:avLst/>
          </a:prstGeom>
          <a:solidFill>
            <a:schemeClr val="bg1"/>
          </a:solidFill>
          <a:ln w="9525">
            <a:noFill/>
          </a:ln>
        </p:spPr>
        <p:txBody>
          <a:bodyPr>
            <a:spAutoFit/>
          </a:bodyPr>
          <a:p>
            <a:pPr algn="ctr">
              <a:lnSpc>
                <a:spcPct val="90000"/>
              </a:lnSpc>
            </a:pPr>
            <a:r>
              <a:rPr lang="en-US" altLang="zh-CN" sz="1400" b="1" dirty="0">
                <a:solidFill>
                  <a:srgbClr val="000000"/>
                </a:solidFill>
                <a:latin typeface="Times New Roman" panose="02020603050405020304" pitchFamily="18" charset="0"/>
                <a:ea typeface="楷体_GB2312" pitchFamily="49" charset="-122"/>
              </a:rPr>
              <a:t>7</a:t>
            </a:r>
            <a:endParaRPr lang="zh-CN" altLang="en-US" sz="1400" b="1" dirty="0">
              <a:solidFill>
                <a:srgbClr val="000000"/>
              </a:solidFill>
              <a:latin typeface="Times New Roman" panose="02020603050405020304" pitchFamily="18" charset="0"/>
              <a:ea typeface="楷体_GB2312" pitchFamily="49" charset="-122"/>
            </a:endParaRPr>
          </a:p>
        </p:txBody>
      </p:sp>
      <p:sp>
        <p:nvSpPr>
          <p:cNvPr id="295164" name="文本框 154"/>
          <p:cNvSpPr txBox="1"/>
          <p:nvPr/>
        </p:nvSpPr>
        <p:spPr>
          <a:xfrm>
            <a:off x="5824538" y="3803650"/>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65" name="文本框 155"/>
          <p:cNvSpPr txBox="1"/>
          <p:nvPr/>
        </p:nvSpPr>
        <p:spPr>
          <a:xfrm>
            <a:off x="7800975" y="4421188"/>
            <a:ext cx="312738"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66" name="文本框 156"/>
          <p:cNvSpPr txBox="1"/>
          <p:nvPr/>
        </p:nvSpPr>
        <p:spPr>
          <a:xfrm>
            <a:off x="8278813" y="4741863"/>
            <a:ext cx="312737" cy="400050"/>
          </a:xfrm>
          <a:prstGeom prst="rect">
            <a:avLst/>
          </a:prstGeom>
          <a:noFill/>
          <a:ln w="9525">
            <a:noFill/>
          </a:ln>
        </p:spPr>
        <p:txBody>
          <a:bodyPr wrap="none">
            <a:spAutoFit/>
          </a:bodyPr>
          <a:p>
            <a:r>
              <a:rPr lang="en-US" altLang="zh-CN" sz="2000" dirty="0">
                <a:latin typeface="Times New Roman" panose="02020603050405020304" pitchFamily="18" charset="0"/>
              </a:rPr>
              <a:t>*</a:t>
            </a:r>
            <a:endParaRPr lang="zh-CN" altLang="en-US" sz="2000" dirty="0">
              <a:latin typeface="Times New Roman" panose="02020603050405020304" pitchFamily="18" charset="0"/>
            </a:endParaRPr>
          </a:p>
        </p:txBody>
      </p:sp>
      <p:sp>
        <p:nvSpPr>
          <p:cNvPr id="295167" name="等腰三角形 2"/>
          <p:cNvSpPr/>
          <p:nvPr/>
        </p:nvSpPr>
        <p:spPr>
          <a:xfrm>
            <a:off x="2828925" y="5467350"/>
            <a:ext cx="339725" cy="250825"/>
          </a:xfrm>
          <a:prstGeom prst="triangle">
            <a:avLst>
              <a:gd name="adj" fmla="val 50000"/>
            </a:avLst>
          </a:prstGeom>
          <a:solidFill>
            <a:srgbClr val="FF0000"/>
          </a:solid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95168" name="文本框 6"/>
          <p:cNvSpPr txBox="1"/>
          <p:nvPr/>
        </p:nvSpPr>
        <p:spPr>
          <a:xfrm>
            <a:off x="3419475" y="5986463"/>
            <a:ext cx="1935163" cy="523875"/>
          </a:xfrm>
          <a:prstGeom prst="rect">
            <a:avLst/>
          </a:prstGeom>
          <a:noFill/>
          <a:ln w="9525">
            <a:noFill/>
          </a:ln>
        </p:spPr>
        <p:txBody>
          <a:bodyPr wrap="none">
            <a:spAutoFit/>
          </a:bodyPr>
          <a:p>
            <a:r>
              <a:rPr lang="en-US" altLang="zh-CN" dirty="0">
                <a:latin typeface="Times New Roman" panose="02020603050405020304" pitchFamily="18" charset="0"/>
              </a:rPr>
              <a:t>H=3/15=0.2</a:t>
            </a:r>
            <a:endParaRPr lang="zh-CN" altLang="en-US" dirty="0">
              <a:latin typeface="Times New Roman" panose="02020603050405020304" pitchFamily="18" charset="0"/>
            </a:endParaRPr>
          </a:p>
        </p:txBody>
      </p:sp>
      <p:sp>
        <p:nvSpPr>
          <p:cNvPr id="295169" name="等腰三角形 157"/>
          <p:cNvSpPr/>
          <p:nvPr/>
        </p:nvSpPr>
        <p:spPr>
          <a:xfrm>
            <a:off x="4773613" y="5467350"/>
            <a:ext cx="341312" cy="250825"/>
          </a:xfrm>
          <a:prstGeom prst="triangle">
            <a:avLst>
              <a:gd name="adj" fmla="val 50000"/>
            </a:avLst>
          </a:prstGeom>
          <a:solidFill>
            <a:srgbClr val="FF0000"/>
          </a:solid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295170" name="等腰三角形 158"/>
          <p:cNvSpPr/>
          <p:nvPr/>
        </p:nvSpPr>
        <p:spPr>
          <a:xfrm>
            <a:off x="7178675" y="5443538"/>
            <a:ext cx="339725" cy="250825"/>
          </a:xfrm>
          <a:prstGeom prst="triangle">
            <a:avLst>
              <a:gd name="adj" fmla="val 50000"/>
            </a:avLst>
          </a:prstGeom>
          <a:solidFill>
            <a:srgbClr val="FF0000"/>
          </a:solid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a:ln/>
        </p:spPr>
        <p:txBody>
          <a:bodyPr vert="horz" wrap="square" lIns="91440" tIns="45720" rIns="91440" bIns="45720" anchor="ctr" anchorCtr="0"/>
          <a:p>
            <a:pPr eaLnBrk="1" hangingPunct="1"/>
            <a:r>
              <a:rPr lang="zh-CN" altLang="en-US" dirty="0"/>
              <a:t>主要内容</a:t>
            </a:r>
            <a:endParaRPr lang="zh-CN" altLang="en-US" dirty="0"/>
          </a:p>
        </p:txBody>
      </p:sp>
      <p:sp>
        <p:nvSpPr>
          <p:cNvPr id="47107" name="Rectangle 3"/>
          <p:cNvSpPr>
            <a:spLocks noGrp="1"/>
          </p:cNvSpPr>
          <p:nvPr>
            <p:ph idx="1" hasCustomPrompt="1"/>
          </p:nvPr>
        </p:nvSpPr>
        <p:spPr>
          <a:ln/>
        </p:spPr>
        <p:txBody>
          <a:bodyPr vert="horz" wrap="square" lIns="91440" tIns="45720" rIns="91440" bIns="45720" anchor="t" anchorCtr="0"/>
          <a:p>
            <a:pPr eaLnBrk="1" hangingPunct="1"/>
            <a:r>
              <a:rPr lang="en-US" altLang="zh-CN" sz="3600" dirty="0">
                <a:solidFill>
                  <a:srgbClr val="FF0000"/>
                </a:solidFill>
                <a:latin typeface="Times New Roman" panose="02020603050405020304" pitchFamily="18" charset="0"/>
              </a:rPr>
              <a:t>4.1 </a:t>
            </a:r>
            <a:r>
              <a:rPr lang="zh-CN" altLang="en-US" sz="3600" dirty="0">
                <a:solidFill>
                  <a:srgbClr val="FF0000"/>
                </a:solidFill>
                <a:latin typeface="Times New Roman" panose="02020603050405020304" pitchFamily="18" charset="0"/>
              </a:rPr>
              <a:t>存储体系概念</a:t>
            </a:r>
            <a:endParaRPr lang="en-US" altLang="zh-CN" sz="3600" dirty="0">
              <a:solidFill>
                <a:srgbClr val="FF0000"/>
              </a:solidFill>
              <a:latin typeface="Times New Roman" panose="02020603050405020304" pitchFamily="18" charset="0"/>
            </a:endParaRPr>
          </a:p>
          <a:p>
            <a:pPr lvl="1" eaLnBrk="1" hangingPunct="1"/>
            <a:r>
              <a:rPr lang="en-US" altLang="zh-CN" sz="3200" dirty="0">
                <a:latin typeface="Times New Roman" panose="02020603050405020304" pitchFamily="18" charset="0"/>
              </a:rPr>
              <a:t>4.1.1 </a:t>
            </a:r>
            <a:r>
              <a:rPr lang="zh-CN" altLang="en-US" sz="3200" dirty="0">
                <a:latin typeface="Times New Roman" panose="02020603050405020304" pitchFamily="18" charset="0"/>
              </a:rPr>
              <a:t>存储体系基本概念</a:t>
            </a:r>
            <a:endParaRPr lang="zh-CN" altLang="en-US" sz="3200" dirty="0">
              <a:latin typeface="Times New Roman" panose="02020603050405020304" pitchFamily="18" charset="0"/>
            </a:endParaRPr>
          </a:p>
          <a:p>
            <a:pPr lvl="1" eaLnBrk="1" hangingPunct="1"/>
            <a:r>
              <a:rPr lang="en-US" altLang="zh-CN" sz="3200" dirty="0">
                <a:latin typeface="Times New Roman" panose="02020603050405020304" pitchFamily="18" charset="0"/>
              </a:rPr>
              <a:t>4.1.2 </a:t>
            </a:r>
            <a:r>
              <a:rPr lang="zh-CN" altLang="en-US" sz="3200" dirty="0">
                <a:latin typeface="Times New Roman" panose="02020603050405020304" pitchFamily="18" charset="0"/>
              </a:rPr>
              <a:t>存储体系的构成依据</a:t>
            </a:r>
            <a:endParaRPr lang="zh-CN" altLang="en-US" sz="3200" dirty="0">
              <a:latin typeface="Times New Roman" panose="02020603050405020304" pitchFamily="18" charset="0"/>
            </a:endParaRPr>
          </a:p>
          <a:p>
            <a:pPr lvl="1" eaLnBrk="1" hangingPunct="1"/>
            <a:r>
              <a:rPr lang="en-US" altLang="zh-CN" sz="3200" dirty="0">
                <a:solidFill>
                  <a:srgbClr val="FF0000"/>
                </a:solidFill>
                <a:latin typeface="Times New Roman" panose="02020603050405020304" pitchFamily="18" charset="0"/>
              </a:rPr>
              <a:t>4.1.3 </a:t>
            </a:r>
            <a:r>
              <a:rPr lang="zh-CN" altLang="en-US" sz="3200" dirty="0">
                <a:solidFill>
                  <a:srgbClr val="FF0000"/>
                </a:solidFill>
                <a:latin typeface="Times New Roman" panose="02020603050405020304" pitchFamily="18" charset="0"/>
              </a:rPr>
              <a:t>存储体系的性能参数 </a:t>
            </a:r>
            <a:endParaRPr lang="zh-CN" altLang="en-US" sz="3200" dirty="0">
              <a:solidFill>
                <a:srgbClr val="FF0000"/>
              </a:solidFill>
              <a:latin typeface="Times New Roman" panose="02020603050405020304" pitchFamily="18" charset="0"/>
            </a:endParaRPr>
          </a:p>
          <a:p>
            <a:pPr eaLnBrk="1" hangingPunct="1"/>
            <a:r>
              <a:rPr lang="en-US" altLang="zh-CN" sz="3600" dirty="0">
                <a:latin typeface="Times New Roman" panose="02020603050405020304" pitchFamily="18" charset="0"/>
              </a:rPr>
              <a:t>4.2 </a:t>
            </a:r>
            <a:r>
              <a:rPr lang="zh-CN" altLang="en-US" sz="3600" dirty="0">
                <a:latin typeface="Times New Roman" panose="02020603050405020304" pitchFamily="18" charset="0"/>
              </a:rPr>
              <a:t>虚拟存储器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4.3 </a:t>
            </a:r>
            <a:r>
              <a:rPr lang="zh-CN" altLang="en-US" sz="3600" dirty="0">
                <a:latin typeface="Times New Roman" panose="02020603050405020304" pitchFamily="18" charset="0"/>
              </a:rPr>
              <a:t>高速缓冲存储器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4.4 Cache-</a:t>
            </a:r>
            <a:r>
              <a:rPr lang="zh-CN" altLang="en-US" sz="3600" dirty="0">
                <a:latin typeface="Times New Roman" panose="02020603050405020304" pitchFamily="18" charset="0"/>
              </a:rPr>
              <a:t>主存</a:t>
            </a:r>
            <a:r>
              <a:rPr lang="en-US" altLang="zh-CN" sz="3600" dirty="0">
                <a:latin typeface="Times New Roman" panose="02020603050405020304" pitchFamily="18" charset="0"/>
              </a:rPr>
              <a:t>-</a:t>
            </a:r>
            <a:r>
              <a:rPr lang="zh-CN" altLang="en-US" sz="3600" dirty="0">
                <a:latin typeface="Times New Roman" panose="02020603050405020304" pitchFamily="18" charset="0"/>
              </a:rPr>
              <a:t>辅存三级层次</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4.5 </a:t>
            </a:r>
            <a:r>
              <a:rPr lang="zh-CN" altLang="en-US" sz="3600" dirty="0">
                <a:latin typeface="Times New Roman" panose="02020603050405020304" pitchFamily="18" charset="0"/>
              </a:rPr>
              <a:t>主存保护 </a:t>
            </a:r>
            <a:endParaRPr lang="zh-CN" altLang="en-US" sz="3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62" name="Rectangle 2"/>
          <p:cNvSpPr>
            <a:spLocks noGrp="1"/>
          </p:cNvSpPr>
          <p:nvPr>
            <p:ph type="title"/>
          </p:nvPr>
        </p:nvSpPr>
        <p:spPr>
          <a:ln/>
        </p:spPr>
        <p:txBody>
          <a:bodyPr vert="horz" wrap="square" lIns="91440" tIns="45720" rIns="91440" bIns="45720" anchor="ctr" anchorCtr="0"/>
          <a:p>
            <a:pPr eaLnBrk="1" hangingPunct="1"/>
            <a:r>
              <a:rPr lang="zh-CN" altLang="en-US" dirty="0"/>
              <a:t>主要内容</a:t>
            </a:r>
            <a:endParaRPr lang="zh-CN" altLang="en-US" dirty="0"/>
          </a:p>
        </p:txBody>
      </p:sp>
      <p:sp>
        <p:nvSpPr>
          <p:cNvPr id="296963" name="Rectangle 3"/>
          <p:cNvSpPr>
            <a:spLocks noGrp="1"/>
          </p:cNvSpPr>
          <p:nvPr>
            <p:ph idx="1" hasCustomPrompt="1"/>
          </p:nvPr>
        </p:nvSpPr>
        <p:spPr>
          <a:ln/>
        </p:spPr>
        <p:txBody>
          <a:bodyPr vert="horz" wrap="square" lIns="91440" tIns="45720" rIns="91440" bIns="45720" anchor="t" anchorCtr="0"/>
          <a:p>
            <a:pPr eaLnBrk="1" hangingPunct="1"/>
            <a:r>
              <a:rPr lang="en-US" altLang="zh-CN" sz="3600" dirty="0">
                <a:latin typeface="Times New Roman" panose="02020603050405020304" pitchFamily="18" charset="0"/>
              </a:rPr>
              <a:t>4.1 </a:t>
            </a:r>
            <a:r>
              <a:rPr lang="zh-CN" altLang="en-US" sz="3600" dirty="0">
                <a:latin typeface="Times New Roman" panose="02020603050405020304" pitchFamily="18" charset="0"/>
              </a:rPr>
              <a:t>存储体系的概念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4.2 </a:t>
            </a:r>
            <a:r>
              <a:rPr lang="zh-CN" altLang="en-US" sz="3600" dirty="0">
                <a:latin typeface="Times New Roman" panose="02020603050405020304" pitchFamily="18" charset="0"/>
              </a:rPr>
              <a:t>虚拟存储器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4.3 </a:t>
            </a:r>
            <a:r>
              <a:rPr lang="zh-CN" altLang="en-US" sz="3600" dirty="0">
                <a:latin typeface="Times New Roman" panose="02020603050405020304" pitchFamily="18" charset="0"/>
              </a:rPr>
              <a:t>高速缓冲存储器 </a:t>
            </a:r>
            <a:endParaRPr lang="zh-CN" altLang="en-US" sz="3600" dirty="0">
              <a:latin typeface="Times New Roman" panose="02020603050405020304" pitchFamily="18" charset="0"/>
            </a:endParaRPr>
          </a:p>
          <a:p>
            <a:pPr eaLnBrk="1" hangingPunct="1"/>
            <a:r>
              <a:rPr lang="en-US" altLang="zh-CN" sz="3600" dirty="0">
                <a:solidFill>
                  <a:srgbClr val="FF0000"/>
                </a:solidFill>
                <a:latin typeface="Times New Roman" panose="02020603050405020304" pitchFamily="18" charset="0"/>
              </a:rPr>
              <a:t>4.4 Cache-</a:t>
            </a:r>
            <a:r>
              <a:rPr lang="zh-CN" altLang="en-US" sz="3600" dirty="0">
                <a:solidFill>
                  <a:srgbClr val="FF0000"/>
                </a:solidFill>
                <a:latin typeface="Times New Roman" panose="02020603050405020304" pitchFamily="18" charset="0"/>
              </a:rPr>
              <a:t>主存</a:t>
            </a:r>
            <a:r>
              <a:rPr lang="en-US" altLang="zh-CN" sz="3600" dirty="0">
                <a:solidFill>
                  <a:srgbClr val="FF0000"/>
                </a:solidFill>
                <a:latin typeface="Times New Roman" panose="02020603050405020304" pitchFamily="18" charset="0"/>
              </a:rPr>
              <a:t>-</a:t>
            </a:r>
            <a:r>
              <a:rPr lang="zh-CN" altLang="en-US" sz="3600" dirty="0">
                <a:solidFill>
                  <a:srgbClr val="FF0000"/>
                </a:solidFill>
                <a:latin typeface="Times New Roman" panose="02020603050405020304" pitchFamily="18" charset="0"/>
              </a:rPr>
              <a:t>辅存三级层次</a:t>
            </a:r>
            <a:endParaRPr lang="zh-CN" altLang="en-US" sz="3600" dirty="0">
              <a:solidFill>
                <a:srgbClr val="FF0000"/>
              </a:solidFill>
              <a:latin typeface="Times New Roman" panose="02020603050405020304" pitchFamily="18" charset="0"/>
            </a:endParaRPr>
          </a:p>
          <a:p>
            <a:pPr eaLnBrk="1" hangingPunct="1"/>
            <a:r>
              <a:rPr lang="en-US" altLang="zh-CN" sz="3600" dirty="0">
                <a:latin typeface="Times New Roman" panose="02020603050405020304" pitchFamily="18" charset="0"/>
              </a:rPr>
              <a:t>4.5 </a:t>
            </a:r>
            <a:r>
              <a:rPr lang="zh-CN" altLang="en-US" sz="3600" dirty="0">
                <a:latin typeface="Times New Roman" panose="02020603050405020304" pitchFamily="18" charset="0"/>
              </a:rPr>
              <a:t>主存保护</a:t>
            </a:r>
            <a:endParaRPr lang="zh-CN" altLang="en-US" sz="3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9010" name="Rectangle 2"/>
          <p:cNvSpPr>
            <a:spLocks noGrp="1"/>
          </p:cNvSpPr>
          <p:nvPr>
            <p:ph type="title"/>
          </p:nvPr>
        </p:nvSpPr>
        <p:spPr>
          <a:ln/>
        </p:spPr>
        <p:txBody>
          <a:bodyPr vert="horz" wrap="square" lIns="91440" tIns="45720" rIns="91440" bIns="45720" anchor="ctr" anchorCtr="0"/>
          <a:p>
            <a:pPr eaLnBrk="1" hangingPunct="1"/>
            <a:r>
              <a:rPr lang="en-US" altLang="zh-CN" dirty="0"/>
              <a:t>4.4 </a:t>
            </a:r>
            <a:r>
              <a:rPr lang="zh-CN" altLang="en-US" dirty="0"/>
              <a:t>三级存储体系</a:t>
            </a:r>
            <a:endParaRPr lang="zh-CN" altLang="en-US" dirty="0"/>
          </a:p>
        </p:txBody>
      </p:sp>
      <p:sp>
        <p:nvSpPr>
          <p:cNvPr id="1107971" name="Rectangle 3"/>
          <p:cNvSpPr>
            <a:spLocks noGrp="1" noChangeArrowheads="1"/>
          </p:cNvSpPr>
          <p:nvPr>
            <p:ph idx="1" hasCustomPrompt="1"/>
          </p:nvPr>
        </p:nvSpPr>
        <p:spPr>
          <a:xfrm>
            <a:off x="377825" y="938213"/>
            <a:ext cx="8229600" cy="575945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物理地址</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CPU</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用程序虚地址访存，经</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存储管理部件</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中的地址变换成主存物理地址访</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。如果命中</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，就访</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，如不命中</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，就将该主存物理地址的字和该字的主存一个块与</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某相应块交换，而所访问的字直接与</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CPU</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交换。</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299012" name="组合 5"/>
          <p:cNvGrpSpPr/>
          <p:nvPr/>
        </p:nvGrpSpPr>
        <p:grpSpPr>
          <a:xfrm>
            <a:off x="1016000" y="1674813"/>
            <a:ext cx="7380288" cy="2481262"/>
            <a:chOff x="1016001" y="1379379"/>
            <a:chExt cx="7380429" cy="2481421"/>
          </a:xfrm>
        </p:grpSpPr>
        <p:sp>
          <p:nvSpPr>
            <p:cNvPr id="299013" name="矩形 6"/>
            <p:cNvSpPr/>
            <p:nvPr/>
          </p:nvSpPr>
          <p:spPr>
            <a:xfrm>
              <a:off x="1016001" y="1514764"/>
              <a:ext cx="914400" cy="2346036"/>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dirty="0">
                  <a:solidFill>
                    <a:srgbClr val="000000"/>
                  </a:solidFill>
                  <a:latin typeface="Times New Roman" panose="02020603050405020304" pitchFamily="18" charset="0"/>
                </a:rPr>
                <a:t>CPU</a:t>
              </a:r>
              <a:endParaRPr lang="zh-CN" altLang="en-US" dirty="0">
                <a:solidFill>
                  <a:srgbClr val="000000"/>
                </a:solidFill>
                <a:latin typeface="Times New Roman" panose="02020603050405020304" pitchFamily="18" charset="0"/>
              </a:endParaRPr>
            </a:p>
          </p:txBody>
        </p:sp>
        <p:sp>
          <p:nvSpPr>
            <p:cNvPr id="299014" name="矩形 7"/>
            <p:cNvSpPr/>
            <p:nvPr/>
          </p:nvSpPr>
          <p:spPr>
            <a:xfrm>
              <a:off x="2798427" y="1597891"/>
              <a:ext cx="1287317" cy="1283854"/>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rPr>
                <a:t>存储管理</a:t>
              </a:r>
              <a:endParaRPr lang="en-US" altLang="zh-CN" sz="2000" dirty="0">
                <a:solidFill>
                  <a:srgbClr val="000000"/>
                </a:solidFill>
                <a:latin typeface="Times New Roman" panose="02020603050405020304" pitchFamily="18" charset="0"/>
              </a:endParaRPr>
            </a:p>
            <a:p>
              <a:pPr algn="ctr"/>
              <a:r>
                <a:rPr lang="zh-CN" altLang="en-US" sz="2000" dirty="0">
                  <a:solidFill>
                    <a:srgbClr val="000000"/>
                  </a:solidFill>
                  <a:latin typeface="Times New Roman" panose="02020603050405020304" pitchFamily="18" charset="0"/>
                </a:rPr>
                <a:t>部件</a:t>
              </a:r>
              <a:endParaRPr lang="en-US" altLang="zh-CN" sz="2000" dirty="0">
                <a:solidFill>
                  <a:srgbClr val="000000"/>
                </a:solidFill>
                <a:latin typeface="Times New Roman" panose="02020603050405020304" pitchFamily="18" charset="0"/>
              </a:endParaRPr>
            </a:p>
            <a:p>
              <a:pPr algn="ctr"/>
              <a:r>
                <a:rPr lang="en-US" altLang="zh-CN" sz="2000" dirty="0">
                  <a:solidFill>
                    <a:srgbClr val="000000"/>
                  </a:solidFill>
                  <a:latin typeface="Times New Roman" panose="02020603050405020304" pitchFamily="18" charset="0"/>
                </a:rPr>
                <a:t>(MMU)</a:t>
              </a:r>
              <a:endParaRPr lang="zh-CN" altLang="en-US" sz="2000" dirty="0">
                <a:solidFill>
                  <a:srgbClr val="000000"/>
                </a:solidFill>
                <a:latin typeface="Times New Roman" panose="02020603050405020304" pitchFamily="18" charset="0"/>
              </a:endParaRPr>
            </a:p>
          </p:txBody>
        </p:sp>
        <p:sp>
          <p:nvSpPr>
            <p:cNvPr id="299015" name="矩形 8"/>
            <p:cNvSpPr/>
            <p:nvPr/>
          </p:nvSpPr>
          <p:spPr>
            <a:xfrm>
              <a:off x="4953770" y="1652444"/>
              <a:ext cx="1287317" cy="1283854"/>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rPr>
                <a:t>Cache</a:t>
              </a:r>
              <a:endParaRPr lang="zh-CN" altLang="en-US" sz="2000" dirty="0">
                <a:solidFill>
                  <a:srgbClr val="000000"/>
                </a:solidFill>
                <a:latin typeface="Times New Roman" panose="02020603050405020304" pitchFamily="18" charset="0"/>
              </a:endParaRPr>
            </a:p>
          </p:txBody>
        </p:sp>
        <p:sp>
          <p:nvSpPr>
            <p:cNvPr id="299016" name="矩形 9"/>
            <p:cNvSpPr/>
            <p:nvPr/>
          </p:nvSpPr>
          <p:spPr>
            <a:xfrm>
              <a:off x="7109113" y="1652444"/>
              <a:ext cx="1287317" cy="1283854"/>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rPr>
                <a:t>主存</a:t>
              </a:r>
              <a:endParaRPr lang="zh-CN" altLang="en-US" sz="2000" dirty="0">
                <a:solidFill>
                  <a:srgbClr val="000000"/>
                </a:solidFill>
                <a:latin typeface="Times New Roman" panose="02020603050405020304" pitchFamily="18" charset="0"/>
              </a:endParaRPr>
            </a:p>
          </p:txBody>
        </p:sp>
        <p:cxnSp>
          <p:nvCxnSpPr>
            <p:cNvPr id="299017" name="直接箭头连接符 10"/>
            <p:cNvCxnSpPr/>
            <p:nvPr/>
          </p:nvCxnSpPr>
          <p:spPr>
            <a:xfrm>
              <a:off x="1930401" y="1995055"/>
              <a:ext cx="868026" cy="0"/>
            </a:xfrm>
            <a:prstGeom prst="straightConnector1">
              <a:avLst/>
            </a:prstGeom>
            <a:ln w="6350" cap="flat" cmpd="sng">
              <a:solidFill>
                <a:srgbClr val="000000"/>
              </a:solidFill>
              <a:prstDash val="solid"/>
              <a:headEnd type="none" w="med" len="med"/>
              <a:tailEnd type="triangle" w="med" len="med"/>
            </a:ln>
          </p:spPr>
        </p:cxnSp>
        <p:sp>
          <p:nvSpPr>
            <p:cNvPr id="299018" name="文本框 11"/>
            <p:cNvSpPr txBox="1"/>
            <p:nvPr/>
          </p:nvSpPr>
          <p:spPr>
            <a:xfrm>
              <a:off x="1964304" y="1597891"/>
              <a:ext cx="800219" cy="338554"/>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虚地址</a:t>
              </a:r>
              <a:endParaRPr lang="zh-CN" altLang="en-US" sz="1600" dirty="0">
                <a:solidFill>
                  <a:srgbClr val="000000"/>
                </a:solidFill>
                <a:latin typeface="Times New Roman" panose="02020603050405020304" pitchFamily="18" charset="0"/>
              </a:endParaRPr>
            </a:p>
          </p:txBody>
        </p:sp>
        <p:cxnSp>
          <p:nvCxnSpPr>
            <p:cNvPr id="299019" name="直接箭头连接符 12"/>
            <p:cNvCxnSpPr/>
            <p:nvPr/>
          </p:nvCxnSpPr>
          <p:spPr>
            <a:xfrm>
              <a:off x="4085744" y="1995055"/>
              <a:ext cx="868026" cy="0"/>
            </a:xfrm>
            <a:prstGeom prst="straightConnector1">
              <a:avLst/>
            </a:prstGeom>
            <a:ln w="6350" cap="flat" cmpd="sng">
              <a:solidFill>
                <a:srgbClr val="000000"/>
              </a:solidFill>
              <a:prstDash val="solid"/>
              <a:headEnd type="none" w="med" len="med"/>
              <a:tailEnd type="triangle" w="med" len="med"/>
            </a:ln>
          </p:spPr>
        </p:cxnSp>
        <p:cxnSp>
          <p:nvCxnSpPr>
            <p:cNvPr id="299020" name="直接箭头连接符 13"/>
            <p:cNvCxnSpPr/>
            <p:nvPr/>
          </p:nvCxnSpPr>
          <p:spPr>
            <a:xfrm>
              <a:off x="6241087" y="1995055"/>
              <a:ext cx="868026" cy="0"/>
            </a:xfrm>
            <a:prstGeom prst="straightConnector1">
              <a:avLst/>
            </a:prstGeom>
            <a:ln w="6350" cap="flat" cmpd="sng">
              <a:solidFill>
                <a:srgbClr val="000000"/>
              </a:solidFill>
              <a:prstDash val="solid"/>
              <a:headEnd type="none" w="med" len="med"/>
              <a:tailEnd type="triangle" w="med" len="med"/>
            </a:ln>
          </p:spPr>
        </p:cxnSp>
        <p:cxnSp>
          <p:nvCxnSpPr>
            <p:cNvPr id="299021" name="直接箭头连接符 14"/>
            <p:cNvCxnSpPr/>
            <p:nvPr/>
          </p:nvCxnSpPr>
          <p:spPr>
            <a:xfrm>
              <a:off x="6241087" y="2479964"/>
              <a:ext cx="868026" cy="0"/>
            </a:xfrm>
            <a:prstGeom prst="straightConnector1">
              <a:avLst/>
            </a:prstGeom>
            <a:ln w="6350" cap="flat" cmpd="sng">
              <a:solidFill>
                <a:srgbClr val="000000"/>
              </a:solidFill>
              <a:prstDash val="solid"/>
              <a:headEnd type="none" w="med" len="med"/>
              <a:tailEnd type="triangle" w="med" len="med"/>
            </a:ln>
          </p:spPr>
        </p:cxnSp>
        <p:sp>
          <p:nvSpPr>
            <p:cNvPr id="299022" name="文本框 15"/>
            <p:cNvSpPr txBox="1"/>
            <p:nvPr/>
          </p:nvSpPr>
          <p:spPr>
            <a:xfrm>
              <a:off x="4017055" y="1379379"/>
              <a:ext cx="1005403" cy="584775"/>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主存</a:t>
              </a:r>
              <a:endParaRPr lang="en-US" altLang="zh-CN" sz="1600" dirty="0">
                <a:solidFill>
                  <a:srgbClr val="000000"/>
                </a:solidFill>
                <a:latin typeface="Times New Roman" panose="02020603050405020304" pitchFamily="18" charset="0"/>
              </a:endParaRPr>
            </a:p>
            <a:p>
              <a:pPr algn="ctr"/>
              <a:r>
                <a:rPr lang="zh-CN" altLang="en-US" sz="1600" dirty="0">
                  <a:solidFill>
                    <a:srgbClr val="000000"/>
                  </a:solidFill>
                  <a:latin typeface="Times New Roman" panose="02020603050405020304" pitchFamily="18" charset="0"/>
                </a:rPr>
                <a:t>物理地址</a:t>
              </a:r>
              <a:endParaRPr lang="zh-CN" altLang="en-US" sz="1600" dirty="0">
                <a:solidFill>
                  <a:srgbClr val="000000"/>
                </a:solidFill>
                <a:latin typeface="Times New Roman" panose="02020603050405020304" pitchFamily="18" charset="0"/>
              </a:endParaRPr>
            </a:p>
          </p:txBody>
        </p:sp>
        <p:sp>
          <p:nvSpPr>
            <p:cNvPr id="299023" name="文本框 16"/>
            <p:cNvSpPr txBox="1"/>
            <p:nvPr/>
          </p:nvSpPr>
          <p:spPr>
            <a:xfrm>
              <a:off x="6172398" y="1410280"/>
              <a:ext cx="1005403" cy="584775"/>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主存</a:t>
              </a:r>
              <a:endParaRPr lang="en-US" altLang="zh-CN" sz="1600" dirty="0">
                <a:solidFill>
                  <a:srgbClr val="000000"/>
                </a:solidFill>
                <a:latin typeface="Times New Roman" panose="02020603050405020304" pitchFamily="18" charset="0"/>
              </a:endParaRPr>
            </a:p>
            <a:p>
              <a:pPr algn="ctr"/>
              <a:r>
                <a:rPr lang="zh-CN" altLang="en-US" sz="1600" dirty="0">
                  <a:solidFill>
                    <a:srgbClr val="000000"/>
                  </a:solidFill>
                  <a:latin typeface="Times New Roman" panose="02020603050405020304" pitchFamily="18" charset="0"/>
                </a:rPr>
                <a:t>物理地址</a:t>
              </a:r>
              <a:endParaRPr lang="zh-CN" altLang="en-US" sz="1600" dirty="0">
                <a:solidFill>
                  <a:srgbClr val="000000"/>
                </a:solidFill>
                <a:latin typeface="Times New Roman" panose="02020603050405020304" pitchFamily="18" charset="0"/>
              </a:endParaRPr>
            </a:p>
          </p:txBody>
        </p:sp>
        <p:sp>
          <p:nvSpPr>
            <p:cNvPr id="299024" name="文本框 17"/>
            <p:cNvSpPr txBox="1"/>
            <p:nvPr/>
          </p:nvSpPr>
          <p:spPr>
            <a:xfrm>
              <a:off x="6232996" y="2433497"/>
              <a:ext cx="938077" cy="830997"/>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数据或</a:t>
              </a:r>
              <a:endParaRPr lang="en-US" altLang="zh-CN" sz="1600" dirty="0">
                <a:solidFill>
                  <a:srgbClr val="000000"/>
                </a:solidFill>
                <a:latin typeface="Times New Roman" panose="02020603050405020304" pitchFamily="18" charset="0"/>
              </a:endParaRPr>
            </a:p>
            <a:p>
              <a:pPr algn="ctr"/>
              <a:r>
                <a:rPr lang="zh-CN" altLang="en-US" sz="1600" dirty="0">
                  <a:solidFill>
                    <a:srgbClr val="000000"/>
                  </a:solidFill>
                  <a:latin typeface="Times New Roman" panose="02020603050405020304" pitchFamily="18" charset="0"/>
                </a:rPr>
                <a:t>指令块</a:t>
              </a:r>
              <a:endParaRPr lang="en-US" altLang="zh-CN" sz="1600" dirty="0">
                <a:solidFill>
                  <a:srgbClr val="000000"/>
                </a:solidFill>
                <a:latin typeface="Times New Roman" panose="02020603050405020304" pitchFamily="18" charset="0"/>
              </a:endParaRPr>
            </a:p>
            <a:p>
              <a:pPr algn="ctr"/>
              <a:r>
                <a:rPr lang="en-US" altLang="zh-CN" sz="1600" dirty="0">
                  <a:solidFill>
                    <a:srgbClr val="000000"/>
                  </a:solidFill>
                  <a:latin typeface="Times New Roman" panose="02020603050405020304" pitchFamily="18" charset="0"/>
                </a:rPr>
                <a:t>(</a:t>
              </a:r>
              <a:r>
                <a:rPr lang="zh-CN" altLang="en-US" sz="1600" dirty="0">
                  <a:solidFill>
                    <a:srgbClr val="000000"/>
                  </a:solidFill>
                  <a:latin typeface="Times New Roman" panose="02020603050405020304" pitchFamily="18" charset="0"/>
                </a:rPr>
                <a:t>多字宽</a:t>
              </a:r>
              <a:r>
                <a:rPr lang="en-US" altLang="zh-CN" sz="1600" dirty="0">
                  <a:solidFill>
                    <a:srgbClr val="000000"/>
                  </a:solidFill>
                  <a:latin typeface="Times New Roman" panose="02020603050405020304" pitchFamily="18" charset="0"/>
                </a:rPr>
                <a:t>)</a:t>
              </a:r>
              <a:endParaRPr lang="zh-CN" altLang="en-US" sz="1600" dirty="0">
                <a:solidFill>
                  <a:srgbClr val="000000"/>
                </a:solidFill>
                <a:latin typeface="Times New Roman" panose="02020603050405020304" pitchFamily="18" charset="0"/>
              </a:endParaRPr>
            </a:p>
          </p:txBody>
        </p:sp>
        <p:cxnSp>
          <p:nvCxnSpPr>
            <p:cNvPr id="299025" name="肘形连接符 18"/>
            <p:cNvCxnSpPr>
              <a:endCxn id="299016" idx="2"/>
            </p:cNvCxnSpPr>
            <p:nvPr/>
          </p:nvCxnSpPr>
          <p:spPr>
            <a:xfrm flipV="1">
              <a:off x="1964304" y="2936298"/>
              <a:ext cx="5788468" cy="758247"/>
            </a:xfrm>
            <a:prstGeom prst="bentConnector2">
              <a:avLst/>
            </a:prstGeom>
            <a:ln w="6350" cap="flat" cmpd="sng">
              <a:solidFill>
                <a:srgbClr val="000000"/>
              </a:solidFill>
              <a:prstDash val="solid"/>
              <a:round/>
              <a:headEnd type="triangle" w="med" len="med"/>
              <a:tailEnd type="triangle" w="med" len="med"/>
            </a:ln>
          </p:spPr>
        </p:cxnSp>
        <p:sp>
          <p:nvSpPr>
            <p:cNvPr id="299026" name="文本框 19"/>
            <p:cNvSpPr txBox="1"/>
            <p:nvPr/>
          </p:nvSpPr>
          <p:spPr>
            <a:xfrm>
              <a:off x="3122299" y="3304157"/>
              <a:ext cx="1210588" cy="338554"/>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数据或指令</a:t>
              </a:r>
              <a:endParaRPr lang="zh-CN" altLang="en-US" sz="1600" dirty="0">
                <a:solidFill>
                  <a:srgbClr val="000000"/>
                </a:solidFill>
                <a:latin typeface="Times New Roman" panose="02020603050405020304" pitchFamily="18" charset="0"/>
              </a:endParaRPr>
            </a:p>
          </p:txBody>
        </p:sp>
        <p:sp>
          <p:nvSpPr>
            <p:cNvPr id="299027" name="文本框 20"/>
            <p:cNvSpPr txBox="1"/>
            <p:nvPr/>
          </p:nvSpPr>
          <p:spPr>
            <a:xfrm>
              <a:off x="6177782" y="3363361"/>
              <a:ext cx="938078" cy="338554"/>
            </a:xfrm>
            <a:prstGeom prst="rect">
              <a:avLst/>
            </a:prstGeom>
            <a:noFill/>
            <a:ln w="9525">
              <a:noFill/>
            </a:ln>
          </p:spPr>
          <p:txBody>
            <a:bodyPr wrap="none">
              <a:spAutoFit/>
            </a:bodyPr>
            <a:p>
              <a:pPr algn="ctr"/>
              <a:r>
                <a:rPr lang="en-US" altLang="zh-CN" sz="1600" dirty="0">
                  <a:solidFill>
                    <a:srgbClr val="000000"/>
                  </a:solidFill>
                  <a:latin typeface="Times New Roman" panose="02020603050405020304" pitchFamily="18" charset="0"/>
                </a:rPr>
                <a:t>(</a:t>
              </a:r>
              <a:r>
                <a:rPr lang="zh-CN" altLang="en-US" sz="1600" dirty="0">
                  <a:solidFill>
                    <a:srgbClr val="000000"/>
                  </a:solidFill>
                  <a:latin typeface="Times New Roman" panose="02020603050405020304" pitchFamily="18" charset="0"/>
                </a:rPr>
                <a:t>单字宽</a:t>
              </a:r>
              <a:r>
                <a:rPr lang="en-US" altLang="zh-CN" sz="1600" dirty="0">
                  <a:solidFill>
                    <a:srgbClr val="000000"/>
                  </a:solidFill>
                  <a:latin typeface="Times New Roman" panose="02020603050405020304" pitchFamily="18" charset="0"/>
                </a:rPr>
                <a:t>)</a:t>
              </a:r>
              <a:endParaRPr lang="zh-CN" altLang="en-US" sz="1600" dirty="0">
                <a:solidFill>
                  <a:srgbClr val="000000"/>
                </a:solidFill>
                <a:latin typeface="Times New Roman" panose="02020603050405020304" pitchFamily="18" charset="0"/>
              </a:endParaRPr>
            </a:p>
          </p:txBody>
        </p:sp>
        <p:cxnSp>
          <p:nvCxnSpPr>
            <p:cNvPr id="299028" name="直接箭头连接符 21"/>
            <p:cNvCxnSpPr>
              <a:stCxn id="299015" idx="2"/>
              <a:endCxn id="299016" idx="2"/>
            </p:cNvCxnSpPr>
            <p:nvPr/>
          </p:nvCxnSpPr>
          <p:spPr>
            <a:xfrm flipH="1">
              <a:off x="5597428" y="2936298"/>
              <a:ext cx="1" cy="765617"/>
            </a:xfrm>
            <a:prstGeom prst="straightConnector1">
              <a:avLst/>
            </a:prstGeom>
            <a:ln w="6350" cap="flat" cmpd="sng">
              <a:solidFill>
                <a:srgbClr val="000000"/>
              </a:solidFill>
              <a:prstDash val="solid"/>
              <a:headEnd type="triangle" w="med" len="med"/>
              <a:tailEnd type="triangle" w="med" len="med"/>
            </a:ln>
          </p:spPr>
        </p:cxn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0034" name="Rectangle 2"/>
          <p:cNvSpPr>
            <a:spLocks noGrp="1"/>
          </p:cNvSpPr>
          <p:nvPr>
            <p:ph type="title"/>
          </p:nvPr>
        </p:nvSpPr>
        <p:spPr>
          <a:ln/>
        </p:spPr>
        <p:txBody>
          <a:bodyPr vert="horz" wrap="square" lIns="91440" tIns="45720" rIns="91440" bIns="45720" anchor="ctr" anchorCtr="0"/>
          <a:p>
            <a:pPr eaLnBrk="1" hangingPunct="1"/>
            <a:r>
              <a:rPr lang="en-US" altLang="zh-CN" dirty="0"/>
              <a:t>4.4 </a:t>
            </a:r>
            <a:r>
              <a:rPr lang="zh-CN" altLang="en-US" dirty="0"/>
              <a:t>三级存储体系</a:t>
            </a:r>
            <a:endParaRPr lang="zh-CN" altLang="en-US" dirty="0"/>
          </a:p>
        </p:txBody>
      </p:sp>
      <p:sp>
        <p:nvSpPr>
          <p:cNvPr id="1107971" name="Rectangle 3"/>
          <p:cNvSpPr>
            <a:spLocks noGrp="1" noChangeArrowheads="1"/>
          </p:cNvSpPr>
          <p:nvPr>
            <p:ph idx="1" hasCustomPrompt="1"/>
          </p:nvPr>
        </p:nvSpPr>
        <p:spPr>
          <a:xfrm>
            <a:off x="377825" y="938213"/>
            <a:ext cx="8229600" cy="575945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物理地址</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这种方式需要将主存物理地址变换成</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地址才能访</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，这将增大访</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的时间，至少要 增加一个查主存块表的时间。为弥补这个不足，许多系统就改为直接用虚地址访</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300036" name="组合 5"/>
          <p:cNvGrpSpPr/>
          <p:nvPr/>
        </p:nvGrpSpPr>
        <p:grpSpPr>
          <a:xfrm>
            <a:off x="1016000" y="1674813"/>
            <a:ext cx="7380288" cy="2481262"/>
            <a:chOff x="1016001" y="1379379"/>
            <a:chExt cx="7380429" cy="2481421"/>
          </a:xfrm>
        </p:grpSpPr>
        <p:sp>
          <p:nvSpPr>
            <p:cNvPr id="300037" name="矩形 6"/>
            <p:cNvSpPr/>
            <p:nvPr/>
          </p:nvSpPr>
          <p:spPr>
            <a:xfrm>
              <a:off x="1016001" y="1514764"/>
              <a:ext cx="914400" cy="2346036"/>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dirty="0">
                  <a:solidFill>
                    <a:srgbClr val="000000"/>
                  </a:solidFill>
                  <a:latin typeface="Times New Roman" panose="02020603050405020304" pitchFamily="18" charset="0"/>
                </a:rPr>
                <a:t>CPU</a:t>
              </a:r>
              <a:endParaRPr lang="zh-CN" altLang="en-US" dirty="0">
                <a:solidFill>
                  <a:srgbClr val="000000"/>
                </a:solidFill>
                <a:latin typeface="Times New Roman" panose="02020603050405020304" pitchFamily="18" charset="0"/>
              </a:endParaRPr>
            </a:p>
          </p:txBody>
        </p:sp>
        <p:sp>
          <p:nvSpPr>
            <p:cNvPr id="300038" name="矩形 7"/>
            <p:cNvSpPr/>
            <p:nvPr/>
          </p:nvSpPr>
          <p:spPr>
            <a:xfrm>
              <a:off x="2798427" y="1597891"/>
              <a:ext cx="1287317" cy="1283854"/>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rPr>
                <a:t>存储管理</a:t>
              </a:r>
              <a:endParaRPr lang="en-US" altLang="zh-CN" sz="2000" dirty="0">
                <a:solidFill>
                  <a:srgbClr val="000000"/>
                </a:solidFill>
                <a:latin typeface="Times New Roman" panose="02020603050405020304" pitchFamily="18" charset="0"/>
              </a:endParaRPr>
            </a:p>
            <a:p>
              <a:pPr algn="ctr"/>
              <a:r>
                <a:rPr lang="zh-CN" altLang="en-US" sz="2000" dirty="0">
                  <a:solidFill>
                    <a:srgbClr val="000000"/>
                  </a:solidFill>
                  <a:latin typeface="Times New Roman" panose="02020603050405020304" pitchFamily="18" charset="0"/>
                </a:rPr>
                <a:t>部件</a:t>
              </a:r>
              <a:endParaRPr lang="en-US" altLang="zh-CN" sz="2000" dirty="0">
                <a:solidFill>
                  <a:srgbClr val="000000"/>
                </a:solidFill>
                <a:latin typeface="Times New Roman" panose="02020603050405020304" pitchFamily="18" charset="0"/>
              </a:endParaRPr>
            </a:p>
            <a:p>
              <a:pPr algn="ctr"/>
              <a:r>
                <a:rPr lang="en-US" altLang="zh-CN" sz="2000" dirty="0">
                  <a:solidFill>
                    <a:srgbClr val="000000"/>
                  </a:solidFill>
                  <a:latin typeface="Times New Roman" panose="02020603050405020304" pitchFamily="18" charset="0"/>
                </a:rPr>
                <a:t>(MMU)</a:t>
              </a:r>
              <a:endParaRPr lang="zh-CN" altLang="en-US" sz="2000" dirty="0">
                <a:solidFill>
                  <a:srgbClr val="000000"/>
                </a:solidFill>
                <a:latin typeface="Times New Roman" panose="02020603050405020304" pitchFamily="18" charset="0"/>
              </a:endParaRPr>
            </a:p>
          </p:txBody>
        </p:sp>
        <p:sp>
          <p:nvSpPr>
            <p:cNvPr id="300039" name="矩形 8"/>
            <p:cNvSpPr/>
            <p:nvPr/>
          </p:nvSpPr>
          <p:spPr>
            <a:xfrm>
              <a:off x="4953770" y="1652444"/>
              <a:ext cx="1287317" cy="1283854"/>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2000" dirty="0">
                  <a:solidFill>
                    <a:srgbClr val="000000"/>
                  </a:solidFill>
                  <a:latin typeface="Times New Roman" panose="02020603050405020304" pitchFamily="18" charset="0"/>
                </a:rPr>
                <a:t>Cache</a:t>
              </a:r>
              <a:endParaRPr lang="zh-CN" altLang="en-US" sz="2000" dirty="0">
                <a:solidFill>
                  <a:srgbClr val="000000"/>
                </a:solidFill>
                <a:latin typeface="Times New Roman" panose="02020603050405020304" pitchFamily="18" charset="0"/>
              </a:endParaRPr>
            </a:p>
          </p:txBody>
        </p:sp>
        <p:sp>
          <p:nvSpPr>
            <p:cNvPr id="300040" name="矩形 9"/>
            <p:cNvSpPr/>
            <p:nvPr/>
          </p:nvSpPr>
          <p:spPr>
            <a:xfrm>
              <a:off x="7109113" y="1652444"/>
              <a:ext cx="1287317" cy="1283854"/>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rPr>
                <a:t>主存</a:t>
              </a:r>
              <a:endParaRPr lang="zh-CN" altLang="en-US" sz="2000" dirty="0">
                <a:solidFill>
                  <a:srgbClr val="000000"/>
                </a:solidFill>
                <a:latin typeface="Times New Roman" panose="02020603050405020304" pitchFamily="18" charset="0"/>
              </a:endParaRPr>
            </a:p>
          </p:txBody>
        </p:sp>
        <p:cxnSp>
          <p:nvCxnSpPr>
            <p:cNvPr id="300041" name="直接箭头连接符 10"/>
            <p:cNvCxnSpPr/>
            <p:nvPr/>
          </p:nvCxnSpPr>
          <p:spPr>
            <a:xfrm>
              <a:off x="1930401" y="1995055"/>
              <a:ext cx="868026" cy="0"/>
            </a:xfrm>
            <a:prstGeom prst="straightConnector1">
              <a:avLst/>
            </a:prstGeom>
            <a:ln w="6350" cap="flat" cmpd="sng">
              <a:solidFill>
                <a:srgbClr val="000000"/>
              </a:solidFill>
              <a:prstDash val="solid"/>
              <a:headEnd type="none" w="med" len="med"/>
              <a:tailEnd type="triangle" w="med" len="med"/>
            </a:ln>
          </p:spPr>
        </p:cxnSp>
        <p:sp>
          <p:nvSpPr>
            <p:cNvPr id="300042" name="文本框 11"/>
            <p:cNvSpPr txBox="1"/>
            <p:nvPr/>
          </p:nvSpPr>
          <p:spPr>
            <a:xfrm>
              <a:off x="1964304" y="1597891"/>
              <a:ext cx="800219" cy="338554"/>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虚地址</a:t>
              </a:r>
              <a:endParaRPr lang="zh-CN" altLang="en-US" sz="1600" dirty="0">
                <a:solidFill>
                  <a:srgbClr val="000000"/>
                </a:solidFill>
                <a:latin typeface="Times New Roman" panose="02020603050405020304" pitchFamily="18" charset="0"/>
              </a:endParaRPr>
            </a:p>
          </p:txBody>
        </p:sp>
        <p:cxnSp>
          <p:nvCxnSpPr>
            <p:cNvPr id="300043" name="直接箭头连接符 12"/>
            <p:cNvCxnSpPr/>
            <p:nvPr/>
          </p:nvCxnSpPr>
          <p:spPr>
            <a:xfrm>
              <a:off x="4085744" y="1995055"/>
              <a:ext cx="868026" cy="0"/>
            </a:xfrm>
            <a:prstGeom prst="straightConnector1">
              <a:avLst/>
            </a:prstGeom>
            <a:ln w="6350" cap="flat" cmpd="sng">
              <a:solidFill>
                <a:srgbClr val="000000"/>
              </a:solidFill>
              <a:prstDash val="solid"/>
              <a:headEnd type="none" w="med" len="med"/>
              <a:tailEnd type="triangle" w="med" len="med"/>
            </a:ln>
          </p:spPr>
        </p:cxnSp>
        <p:cxnSp>
          <p:nvCxnSpPr>
            <p:cNvPr id="300044" name="直接箭头连接符 13"/>
            <p:cNvCxnSpPr/>
            <p:nvPr/>
          </p:nvCxnSpPr>
          <p:spPr>
            <a:xfrm>
              <a:off x="6241087" y="1995055"/>
              <a:ext cx="868026" cy="0"/>
            </a:xfrm>
            <a:prstGeom prst="straightConnector1">
              <a:avLst/>
            </a:prstGeom>
            <a:ln w="6350" cap="flat" cmpd="sng">
              <a:solidFill>
                <a:srgbClr val="000000"/>
              </a:solidFill>
              <a:prstDash val="solid"/>
              <a:headEnd type="none" w="med" len="med"/>
              <a:tailEnd type="triangle" w="med" len="med"/>
            </a:ln>
          </p:spPr>
        </p:cxnSp>
        <p:cxnSp>
          <p:nvCxnSpPr>
            <p:cNvPr id="300045" name="直接箭头连接符 14"/>
            <p:cNvCxnSpPr/>
            <p:nvPr/>
          </p:nvCxnSpPr>
          <p:spPr>
            <a:xfrm>
              <a:off x="6241087" y="2479964"/>
              <a:ext cx="868026" cy="0"/>
            </a:xfrm>
            <a:prstGeom prst="straightConnector1">
              <a:avLst/>
            </a:prstGeom>
            <a:ln w="6350" cap="flat" cmpd="sng">
              <a:solidFill>
                <a:srgbClr val="000000"/>
              </a:solidFill>
              <a:prstDash val="solid"/>
              <a:headEnd type="none" w="med" len="med"/>
              <a:tailEnd type="triangle" w="med" len="med"/>
            </a:ln>
          </p:spPr>
        </p:cxnSp>
        <p:sp>
          <p:nvSpPr>
            <p:cNvPr id="300046" name="文本框 15"/>
            <p:cNvSpPr txBox="1"/>
            <p:nvPr/>
          </p:nvSpPr>
          <p:spPr>
            <a:xfrm>
              <a:off x="4017055" y="1379379"/>
              <a:ext cx="1005403" cy="584775"/>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主存</a:t>
              </a:r>
              <a:endParaRPr lang="en-US" altLang="zh-CN" sz="1600" dirty="0">
                <a:solidFill>
                  <a:srgbClr val="000000"/>
                </a:solidFill>
                <a:latin typeface="Times New Roman" panose="02020603050405020304" pitchFamily="18" charset="0"/>
              </a:endParaRPr>
            </a:p>
            <a:p>
              <a:pPr algn="ctr"/>
              <a:r>
                <a:rPr lang="zh-CN" altLang="en-US" sz="1600" dirty="0">
                  <a:solidFill>
                    <a:srgbClr val="000000"/>
                  </a:solidFill>
                  <a:latin typeface="Times New Roman" panose="02020603050405020304" pitchFamily="18" charset="0"/>
                </a:rPr>
                <a:t>物理地址</a:t>
              </a:r>
              <a:endParaRPr lang="zh-CN" altLang="en-US" sz="1600" dirty="0">
                <a:solidFill>
                  <a:srgbClr val="000000"/>
                </a:solidFill>
                <a:latin typeface="Times New Roman" panose="02020603050405020304" pitchFamily="18" charset="0"/>
              </a:endParaRPr>
            </a:p>
          </p:txBody>
        </p:sp>
        <p:sp>
          <p:nvSpPr>
            <p:cNvPr id="300047" name="文本框 16"/>
            <p:cNvSpPr txBox="1"/>
            <p:nvPr/>
          </p:nvSpPr>
          <p:spPr>
            <a:xfrm>
              <a:off x="6172398" y="1410280"/>
              <a:ext cx="1005403" cy="584775"/>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主存</a:t>
              </a:r>
              <a:endParaRPr lang="en-US" altLang="zh-CN" sz="1600" dirty="0">
                <a:solidFill>
                  <a:srgbClr val="000000"/>
                </a:solidFill>
                <a:latin typeface="Times New Roman" panose="02020603050405020304" pitchFamily="18" charset="0"/>
              </a:endParaRPr>
            </a:p>
            <a:p>
              <a:pPr algn="ctr"/>
              <a:r>
                <a:rPr lang="zh-CN" altLang="en-US" sz="1600" dirty="0">
                  <a:solidFill>
                    <a:srgbClr val="000000"/>
                  </a:solidFill>
                  <a:latin typeface="Times New Roman" panose="02020603050405020304" pitchFamily="18" charset="0"/>
                </a:rPr>
                <a:t>物理地址</a:t>
              </a:r>
              <a:endParaRPr lang="zh-CN" altLang="en-US" sz="1600" dirty="0">
                <a:solidFill>
                  <a:srgbClr val="000000"/>
                </a:solidFill>
                <a:latin typeface="Times New Roman" panose="02020603050405020304" pitchFamily="18" charset="0"/>
              </a:endParaRPr>
            </a:p>
          </p:txBody>
        </p:sp>
        <p:sp>
          <p:nvSpPr>
            <p:cNvPr id="300048" name="文本框 17"/>
            <p:cNvSpPr txBox="1"/>
            <p:nvPr/>
          </p:nvSpPr>
          <p:spPr>
            <a:xfrm>
              <a:off x="6232996" y="2433497"/>
              <a:ext cx="938077" cy="830997"/>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数据或</a:t>
              </a:r>
              <a:endParaRPr lang="en-US" altLang="zh-CN" sz="1600" dirty="0">
                <a:solidFill>
                  <a:srgbClr val="000000"/>
                </a:solidFill>
                <a:latin typeface="Times New Roman" panose="02020603050405020304" pitchFamily="18" charset="0"/>
              </a:endParaRPr>
            </a:p>
            <a:p>
              <a:pPr algn="ctr"/>
              <a:r>
                <a:rPr lang="zh-CN" altLang="en-US" sz="1600" dirty="0">
                  <a:solidFill>
                    <a:srgbClr val="000000"/>
                  </a:solidFill>
                  <a:latin typeface="Times New Roman" panose="02020603050405020304" pitchFamily="18" charset="0"/>
                </a:rPr>
                <a:t>指令块</a:t>
              </a:r>
              <a:endParaRPr lang="en-US" altLang="zh-CN" sz="1600" dirty="0">
                <a:solidFill>
                  <a:srgbClr val="000000"/>
                </a:solidFill>
                <a:latin typeface="Times New Roman" panose="02020603050405020304" pitchFamily="18" charset="0"/>
              </a:endParaRPr>
            </a:p>
            <a:p>
              <a:pPr algn="ctr"/>
              <a:r>
                <a:rPr lang="en-US" altLang="zh-CN" sz="1600" dirty="0">
                  <a:solidFill>
                    <a:srgbClr val="000000"/>
                  </a:solidFill>
                  <a:latin typeface="Times New Roman" panose="02020603050405020304" pitchFamily="18" charset="0"/>
                </a:rPr>
                <a:t>(</a:t>
              </a:r>
              <a:r>
                <a:rPr lang="zh-CN" altLang="en-US" sz="1600" dirty="0">
                  <a:solidFill>
                    <a:srgbClr val="000000"/>
                  </a:solidFill>
                  <a:latin typeface="Times New Roman" panose="02020603050405020304" pitchFamily="18" charset="0"/>
                </a:rPr>
                <a:t>多字宽</a:t>
              </a:r>
              <a:r>
                <a:rPr lang="en-US" altLang="zh-CN" sz="1600" dirty="0">
                  <a:solidFill>
                    <a:srgbClr val="000000"/>
                  </a:solidFill>
                  <a:latin typeface="Times New Roman" panose="02020603050405020304" pitchFamily="18" charset="0"/>
                </a:rPr>
                <a:t>)</a:t>
              </a:r>
              <a:endParaRPr lang="zh-CN" altLang="en-US" sz="1600" dirty="0">
                <a:solidFill>
                  <a:srgbClr val="000000"/>
                </a:solidFill>
                <a:latin typeface="Times New Roman" panose="02020603050405020304" pitchFamily="18" charset="0"/>
              </a:endParaRPr>
            </a:p>
          </p:txBody>
        </p:sp>
        <p:cxnSp>
          <p:nvCxnSpPr>
            <p:cNvPr id="300049" name="肘形连接符 18"/>
            <p:cNvCxnSpPr>
              <a:endCxn id="300040" idx="2"/>
            </p:cNvCxnSpPr>
            <p:nvPr/>
          </p:nvCxnSpPr>
          <p:spPr>
            <a:xfrm flipV="1">
              <a:off x="1964304" y="2936298"/>
              <a:ext cx="5788468" cy="758247"/>
            </a:xfrm>
            <a:prstGeom prst="bentConnector2">
              <a:avLst/>
            </a:prstGeom>
            <a:ln w="6350" cap="flat" cmpd="sng">
              <a:solidFill>
                <a:srgbClr val="000000"/>
              </a:solidFill>
              <a:prstDash val="solid"/>
              <a:round/>
              <a:headEnd type="triangle" w="med" len="med"/>
              <a:tailEnd type="triangle" w="med" len="med"/>
            </a:ln>
          </p:spPr>
        </p:cxnSp>
        <p:sp>
          <p:nvSpPr>
            <p:cNvPr id="300050" name="文本框 19"/>
            <p:cNvSpPr txBox="1"/>
            <p:nvPr/>
          </p:nvSpPr>
          <p:spPr>
            <a:xfrm>
              <a:off x="3122299" y="3304157"/>
              <a:ext cx="1210588" cy="338554"/>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数据或指令</a:t>
              </a:r>
              <a:endParaRPr lang="zh-CN" altLang="en-US" sz="1600" dirty="0">
                <a:solidFill>
                  <a:srgbClr val="000000"/>
                </a:solidFill>
                <a:latin typeface="Times New Roman" panose="02020603050405020304" pitchFamily="18" charset="0"/>
              </a:endParaRPr>
            </a:p>
          </p:txBody>
        </p:sp>
        <p:sp>
          <p:nvSpPr>
            <p:cNvPr id="300051" name="文本框 20"/>
            <p:cNvSpPr txBox="1"/>
            <p:nvPr/>
          </p:nvSpPr>
          <p:spPr>
            <a:xfrm>
              <a:off x="6177782" y="3363361"/>
              <a:ext cx="938078" cy="338554"/>
            </a:xfrm>
            <a:prstGeom prst="rect">
              <a:avLst/>
            </a:prstGeom>
            <a:noFill/>
            <a:ln w="9525">
              <a:noFill/>
            </a:ln>
          </p:spPr>
          <p:txBody>
            <a:bodyPr wrap="none">
              <a:spAutoFit/>
            </a:bodyPr>
            <a:p>
              <a:pPr algn="ctr"/>
              <a:r>
                <a:rPr lang="en-US" altLang="zh-CN" sz="1600" dirty="0">
                  <a:solidFill>
                    <a:srgbClr val="000000"/>
                  </a:solidFill>
                  <a:latin typeface="Times New Roman" panose="02020603050405020304" pitchFamily="18" charset="0"/>
                </a:rPr>
                <a:t>(</a:t>
              </a:r>
              <a:r>
                <a:rPr lang="zh-CN" altLang="en-US" sz="1600" dirty="0">
                  <a:solidFill>
                    <a:srgbClr val="000000"/>
                  </a:solidFill>
                  <a:latin typeface="Times New Roman" panose="02020603050405020304" pitchFamily="18" charset="0"/>
                </a:rPr>
                <a:t>单字宽</a:t>
              </a:r>
              <a:r>
                <a:rPr lang="en-US" altLang="zh-CN" sz="1600" dirty="0">
                  <a:solidFill>
                    <a:srgbClr val="000000"/>
                  </a:solidFill>
                  <a:latin typeface="Times New Roman" panose="02020603050405020304" pitchFamily="18" charset="0"/>
                </a:rPr>
                <a:t>)</a:t>
              </a:r>
              <a:endParaRPr lang="zh-CN" altLang="en-US" sz="1600" dirty="0">
                <a:solidFill>
                  <a:srgbClr val="000000"/>
                </a:solidFill>
                <a:latin typeface="Times New Roman" panose="02020603050405020304" pitchFamily="18" charset="0"/>
              </a:endParaRPr>
            </a:p>
          </p:txBody>
        </p:sp>
        <p:cxnSp>
          <p:nvCxnSpPr>
            <p:cNvPr id="300052" name="直接箭头连接符 21"/>
            <p:cNvCxnSpPr>
              <a:stCxn id="300039" idx="2"/>
              <a:endCxn id="300040" idx="2"/>
            </p:cNvCxnSpPr>
            <p:nvPr/>
          </p:nvCxnSpPr>
          <p:spPr>
            <a:xfrm flipH="1">
              <a:off x="5597428" y="2936298"/>
              <a:ext cx="1" cy="765617"/>
            </a:xfrm>
            <a:prstGeom prst="straightConnector1">
              <a:avLst/>
            </a:prstGeom>
            <a:ln w="6350" cap="flat" cmpd="sng">
              <a:solidFill>
                <a:srgbClr val="000000"/>
              </a:solidFill>
              <a:prstDash val="solid"/>
              <a:headEnd type="triangle" w="med" len="med"/>
              <a:tailEnd type="triangle" w="med" len="med"/>
            </a:ln>
          </p:spPr>
        </p:cxn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1058" name="Rectangle 2"/>
          <p:cNvSpPr>
            <a:spLocks noGrp="1"/>
          </p:cNvSpPr>
          <p:nvPr>
            <p:ph type="title"/>
          </p:nvPr>
        </p:nvSpPr>
        <p:spPr>
          <a:ln/>
        </p:spPr>
        <p:txBody>
          <a:bodyPr vert="horz" wrap="square" lIns="91440" tIns="45720" rIns="91440" bIns="45720" anchor="ctr" anchorCtr="0"/>
          <a:p>
            <a:pPr eaLnBrk="1" hangingPunct="1"/>
            <a:r>
              <a:rPr lang="en-US" altLang="zh-CN" dirty="0"/>
              <a:t>4.4 </a:t>
            </a:r>
            <a:r>
              <a:rPr lang="zh-CN" altLang="en-US" dirty="0"/>
              <a:t>三级存储体系</a:t>
            </a:r>
            <a:endParaRPr lang="zh-CN" altLang="en-US" dirty="0"/>
          </a:p>
        </p:txBody>
      </p:sp>
      <p:sp>
        <p:nvSpPr>
          <p:cNvPr id="1107971" name="Rectangle 3"/>
          <p:cNvSpPr>
            <a:spLocks noGrp="1" noChangeArrowheads="1"/>
          </p:cNvSpPr>
          <p:nvPr>
            <p:ph idx="1" hasCustomPrompt="1"/>
          </p:nvPr>
        </p:nvSpPr>
        <p:spPr>
          <a:xfrm>
            <a:off x="400050" y="1022350"/>
            <a:ext cx="8229600" cy="575945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虚地址</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CPU</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访存时，直接将虚地址送存储管理部件</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MMU</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和</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。如果</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命中，数据、指令就直接与</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CPU</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交换。如果</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不命中，就由存储管理部件将虚地址交换成主存物理地址访主存，将含该地址的数据块或指令块与</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交换的同时，将单个指令和数据与</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CPU</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交换。</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301060" name="组合 6"/>
          <p:cNvGrpSpPr/>
          <p:nvPr/>
        </p:nvGrpSpPr>
        <p:grpSpPr>
          <a:xfrm>
            <a:off x="1058863" y="1744663"/>
            <a:ext cx="7380287" cy="2451100"/>
            <a:chOff x="1058863" y="1744663"/>
            <a:chExt cx="7380287" cy="2451100"/>
          </a:xfrm>
        </p:grpSpPr>
        <p:sp>
          <p:nvSpPr>
            <p:cNvPr id="301061" name="矩形 23"/>
            <p:cNvSpPr/>
            <p:nvPr/>
          </p:nvSpPr>
          <p:spPr>
            <a:xfrm>
              <a:off x="1058863" y="1792733"/>
              <a:ext cx="914382" cy="132393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2400" dirty="0">
                  <a:solidFill>
                    <a:srgbClr val="000000"/>
                  </a:solidFill>
                  <a:latin typeface="Times New Roman" panose="02020603050405020304" pitchFamily="18" charset="0"/>
                </a:rPr>
                <a:t>CPU</a:t>
              </a:r>
              <a:endParaRPr lang="zh-CN" altLang="en-US" sz="2400" dirty="0">
                <a:solidFill>
                  <a:srgbClr val="000000"/>
                </a:solidFill>
                <a:latin typeface="Times New Roman" panose="02020603050405020304" pitchFamily="18" charset="0"/>
              </a:endParaRPr>
            </a:p>
          </p:txBody>
        </p:sp>
        <p:sp>
          <p:nvSpPr>
            <p:cNvPr id="301062" name="矩形 24"/>
            <p:cNvSpPr/>
            <p:nvPr/>
          </p:nvSpPr>
          <p:spPr>
            <a:xfrm>
              <a:off x="3608534" y="1792733"/>
              <a:ext cx="1912081" cy="683203"/>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zh-CN" altLang="en-US" sz="1600" dirty="0">
                  <a:solidFill>
                    <a:srgbClr val="000000"/>
                  </a:solidFill>
                  <a:latin typeface="Times New Roman" panose="02020603050405020304" pitchFamily="18" charset="0"/>
                </a:rPr>
                <a:t>存储管理部件</a:t>
              </a:r>
              <a:endParaRPr lang="en-US" altLang="zh-CN" sz="1600" dirty="0">
                <a:solidFill>
                  <a:srgbClr val="000000"/>
                </a:solidFill>
                <a:latin typeface="Times New Roman" panose="02020603050405020304" pitchFamily="18" charset="0"/>
              </a:endParaRPr>
            </a:p>
            <a:p>
              <a:pPr algn="ctr"/>
              <a:r>
                <a:rPr lang="en-US" altLang="zh-CN" sz="1600" dirty="0">
                  <a:solidFill>
                    <a:srgbClr val="000000"/>
                  </a:solidFill>
                  <a:latin typeface="Times New Roman" panose="02020603050405020304" pitchFamily="18" charset="0"/>
                </a:rPr>
                <a:t>(MMU)</a:t>
              </a:r>
              <a:endParaRPr lang="zh-CN" altLang="en-US" sz="1600" dirty="0">
                <a:solidFill>
                  <a:srgbClr val="000000"/>
                </a:solidFill>
                <a:latin typeface="Times New Roman" panose="02020603050405020304" pitchFamily="18" charset="0"/>
              </a:endParaRPr>
            </a:p>
          </p:txBody>
        </p:sp>
        <p:sp>
          <p:nvSpPr>
            <p:cNvPr id="301063" name="矩形 25"/>
            <p:cNvSpPr/>
            <p:nvPr/>
          </p:nvSpPr>
          <p:spPr>
            <a:xfrm>
              <a:off x="3604488" y="2581326"/>
              <a:ext cx="1916127" cy="520193"/>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600" dirty="0">
                  <a:solidFill>
                    <a:srgbClr val="000000"/>
                  </a:solidFill>
                  <a:latin typeface="Times New Roman" panose="02020603050405020304" pitchFamily="18" charset="0"/>
                </a:rPr>
                <a:t>Cache</a:t>
              </a:r>
              <a:endParaRPr lang="zh-CN" altLang="en-US" sz="1600" dirty="0">
                <a:solidFill>
                  <a:srgbClr val="000000"/>
                </a:solidFill>
                <a:latin typeface="Times New Roman" panose="02020603050405020304" pitchFamily="18" charset="0"/>
              </a:endParaRPr>
            </a:p>
          </p:txBody>
        </p:sp>
        <p:sp>
          <p:nvSpPr>
            <p:cNvPr id="301064" name="矩形 26"/>
            <p:cNvSpPr/>
            <p:nvPr/>
          </p:nvSpPr>
          <p:spPr>
            <a:xfrm>
              <a:off x="7151858" y="1792733"/>
              <a:ext cx="1287292" cy="1308786"/>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zh-CN" altLang="en-US" sz="2000" dirty="0">
                  <a:solidFill>
                    <a:srgbClr val="000000"/>
                  </a:solidFill>
                  <a:latin typeface="Times New Roman" panose="02020603050405020304" pitchFamily="18" charset="0"/>
                </a:rPr>
                <a:t>主存</a:t>
              </a:r>
              <a:endParaRPr lang="zh-CN" altLang="en-US" sz="2000" dirty="0">
                <a:solidFill>
                  <a:srgbClr val="000000"/>
                </a:solidFill>
                <a:latin typeface="Times New Roman" panose="02020603050405020304" pitchFamily="18" charset="0"/>
              </a:endParaRPr>
            </a:p>
          </p:txBody>
        </p:sp>
        <p:cxnSp>
          <p:nvCxnSpPr>
            <p:cNvPr id="301065" name="直接箭头连接符 27"/>
            <p:cNvCxnSpPr/>
            <p:nvPr/>
          </p:nvCxnSpPr>
          <p:spPr>
            <a:xfrm>
              <a:off x="1973245" y="2144893"/>
              <a:ext cx="1631243" cy="0"/>
            </a:xfrm>
            <a:prstGeom prst="straightConnector1">
              <a:avLst/>
            </a:prstGeom>
            <a:ln w="6350" cap="flat" cmpd="sng">
              <a:solidFill>
                <a:srgbClr val="000000"/>
              </a:solidFill>
              <a:prstDash val="solid"/>
              <a:headEnd type="none" w="med" len="med"/>
              <a:tailEnd type="triangle" w="med" len="med"/>
            </a:ln>
          </p:spPr>
        </p:cxnSp>
        <p:sp>
          <p:nvSpPr>
            <p:cNvPr id="301066" name="文本框 28"/>
            <p:cNvSpPr txBox="1"/>
            <p:nvPr/>
          </p:nvSpPr>
          <p:spPr>
            <a:xfrm>
              <a:off x="2425550" y="1792733"/>
              <a:ext cx="800204" cy="338412"/>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虚地址</a:t>
              </a:r>
              <a:endParaRPr lang="zh-CN" altLang="en-US" sz="1600" dirty="0">
                <a:solidFill>
                  <a:srgbClr val="000000"/>
                </a:solidFill>
                <a:latin typeface="Times New Roman" panose="02020603050405020304" pitchFamily="18" charset="0"/>
              </a:endParaRPr>
            </a:p>
          </p:txBody>
        </p:sp>
        <p:cxnSp>
          <p:nvCxnSpPr>
            <p:cNvPr id="301067" name="直接箭头连接符 29"/>
            <p:cNvCxnSpPr/>
            <p:nvPr/>
          </p:nvCxnSpPr>
          <p:spPr>
            <a:xfrm>
              <a:off x="5520615" y="2144893"/>
              <a:ext cx="1655968" cy="0"/>
            </a:xfrm>
            <a:prstGeom prst="straightConnector1">
              <a:avLst/>
            </a:prstGeom>
            <a:ln w="6350" cap="flat" cmpd="sng">
              <a:solidFill>
                <a:srgbClr val="000000"/>
              </a:solidFill>
              <a:prstDash val="solid"/>
              <a:headEnd type="none" w="med" len="med"/>
              <a:tailEnd type="triangle" w="med" len="med"/>
            </a:ln>
          </p:spPr>
        </p:cxnSp>
        <p:cxnSp>
          <p:nvCxnSpPr>
            <p:cNvPr id="301068" name="直接箭头连接符 30"/>
            <p:cNvCxnSpPr/>
            <p:nvPr/>
          </p:nvCxnSpPr>
          <p:spPr>
            <a:xfrm>
              <a:off x="5520615" y="2841422"/>
              <a:ext cx="1619969" cy="0"/>
            </a:xfrm>
            <a:prstGeom prst="straightConnector1">
              <a:avLst/>
            </a:prstGeom>
            <a:ln w="6350" cap="flat" cmpd="sng">
              <a:solidFill>
                <a:srgbClr val="000000"/>
              </a:solidFill>
              <a:prstDash val="solid"/>
              <a:headEnd type="none" w="med" len="med"/>
              <a:tailEnd type="triangle" w="med" len="med"/>
            </a:ln>
          </p:spPr>
        </p:cxnSp>
        <p:sp>
          <p:nvSpPr>
            <p:cNvPr id="301069" name="文本框 31"/>
            <p:cNvSpPr txBox="1"/>
            <p:nvPr/>
          </p:nvSpPr>
          <p:spPr>
            <a:xfrm>
              <a:off x="5627701" y="1744663"/>
              <a:ext cx="1415746" cy="338412"/>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主存物理地址</a:t>
              </a:r>
              <a:endParaRPr lang="zh-CN" altLang="en-US" sz="1600" dirty="0">
                <a:solidFill>
                  <a:srgbClr val="000000"/>
                </a:solidFill>
                <a:latin typeface="Times New Roman" panose="02020603050405020304" pitchFamily="18" charset="0"/>
              </a:endParaRPr>
            </a:p>
          </p:txBody>
        </p:sp>
        <p:sp>
          <p:nvSpPr>
            <p:cNvPr id="301070" name="文本框 32"/>
            <p:cNvSpPr txBox="1"/>
            <p:nvPr/>
          </p:nvSpPr>
          <p:spPr>
            <a:xfrm>
              <a:off x="5335002" y="2566180"/>
              <a:ext cx="1991195" cy="584529"/>
            </a:xfrm>
            <a:prstGeom prst="rect">
              <a:avLst/>
            </a:prstGeom>
            <a:noFill/>
            <a:ln w="9525">
              <a:noFill/>
            </a:ln>
          </p:spPr>
          <p:txBody>
            <a:bodyPr>
              <a:spAutoFit/>
            </a:bodyPr>
            <a:p>
              <a:pPr algn="ctr"/>
              <a:r>
                <a:rPr lang="zh-CN" altLang="en-US" sz="1600" dirty="0">
                  <a:solidFill>
                    <a:srgbClr val="000000"/>
                  </a:solidFill>
                  <a:latin typeface="Times New Roman" panose="02020603050405020304" pitchFamily="18" charset="0"/>
                </a:rPr>
                <a:t>指令或数据</a:t>
              </a:r>
              <a:endParaRPr lang="en-US" altLang="zh-CN" sz="1600" dirty="0">
                <a:solidFill>
                  <a:srgbClr val="000000"/>
                </a:solidFill>
                <a:latin typeface="Times New Roman" panose="02020603050405020304" pitchFamily="18" charset="0"/>
              </a:endParaRPr>
            </a:p>
            <a:p>
              <a:pPr algn="ctr"/>
              <a:r>
                <a:rPr lang="en-US" altLang="zh-CN" sz="1600" dirty="0">
                  <a:solidFill>
                    <a:srgbClr val="000000"/>
                  </a:solidFill>
                  <a:latin typeface="Times New Roman" panose="02020603050405020304" pitchFamily="18" charset="0"/>
                </a:rPr>
                <a:t>(</a:t>
              </a:r>
              <a:r>
                <a:rPr lang="zh-CN" altLang="en-US" sz="1600" dirty="0">
                  <a:solidFill>
                    <a:srgbClr val="000000"/>
                  </a:solidFill>
                  <a:latin typeface="Times New Roman" panose="02020603050405020304" pitchFamily="18" charset="0"/>
                </a:rPr>
                <a:t>多字宽</a:t>
              </a:r>
              <a:r>
                <a:rPr lang="en-US" altLang="zh-CN" sz="1600" dirty="0">
                  <a:solidFill>
                    <a:srgbClr val="000000"/>
                  </a:solidFill>
                  <a:latin typeface="Times New Roman" panose="02020603050405020304" pitchFamily="18" charset="0"/>
                </a:rPr>
                <a:t>)</a:t>
              </a:r>
              <a:endParaRPr lang="zh-CN" altLang="en-US" sz="1600" dirty="0">
                <a:solidFill>
                  <a:srgbClr val="000000"/>
                </a:solidFill>
                <a:latin typeface="Times New Roman" panose="02020603050405020304" pitchFamily="18" charset="0"/>
              </a:endParaRPr>
            </a:p>
          </p:txBody>
        </p:sp>
        <p:cxnSp>
          <p:nvCxnSpPr>
            <p:cNvPr id="301071" name="肘形连接符 33"/>
            <p:cNvCxnSpPr>
              <a:endCxn id="301064" idx="2"/>
            </p:cNvCxnSpPr>
            <p:nvPr/>
          </p:nvCxnSpPr>
          <p:spPr>
            <a:xfrm flipV="1">
              <a:off x="4564575" y="3101519"/>
              <a:ext cx="3230930" cy="821960"/>
            </a:xfrm>
            <a:prstGeom prst="bentConnector2">
              <a:avLst/>
            </a:prstGeom>
            <a:ln w="6350" cap="flat" cmpd="sng">
              <a:solidFill>
                <a:srgbClr val="000000"/>
              </a:solidFill>
              <a:prstDash val="solid"/>
              <a:round/>
              <a:headEnd type="triangle" w="med" len="med"/>
              <a:tailEnd type="triangle" w="med" len="med"/>
            </a:ln>
          </p:spPr>
        </p:cxnSp>
        <p:sp>
          <p:nvSpPr>
            <p:cNvPr id="301072" name="文本框 34"/>
            <p:cNvSpPr txBox="1"/>
            <p:nvPr/>
          </p:nvSpPr>
          <p:spPr>
            <a:xfrm>
              <a:off x="5899562" y="3611234"/>
              <a:ext cx="1241021" cy="584529"/>
            </a:xfrm>
            <a:prstGeom prst="rect">
              <a:avLst/>
            </a:prstGeom>
            <a:noFill/>
            <a:ln w="9525">
              <a:noFill/>
            </a:ln>
          </p:spPr>
          <p:txBody>
            <a:bodyPr wrap="none">
              <a:spAutoFit/>
            </a:bodyPr>
            <a:p>
              <a:pPr algn="ctr"/>
              <a:r>
                <a:rPr lang="zh-CN" altLang="en-US" sz="1600" dirty="0">
                  <a:solidFill>
                    <a:srgbClr val="000000"/>
                  </a:solidFill>
                  <a:latin typeface="Times New Roman" panose="02020603050405020304" pitchFamily="18" charset="0"/>
                </a:rPr>
                <a:t>指令或数据</a:t>
              </a:r>
              <a:endParaRPr lang="en-US" altLang="zh-CN" sz="1600" dirty="0">
                <a:solidFill>
                  <a:srgbClr val="000000"/>
                </a:solidFill>
                <a:latin typeface="Times New Roman" panose="02020603050405020304" pitchFamily="18" charset="0"/>
              </a:endParaRPr>
            </a:p>
            <a:p>
              <a:pPr algn="ctr"/>
              <a:r>
                <a:rPr lang="en-US" altLang="zh-CN" sz="1600" dirty="0">
                  <a:solidFill>
                    <a:srgbClr val="000000"/>
                  </a:solidFill>
                  <a:latin typeface="Times New Roman" panose="02020603050405020304" pitchFamily="18" charset="0"/>
                </a:rPr>
                <a:t>(</a:t>
              </a:r>
              <a:r>
                <a:rPr lang="zh-CN" altLang="en-US" sz="1600" dirty="0">
                  <a:solidFill>
                    <a:srgbClr val="000000"/>
                  </a:solidFill>
                  <a:latin typeface="Times New Roman" panose="02020603050405020304" pitchFamily="18" charset="0"/>
                </a:rPr>
                <a:t>单字宽</a:t>
              </a:r>
              <a:r>
                <a:rPr lang="en-US" altLang="zh-CN" sz="1600" dirty="0">
                  <a:solidFill>
                    <a:srgbClr val="000000"/>
                  </a:solidFill>
                  <a:latin typeface="Times New Roman" panose="02020603050405020304" pitchFamily="18" charset="0"/>
                </a:rPr>
                <a:t>)</a:t>
              </a:r>
              <a:endParaRPr lang="zh-CN" altLang="en-US" sz="1600" dirty="0">
                <a:solidFill>
                  <a:srgbClr val="000000"/>
                </a:solidFill>
                <a:latin typeface="Times New Roman" panose="02020603050405020304" pitchFamily="18" charset="0"/>
              </a:endParaRPr>
            </a:p>
          </p:txBody>
        </p:sp>
        <p:cxnSp>
          <p:nvCxnSpPr>
            <p:cNvPr id="301073" name="直接箭头连接符 35"/>
            <p:cNvCxnSpPr>
              <a:endCxn id="301064" idx="2"/>
            </p:cNvCxnSpPr>
            <p:nvPr/>
          </p:nvCxnSpPr>
          <p:spPr>
            <a:xfrm flipH="1">
              <a:off x="4579502" y="3116664"/>
              <a:ext cx="1" cy="791667"/>
            </a:xfrm>
            <a:prstGeom prst="straightConnector1">
              <a:avLst/>
            </a:prstGeom>
            <a:ln w="6350" cap="flat" cmpd="sng">
              <a:solidFill>
                <a:srgbClr val="000000"/>
              </a:solidFill>
              <a:prstDash val="solid"/>
              <a:headEnd type="triangle" w="med" len="med"/>
              <a:tailEnd type="none" w="med" len="med"/>
            </a:ln>
          </p:spPr>
        </p:cxnSp>
        <p:cxnSp>
          <p:nvCxnSpPr>
            <p:cNvPr id="301074" name="肘形连接符 36"/>
            <p:cNvCxnSpPr>
              <a:stCxn id="301061" idx="2"/>
              <a:endCxn id="301064" idx="2"/>
            </p:cNvCxnSpPr>
            <p:nvPr/>
          </p:nvCxnSpPr>
          <p:spPr>
            <a:xfrm rot="-5400000" flipH="1">
              <a:off x="2662156" y="1970553"/>
              <a:ext cx="800137" cy="3092351"/>
            </a:xfrm>
            <a:prstGeom prst="bentConnector2">
              <a:avLst/>
            </a:prstGeom>
            <a:ln w="6350" cap="flat" cmpd="sng">
              <a:solidFill>
                <a:srgbClr val="000000"/>
              </a:solidFill>
              <a:prstDash val="solid"/>
              <a:round/>
              <a:headEnd type="triangle" w="med" len="med"/>
              <a:tailEnd type="triangle" w="med" len="med"/>
            </a:ln>
          </p:spPr>
        </p:cxnSp>
        <p:cxnSp>
          <p:nvCxnSpPr>
            <p:cNvPr id="301075" name="肘形连接符 4"/>
            <p:cNvCxnSpPr>
              <a:stCxn id="301061" idx="2"/>
              <a:endCxn id="301063" idx="1"/>
            </p:cNvCxnSpPr>
            <p:nvPr/>
          </p:nvCxnSpPr>
          <p:spPr>
            <a:xfrm>
              <a:off x="2698595" y="2144893"/>
              <a:ext cx="905893" cy="696530"/>
            </a:xfrm>
            <a:prstGeom prst="bentConnector3">
              <a:avLst>
                <a:gd name="adj1" fmla="val 3222"/>
              </a:avLst>
            </a:prstGeom>
            <a:ln w="9525" cap="flat" cmpd="sng">
              <a:solidFill>
                <a:srgbClr val="000000"/>
              </a:solidFill>
              <a:prstDash val="solid"/>
              <a:round/>
              <a:headEnd type="none" w="med" len="med"/>
              <a:tailEnd type="triangle" w="med" len="med"/>
            </a:ln>
          </p:spPr>
        </p:cxn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3106" name="Rectangle 2"/>
          <p:cNvSpPr>
            <a:spLocks noGrp="1"/>
          </p:cNvSpPr>
          <p:nvPr>
            <p:ph type="title"/>
          </p:nvPr>
        </p:nvSpPr>
        <p:spPr>
          <a:ln/>
        </p:spPr>
        <p:txBody>
          <a:bodyPr vert="horz" wrap="square" lIns="91440" tIns="45720" rIns="91440" bIns="45720" anchor="ctr" anchorCtr="0"/>
          <a:p>
            <a:pPr eaLnBrk="1" hangingPunct="1"/>
            <a:r>
              <a:rPr lang="en-US" altLang="zh-CN" dirty="0"/>
              <a:t>4.4 </a:t>
            </a:r>
            <a:r>
              <a:rPr lang="zh-CN" altLang="en-US" dirty="0"/>
              <a:t>三级存储体系</a:t>
            </a:r>
            <a:endParaRPr lang="zh-CN" altLang="en-US" dirty="0"/>
          </a:p>
        </p:txBody>
      </p:sp>
      <p:sp>
        <p:nvSpPr>
          <p:cNvPr id="1107971" name="Rectangle 3"/>
          <p:cNvSpPr>
            <a:spLocks noGrp="1" noChangeArrowheads="1"/>
          </p:cNvSpPr>
          <p:nvPr>
            <p:ph idx="1" hasCustomPrompt="1"/>
          </p:nvPr>
        </p:nvSpPr>
        <p:spPr>
          <a:xfrm>
            <a:off x="400050" y="869950"/>
            <a:ext cx="8229600" cy="575945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全</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技术</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ts val="6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全</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存储系统的等效访问时间要接近于</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的，容量是虚地址空间的容量。</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由于磁盘辅存基本访问单位是物理块，每块</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512B</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，因此，与磁盘存储器连接的局部</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的块容量一般也是</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512B</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，其他</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Cache</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块的容量可以是小于或大于</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512B</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，但应该是</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512B</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的整数倍。</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303108" name="组合 19"/>
          <p:cNvGrpSpPr/>
          <p:nvPr/>
        </p:nvGrpSpPr>
        <p:grpSpPr>
          <a:xfrm>
            <a:off x="1058863" y="1549400"/>
            <a:ext cx="7486650" cy="2938463"/>
            <a:chOff x="282772" y="1382475"/>
            <a:chExt cx="7487086" cy="2939337"/>
          </a:xfrm>
        </p:grpSpPr>
        <p:sp>
          <p:nvSpPr>
            <p:cNvPr id="303109" name="文本框 20"/>
            <p:cNvSpPr txBox="1"/>
            <p:nvPr/>
          </p:nvSpPr>
          <p:spPr>
            <a:xfrm>
              <a:off x="590550" y="1517957"/>
              <a:ext cx="800219" cy="338554"/>
            </a:xfrm>
            <a:prstGeom prst="rect">
              <a:avLst/>
            </a:prstGeom>
            <a:noFill/>
            <a:ln w="9525">
              <a:noFill/>
            </a:ln>
          </p:spPr>
          <p:txBody>
            <a:bodyPr wrap="none">
              <a:spAutoFit/>
            </a:bodyPr>
            <a:p>
              <a:pPr algn="r"/>
              <a:r>
                <a:rPr lang="zh-CN" altLang="en-US" sz="1600" dirty="0">
                  <a:solidFill>
                    <a:srgbClr val="000000"/>
                  </a:solidFill>
                  <a:latin typeface="Times New Roman" panose="02020603050405020304" pitchFamily="18" charset="0"/>
                </a:rPr>
                <a:t>处理机</a:t>
              </a:r>
              <a:endParaRPr lang="zh-CN" altLang="en-US" sz="1600" dirty="0">
                <a:solidFill>
                  <a:srgbClr val="000000"/>
                </a:solidFill>
                <a:latin typeface="Times New Roman" panose="02020603050405020304" pitchFamily="18" charset="0"/>
              </a:endParaRPr>
            </a:p>
          </p:txBody>
        </p:sp>
        <p:sp>
          <p:nvSpPr>
            <p:cNvPr id="303110" name="矩形 21"/>
            <p:cNvSpPr/>
            <p:nvPr/>
          </p:nvSpPr>
          <p:spPr>
            <a:xfrm>
              <a:off x="1545426" y="1382475"/>
              <a:ext cx="640159" cy="58487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800" dirty="0">
                  <a:solidFill>
                    <a:srgbClr val="000000"/>
                  </a:solidFill>
                  <a:latin typeface="Times New Roman" panose="02020603050405020304" pitchFamily="18" charset="0"/>
                </a:rPr>
                <a:t>P</a:t>
              </a:r>
              <a:r>
                <a:rPr lang="en-US" altLang="zh-CN" sz="1800" baseline="-25000" dirty="0">
                  <a:solidFill>
                    <a:srgbClr val="000000"/>
                  </a:solidFill>
                  <a:latin typeface="Times New Roman" panose="02020603050405020304" pitchFamily="18" charset="0"/>
                </a:rPr>
                <a:t>1</a:t>
              </a:r>
              <a:endParaRPr lang="zh-CN" altLang="en-US" sz="1800" baseline="-25000" dirty="0">
                <a:solidFill>
                  <a:srgbClr val="000000"/>
                </a:solidFill>
                <a:latin typeface="Times New Roman" panose="02020603050405020304" pitchFamily="18" charset="0"/>
              </a:endParaRPr>
            </a:p>
          </p:txBody>
        </p:sp>
        <p:cxnSp>
          <p:nvCxnSpPr>
            <p:cNvPr id="303111" name="直接箭头连接符 37"/>
            <p:cNvCxnSpPr/>
            <p:nvPr/>
          </p:nvCxnSpPr>
          <p:spPr>
            <a:xfrm>
              <a:off x="1217858" y="3386258"/>
              <a:ext cx="6552000" cy="0"/>
            </a:xfrm>
            <a:prstGeom prst="straightConnector1">
              <a:avLst/>
            </a:prstGeom>
            <a:ln w="6350" cap="flat" cmpd="sng">
              <a:solidFill>
                <a:srgbClr val="000000"/>
              </a:solidFill>
              <a:prstDash val="solid"/>
              <a:headEnd type="none" w="med" len="med"/>
              <a:tailEnd type="none" w="med" len="med"/>
            </a:ln>
          </p:spPr>
        </p:cxnSp>
        <p:sp>
          <p:nvSpPr>
            <p:cNvPr id="303112" name="矩形 38"/>
            <p:cNvSpPr/>
            <p:nvPr/>
          </p:nvSpPr>
          <p:spPr>
            <a:xfrm>
              <a:off x="1545426" y="2333386"/>
              <a:ext cx="640159" cy="58487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800" dirty="0">
                  <a:solidFill>
                    <a:srgbClr val="000000"/>
                  </a:solidFill>
                  <a:latin typeface="Times New Roman" panose="02020603050405020304" pitchFamily="18" charset="0"/>
                </a:rPr>
                <a:t>C</a:t>
              </a:r>
              <a:r>
                <a:rPr lang="en-US" altLang="zh-CN" sz="1800" baseline="-25000" dirty="0">
                  <a:solidFill>
                    <a:srgbClr val="000000"/>
                  </a:solidFill>
                  <a:latin typeface="Times New Roman" panose="02020603050405020304" pitchFamily="18" charset="0"/>
                </a:rPr>
                <a:t>1</a:t>
              </a:r>
              <a:endParaRPr lang="zh-CN" altLang="en-US" sz="1800" baseline="-25000" dirty="0">
                <a:solidFill>
                  <a:srgbClr val="000000"/>
                </a:solidFill>
                <a:latin typeface="Times New Roman" panose="02020603050405020304" pitchFamily="18" charset="0"/>
              </a:endParaRPr>
            </a:p>
          </p:txBody>
        </p:sp>
        <p:sp>
          <p:nvSpPr>
            <p:cNvPr id="303113" name="文本框 39"/>
            <p:cNvSpPr txBox="1"/>
            <p:nvPr/>
          </p:nvSpPr>
          <p:spPr>
            <a:xfrm>
              <a:off x="282772" y="2391956"/>
              <a:ext cx="1107997" cy="338554"/>
            </a:xfrm>
            <a:prstGeom prst="rect">
              <a:avLst/>
            </a:prstGeom>
            <a:noFill/>
            <a:ln w="9525">
              <a:noFill/>
            </a:ln>
          </p:spPr>
          <p:txBody>
            <a:bodyPr wrap="none">
              <a:spAutoFit/>
            </a:bodyPr>
            <a:p>
              <a:pPr algn="r"/>
              <a:r>
                <a:rPr lang="zh-CN" altLang="en-US" sz="1600" dirty="0">
                  <a:solidFill>
                    <a:srgbClr val="000000"/>
                  </a:solidFill>
                  <a:latin typeface="Times New Roman" panose="02020603050405020304" pitchFamily="18" charset="0"/>
                </a:rPr>
                <a:t>局部</a:t>
              </a:r>
              <a:r>
                <a:rPr lang="en-US" altLang="zh-CN" sz="1600" dirty="0">
                  <a:solidFill>
                    <a:srgbClr val="000000"/>
                  </a:solidFill>
                  <a:latin typeface="Times New Roman" panose="02020603050405020304" pitchFamily="18" charset="0"/>
                </a:rPr>
                <a:t>Cache</a:t>
              </a:r>
              <a:endParaRPr lang="zh-CN" altLang="en-US" sz="1600" dirty="0">
                <a:solidFill>
                  <a:srgbClr val="000000"/>
                </a:solidFill>
                <a:latin typeface="Times New Roman" panose="02020603050405020304" pitchFamily="18" charset="0"/>
              </a:endParaRPr>
            </a:p>
          </p:txBody>
        </p:sp>
        <p:cxnSp>
          <p:nvCxnSpPr>
            <p:cNvPr id="303114" name="直接箭头连接符 40"/>
            <p:cNvCxnSpPr>
              <a:stCxn id="303110" idx="2"/>
              <a:endCxn id="303112" idx="0"/>
            </p:cNvCxnSpPr>
            <p:nvPr/>
          </p:nvCxnSpPr>
          <p:spPr>
            <a:xfrm>
              <a:off x="1865506" y="1967347"/>
              <a:ext cx="0" cy="366039"/>
            </a:xfrm>
            <a:prstGeom prst="straightConnector1">
              <a:avLst/>
            </a:prstGeom>
            <a:ln w="6350" cap="flat" cmpd="sng">
              <a:solidFill>
                <a:srgbClr val="000000"/>
              </a:solidFill>
              <a:prstDash val="solid"/>
              <a:headEnd type="none" w="med" len="med"/>
              <a:tailEnd type="none" w="med" len="med"/>
            </a:ln>
          </p:spPr>
        </p:cxnSp>
        <p:cxnSp>
          <p:nvCxnSpPr>
            <p:cNvPr id="303115" name="直接箭头连接符 41"/>
            <p:cNvCxnSpPr>
              <a:stCxn id="303112" idx="2"/>
              <a:endCxn id="303112" idx="0"/>
            </p:cNvCxnSpPr>
            <p:nvPr/>
          </p:nvCxnSpPr>
          <p:spPr>
            <a:xfrm flipH="1">
              <a:off x="1865505" y="2918258"/>
              <a:ext cx="1" cy="468000"/>
            </a:xfrm>
            <a:prstGeom prst="straightConnector1">
              <a:avLst/>
            </a:prstGeom>
            <a:ln w="6350" cap="flat" cmpd="sng">
              <a:solidFill>
                <a:srgbClr val="000000"/>
              </a:solidFill>
              <a:prstDash val="solid"/>
              <a:headEnd type="none" w="med" len="med"/>
              <a:tailEnd type="none" w="med" len="med"/>
            </a:ln>
          </p:spPr>
        </p:cxnSp>
        <p:sp>
          <p:nvSpPr>
            <p:cNvPr id="303116" name="矩形 42"/>
            <p:cNvSpPr/>
            <p:nvPr/>
          </p:nvSpPr>
          <p:spPr>
            <a:xfrm>
              <a:off x="2505664" y="1382475"/>
              <a:ext cx="640159" cy="58487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800" dirty="0">
                  <a:solidFill>
                    <a:srgbClr val="000000"/>
                  </a:solidFill>
                  <a:latin typeface="Times New Roman" panose="02020603050405020304" pitchFamily="18" charset="0"/>
                </a:rPr>
                <a:t>P</a:t>
              </a:r>
              <a:r>
                <a:rPr lang="en-US" altLang="zh-CN" sz="1800" baseline="-25000" dirty="0">
                  <a:solidFill>
                    <a:srgbClr val="000000"/>
                  </a:solidFill>
                  <a:latin typeface="Times New Roman" panose="02020603050405020304" pitchFamily="18" charset="0"/>
                </a:rPr>
                <a:t>2</a:t>
              </a:r>
              <a:endParaRPr lang="zh-CN" altLang="en-US" sz="1800" baseline="-25000" dirty="0">
                <a:solidFill>
                  <a:srgbClr val="000000"/>
                </a:solidFill>
                <a:latin typeface="Times New Roman" panose="02020603050405020304" pitchFamily="18" charset="0"/>
              </a:endParaRPr>
            </a:p>
          </p:txBody>
        </p:sp>
        <p:sp>
          <p:nvSpPr>
            <p:cNvPr id="303117" name="矩形 43"/>
            <p:cNvSpPr/>
            <p:nvPr/>
          </p:nvSpPr>
          <p:spPr>
            <a:xfrm>
              <a:off x="2505664" y="2333386"/>
              <a:ext cx="640159" cy="58487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800" dirty="0">
                  <a:solidFill>
                    <a:srgbClr val="000000"/>
                  </a:solidFill>
                  <a:latin typeface="Times New Roman" panose="02020603050405020304" pitchFamily="18" charset="0"/>
                </a:rPr>
                <a:t>C</a:t>
              </a:r>
              <a:r>
                <a:rPr lang="en-US" altLang="zh-CN" sz="1800" baseline="-25000" dirty="0">
                  <a:solidFill>
                    <a:srgbClr val="000000"/>
                  </a:solidFill>
                  <a:latin typeface="Times New Roman" panose="02020603050405020304" pitchFamily="18" charset="0"/>
                </a:rPr>
                <a:t>2</a:t>
              </a:r>
              <a:endParaRPr lang="zh-CN" altLang="en-US" sz="1800" baseline="-25000" dirty="0">
                <a:solidFill>
                  <a:srgbClr val="000000"/>
                </a:solidFill>
                <a:latin typeface="Times New Roman" panose="02020603050405020304" pitchFamily="18" charset="0"/>
              </a:endParaRPr>
            </a:p>
          </p:txBody>
        </p:sp>
        <p:cxnSp>
          <p:nvCxnSpPr>
            <p:cNvPr id="303118" name="直接箭头连接符 44"/>
            <p:cNvCxnSpPr>
              <a:stCxn id="303116" idx="2"/>
              <a:endCxn id="303117" idx="0"/>
            </p:cNvCxnSpPr>
            <p:nvPr/>
          </p:nvCxnSpPr>
          <p:spPr>
            <a:xfrm>
              <a:off x="2825744" y="1967347"/>
              <a:ext cx="0" cy="366039"/>
            </a:xfrm>
            <a:prstGeom prst="straightConnector1">
              <a:avLst/>
            </a:prstGeom>
            <a:ln w="6350" cap="flat" cmpd="sng">
              <a:solidFill>
                <a:srgbClr val="000000"/>
              </a:solidFill>
              <a:prstDash val="solid"/>
              <a:headEnd type="none" w="med" len="med"/>
              <a:tailEnd type="none" w="med" len="med"/>
            </a:ln>
          </p:spPr>
        </p:cxnSp>
        <p:cxnSp>
          <p:nvCxnSpPr>
            <p:cNvPr id="303119" name="直接箭头连接符 45"/>
            <p:cNvCxnSpPr>
              <a:stCxn id="303117" idx="2"/>
              <a:endCxn id="303117" idx="0"/>
            </p:cNvCxnSpPr>
            <p:nvPr/>
          </p:nvCxnSpPr>
          <p:spPr>
            <a:xfrm flipH="1">
              <a:off x="2825743" y="2918258"/>
              <a:ext cx="1" cy="468000"/>
            </a:xfrm>
            <a:prstGeom prst="straightConnector1">
              <a:avLst/>
            </a:prstGeom>
            <a:ln w="6350" cap="flat" cmpd="sng">
              <a:solidFill>
                <a:srgbClr val="000000"/>
              </a:solidFill>
              <a:prstDash val="solid"/>
              <a:headEnd type="none" w="med" len="med"/>
              <a:tailEnd type="none" w="med" len="med"/>
            </a:ln>
          </p:spPr>
        </p:cxnSp>
        <p:sp>
          <p:nvSpPr>
            <p:cNvPr id="303120" name="矩形 46"/>
            <p:cNvSpPr/>
            <p:nvPr/>
          </p:nvSpPr>
          <p:spPr>
            <a:xfrm>
              <a:off x="4331858" y="1382475"/>
              <a:ext cx="640159" cy="58487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800" dirty="0">
                  <a:solidFill>
                    <a:srgbClr val="000000"/>
                  </a:solidFill>
                  <a:latin typeface="Times New Roman" panose="02020603050405020304" pitchFamily="18" charset="0"/>
                </a:rPr>
                <a:t>P</a:t>
              </a:r>
              <a:r>
                <a:rPr lang="en-US" altLang="zh-CN" sz="1800" baseline="-25000" dirty="0">
                  <a:solidFill>
                    <a:srgbClr val="000000"/>
                  </a:solidFill>
                  <a:latin typeface="Times New Roman" panose="02020603050405020304" pitchFamily="18" charset="0"/>
                </a:rPr>
                <a:t>n</a:t>
              </a:r>
              <a:endParaRPr lang="zh-CN" altLang="en-US" sz="1800" baseline="-25000" dirty="0">
                <a:solidFill>
                  <a:srgbClr val="000000"/>
                </a:solidFill>
                <a:latin typeface="Times New Roman" panose="02020603050405020304" pitchFamily="18" charset="0"/>
              </a:endParaRPr>
            </a:p>
          </p:txBody>
        </p:sp>
        <p:sp>
          <p:nvSpPr>
            <p:cNvPr id="303121" name="矩形 47"/>
            <p:cNvSpPr/>
            <p:nvPr/>
          </p:nvSpPr>
          <p:spPr>
            <a:xfrm>
              <a:off x="4331858" y="2333386"/>
              <a:ext cx="640159" cy="58487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800" dirty="0">
                  <a:solidFill>
                    <a:srgbClr val="000000"/>
                  </a:solidFill>
                  <a:latin typeface="Times New Roman" panose="02020603050405020304" pitchFamily="18" charset="0"/>
                </a:rPr>
                <a:t>C</a:t>
              </a:r>
              <a:r>
                <a:rPr lang="en-US" altLang="zh-CN" sz="1800" baseline="-25000" dirty="0">
                  <a:solidFill>
                    <a:srgbClr val="000000"/>
                  </a:solidFill>
                  <a:latin typeface="Times New Roman" panose="02020603050405020304" pitchFamily="18" charset="0"/>
                </a:rPr>
                <a:t>n</a:t>
              </a:r>
              <a:endParaRPr lang="zh-CN" altLang="en-US" sz="1800" baseline="-25000" dirty="0">
                <a:solidFill>
                  <a:srgbClr val="000000"/>
                </a:solidFill>
                <a:latin typeface="Times New Roman" panose="02020603050405020304" pitchFamily="18" charset="0"/>
              </a:endParaRPr>
            </a:p>
          </p:txBody>
        </p:sp>
        <p:cxnSp>
          <p:nvCxnSpPr>
            <p:cNvPr id="303122" name="直接箭头连接符 48"/>
            <p:cNvCxnSpPr>
              <a:stCxn id="303120" idx="2"/>
              <a:endCxn id="303121" idx="0"/>
            </p:cNvCxnSpPr>
            <p:nvPr/>
          </p:nvCxnSpPr>
          <p:spPr>
            <a:xfrm>
              <a:off x="4651938" y="1967347"/>
              <a:ext cx="0" cy="366039"/>
            </a:xfrm>
            <a:prstGeom prst="straightConnector1">
              <a:avLst/>
            </a:prstGeom>
            <a:ln w="6350" cap="flat" cmpd="sng">
              <a:solidFill>
                <a:srgbClr val="000000"/>
              </a:solidFill>
              <a:prstDash val="solid"/>
              <a:headEnd type="none" w="med" len="med"/>
              <a:tailEnd type="none" w="med" len="med"/>
            </a:ln>
          </p:spPr>
        </p:cxnSp>
        <p:cxnSp>
          <p:nvCxnSpPr>
            <p:cNvPr id="303123" name="直接箭头连接符 49"/>
            <p:cNvCxnSpPr>
              <a:stCxn id="303121" idx="2"/>
              <a:endCxn id="303121" idx="0"/>
            </p:cNvCxnSpPr>
            <p:nvPr/>
          </p:nvCxnSpPr>
          <p:spPr>
            <a:xfrm flipH="1">
              <a:off x="4651937" y="2918258"/>
              <a:ext cx="1" cy="468000"/>
            </a:xfrm>
            <a:prstGeom prst="straightConnector1">
              <a:avLst/>
            </a:prstGeom>
            <a:ln w="6350" cap="flat" cmpd="sng">
              <a:solidFill>
                <a:srgbClr val="000000"/>
              </a:solidFill>
              <a:prstDash val="solid"/>
              <a:headEnd type="none" w="med" len="med"/>
              <a:tailEnd type="none" w="med" len="med"/>
            </a:ln>
          </p:spPr>
        </p:cxnSp>
        <p:sp>
          <p:nvSpPr>
            <p:cNvPr id="303124" name="矩形 50"/>
            <p:cNvSpPr/>
            <p:nvPr/>
          </p:nvSpPr>
          <p:spPr>
            <a:xfrm>
              <a:off x="5189175" y="1382475"/>
              <a:ext cx="640159" cy="58487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800" dirty="0">
                  <a:solidFill>
                    <a:srgbClr val="000000"/>
                  </a:solidFill>
                  <a:latin typeface="Times New Roman" panose="02020603050405020304" pitchFamily="18" charset="0"/>
                </a:rPr>
                <a:t>IOP</a:t>
              </a:r>
              <a:r>
                <a:rPr lang="en-US" altLang="zh-CN" sz="1800" baseline="-25000" dirty="0">
                  <a:solidFill>
                    <a:srgbClr val="000000"/>
                  </a:solidFill>
                  <a:latin typeface="Times New Roman" panose="02020603050405020304" pitchFamily="18" charset="0"/>
                </a:rPr>
                <a:t>1</a:t>
              </a:r>
              <a:endParaRPr lang="zh-CN" altLang="en-US" sz="1800" baseline="-25000" dirty="0">
                <a:solidFill>
                  <a:srgbClr val="000000"/>
                </a:solidFill>
                <a:latin typeface="Times New Roman" panose="02020603050405020304" pitchFamily="18" charset="0"/>
              </a:endParaRPr>
            </a:p>
          </p:txBody>
        </p:sp>
        <p:sp>
          <p:nvSpPr>
            <p:cNvPr id="303125" name="矩形 51"/>
            <p:cNvSpPr/>
            <p:nvPr/>
          </p:nvSpPr>
          <p:spPr>
            <a:xfrm>
              <a:off x="5189175" y="2333386"/>
              <a:ext cx="640159" cy="58487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800" dirty="0">
                  <a:solidFill>
                    <a:srgbClr val="000000"/>
                  </a:solidFill>
                  <a:latin typeface="Times New Roman" panose="02020603050405020304" pitchFamily="18" charset="0"/>
                </a:rPr>
                <a:t>C</a:t>
              </a:r>
              <a:r>
                <a:rPr lang="en-US" altLang="zh-CN" sz="1800" baseline="-25000" dirty="0">
                  <a:solidFill>
                    <a:srgbClr val="000000"/>
                  </a:solidFill>
                  <a:latin typeface="Times New Roman" panose="02020603050405020304" pitchFamily="18" charset="0"/>
                </a:rPr>
                <a:t>io1</a:t>
              </a:r>
              <a:endParaRPr lang="zh-CN" altLang="en-US" sz="1800" baseline="-25000" dirty="0">
                <a:solidFill>
                  <a:srgbClr val="000000"/>
                </a:solidFill>
                <a:latin typeface="Times New Roman" panose="02020603050405020304" pitchFamily="18" charset="0"/>
              </a:endParaRPr>
            </a:p>
          </p:txBody>
        </p:sp>
        <p:cxnSp>
          <p:nvCxnSpPr>
            <p:cNvPr id="303126" name="直接箭头连接符 52"/>
            <p:cNvCxnSpPr>
              <a:stCxn id="303124" idx="2"/>
              <a:endCxn id="303125" idx="0"/>
            </p:cNvCxnSpPr>
            <p:nvPr/>
          </p:nvCxnSpPr>
          <p:spPr>
            <a:xfrm>
              <a:off x="5509255" y="1967347"/>
              <a:ext cx="0" cy="366039"/>
            </a:xfrm>
            <a:prstGeom prst="straightConnector1">
              <a:avLst/>
            </a:prstGeom>
            <a:ln w="6350" cap="flat" cmpd="sng">
              <a:solidFill>
                <a:srgbClr val="000000"/>
              </a:solidFill>
              <a:prstDash val="solid"/>
              <a:headEnd type="none" w="med" len="med"/>
              <a:tailEnd type="none" w="med" len="med"/>
            </a:ln>
          </p:spPr>
        </p:cxnSp>
        <p:cxnSp>
          <p:nvCxnSpPr>
            <p:cNvPr id="303127" name="直接箭头连接符 53"/>
            <p:cNvCxnSpPr>
              <a:stCxn id="303125" idx="2"/>
              <a:endCxn id="303125" idx="0"/>
            </p:cNvCxnSpPr>
            <p:nvPr/>
          </p:nvCxnSpPr>
          <p:spPr>
            <a:xfrm flipH="1">
              <a:off x="5509254" y="2918258"/>
              <a:ext cx="1" cy="468000"/>
            </a:xfrm>
            <a:prstGeom prst="straightConnector1">
              <a:avLst/>
            </a:prstGeom>
            <a:ln w="6350" cap="flat" cmpd="sng">
              <a:solidFill>
                <a:srgbClr val="000000"/>
              </a:solidFill>
              <a:prstDash val="solid"/>
              <a:headEnd type="none" w="med" len="med"/>
              <a:tailEnd type="none" w="med" len="med"/>
            </a:ln>
          </p:spPr>
        </p:cxnSp>
        <p:sp>
          <p:nvSpPr>
            <p:cNvPr id="303128" name="矩形 54"/>
            <p:cNvSpPr/>
            <p:nvPr/>
          </p:nvSpPr>
          <p:spPr>
            <a:xfrm>
              <a:off x="6802578" y="1382475"/>
              <a:ext cx="640159" cy="58487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800" dirty="0">
                  <a:solidFill>
                    <a:srgbClr val="000000"/>
                  </a:solidFill>
                  <a:latin typeface="Times New Roman" panose="02020603050405020304" pitchFamily="18" charset="0"/>
                </a:rPr>
                <a:t>IOP</a:t>
              </a:r>
              <a:r>
                <a:rPr lang="en-US" altLang="zh-CN" sz="1800" baseline="-25000" dirty="0">
                  <a:solidFill>
                    <a:srgbClr val="000000"/>
                  </a:solidFill>
                  <a:latin typeface="Times New Roman" panose="02020603050405020304" pitchFamily="18" charset="0"/>
                </a:rPr>
                <a:t>m</a:t>
              </a:r>
              <a:endParaRPr lang="zh-CN" altLang="en-US" sz="1800" baseline="-25000" dirty="0">
                <a:solidFill>
                  <a:srgbClr val="000000"/>
                </a:solidFill>
                <a:latin typeface="Times New Roman" panose="02020603050405020304" pitchFamily="18" charset="0"/>
              </a:endParaRPr>
            </a:p>
          </p:txBody>
        </p:sp>
        <p:sp>
          <p:nvSpPr>
            <p:cNvPr id="303129" name="矩形 55"/>
            <p:cNvSpPr/>
            <p:nvPr/>
          </p:nvSpPr>
          <p:spPr>
            <a:xfrm>
              <a:off x="6802578" y="2333386"/>
              <a:ext cx="640159" cy="58487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800" dirty="0">
                  <a:solidFill>
                    <a:srgbClr val="000000"/>
                  </a:solidFill>
                  <a:latin typeface="Times New Roman" panose="02020603050405020304" pitchFamily="18" charset="0"/>
                </a:rPr>
                <a:t>C</a:t>
              </a:r>
              <a:r>
                <a:rPr lang="en-US" altLang="zh-CN" sz="1800" baseline="-25000" dirty="0">
                  <a:solidFill>
                    <a:srgbClr val="000000"/>
                  </a:solidFill>
                  <a:latin typeface="Times New Roman" panose="02020603050405020304" pitchFamily="18" charset="0"/>
                </a:rPr>
                <a:t>iom</a:t>
              </a:r>
              <a:endParaRPr lang="zh-CN" altLang="en-US" sz="1800" baseline="-25000" dirty="0">
                <a:solidFill>
                  <a:srgbClr val="000000"/>
                </a:solidFill>
                <a:latin typeface="Times New Roman" panose="02020603050405020304" pitchFamily="18" charset="0"/>
              </a:endParaRPr>
            </a:p>
          </p:txBody>
        </p:sp>
        <p:cxnSp>
          <p:nvCxnSpPr>
            <p:cNvPr id="303130" name="直接箭头连接符 56"/>
            <p:cNvCxnSpPr>
              <a:stCxn id="303128" idx="2"/>
              <a:endCxn id="303129" idx="0"/>
            </p:cNvCxnSpPr>
            <p:nvPr/>
          </p:nvCxnSpPr>
          <p:spPr>
            <a:xfrm>
              <a:off x="7122658" y="1967347"/>
              <a:ext cx="0" cy="366039"/>
            </a:xfrm>
            <a:prstGeom prst="straightConnector1">
              <a:avLst/>
            </a:prstGeom>
            <a:ln w="6350" cap="flat" cmpd="sng">
              <a:solidFill>
                <a:srgbClr val="000000"/>
              </a:solidFill>
              <a:prstDash val="solid"/>
              <a:headEnd type="none" w="med" len="med"/>
              <a:tailEnd type="none" w="med" len="med"/>
            </a:ln>
          </p:spPr>
        </p:cxnSp>
        <p:cxnSp>
          <p:nvCxnSpPr>
            <p:cNvPr id="303131" name="直接箭头连接符 57"/>
            <p:cNvCxnSpPr>
              <a:stCxn id="303129" idx="2"/>
              <a:endCxn id="303129" idx="0"/>
            </p:cNvCxnSpPr>
            <p:nvPr/>
          </p:nvCxnSpPr>
          <p:spPr>
            <a:xfrm flipH="1">
              <a:off x="7122657" y="2918258"/>
              <a:ext cx="1" cy="468000"/>
            </a:xfrm>
            <a:prstGeom prst="straightConnector1">
              <a:avLst/>
            </a:prstGeom>
            <a:ln w="6350" cap="flat" cmpd="sng">
              <a:solidFill>
                <a:srgbClr val="000000"/>
              </a:solidFill>
              <a:prstDash val="solid"/>
              <a:headEnd type="none" w="med" len="med"/>
              <a:tailEnd type="none" w="med" len="med"/>
            </a:ln>
          </p:spPr>
        </p:cxnSp>
        <p:sp>
          <p:nvSpPr>
            <p:cNvPr id="303132" name="文本框 58"/>
            <p:cNvSpPr txBox="1"/>
            <p:nvPr/>
          </p:nvSpPr>
          <p:spPr>
            <a:xfrm>
              <a:off x="282772" y="3703453"/>
              <a:ext cx="1107996" cy="338554"/>
            </a:xfrm>
            <a:prstGeom prst="rect">
              <a:avLst/>
            </a:prstGeom>
            <a:noFill/>
            <a:ln w="9525">
              <a:noFill/>
            </a:ln>
          </p:spPr>
          <p:txBody>
            <a:bodyPr wrap="none">
              <a:spAutoFit/>
            </a:bodyPr>
            <a:p>
              <a:pPr algn="r"/>
              <a:r>
                <a:rPr lang="zh-CN" altLang="en-US" sz="1600" dirty="0">
                  <a:solidFill>
                    <a:srgbClr val="000000"/>
                  </a:solidFill>
                  <a:latin typeface="Times New Roman" panose="02020603050405020304" pitchFamily="18" charset="0"/>
                </a:rPr>
                <a:t>共享</a:t>
              </a:r>
              <a:r>
                <a:rPr lang="en-US" altLang="zh-CN" sz="1600" dirty="0">
                  <a:solidFill>
                    <a:srgbClr val="000000"/>
                  </a:solidFill>
                  <a:latin typeface="Times New Roman" panose="02020603050405020304" pitchFamily="18" charset="0"/>
                </a:rPr>
                <a:t>Cache</a:t>
              </a:r>
              <a:endParaRPr lang="zh-CN" altLang="en-US" sz="1600" dirty="0">
                <a:solidFill>
                  <a:srgbClr val="000000"/>
                </a:solidFill>
                <a:latin typeface="Times New Roman" panose="02020603050405020304" pitchFamily="18" charset="0"/>
              </a:endParaRPr>
            </a:p>
          </p:txBody>
        </p:sp>
        <p:sp>
          <p:nvSpPr>
            <p:cNvPr id="303133" name="矩形 59"/>
            <p:cNvSpPr/>
            <p:nvPr/>
          </p:nvSpPr>
          <p:spPr>
            <a:xfrm>
              <a:off x="3853697" y="3736940"/>
              <a:ext cx="640159" cy="584872"/>
            </a:xfrm>
            <a:prstGeom prst="rect">
              <a:avLst/>
            </a:prstGeom>
            <a:noFill/>
            <a:ln w="6350" cap="flat" cmpd="sng">
              <a:solidFill>
                <a:srgbClr val="000000"/>
              </a:solidFill>
              <a:prstDash val="solid"/>
              <a:round/>
              <a:headEnd type="none" w="med" len="med"/>
              <a:tailEnd type="none" w="med" len="med"/>
            </a:ln>
          </p:spPr>
          <p:txBody>
            <a:bodyPr wrap="none" anchor="ctr" anchorCtr="0"/>
            <a:p>
              <a:pPr algn="ctr"/>
              <a:r>
                <a:rPr lang="en-US" altLang="zh-CN" sz="1800" dirty="0">
                  <a:solidFill>
                    <a:srgbClr val="000000"/>
                  </a:solidFill>
                  <a:latin typeface="Times New Roman" panose="02020603050405020304" pitchFamily="18" charset="0"/>
                </a:rPr>
                <a:t>C</a:t>
              </a:r>
              <a:r>
                <a:rPr lang="en-US" altLang="zh-CN" sz="1800" baseline="-25000" dirty="0">
                  <a:solidFill>
                    <a:srgbClr val="000000"/>
                  </a:solidFill>
                  <a:latin typeface="Times New Roman" panose="02020603050405020304" pitchFamily="18" charset="0"/>
                </a:rPr>
                <a:t>g</a:t>
              </a:r>
              <a:endParaRPr lang="zh-CN" altLang="en-US" sz="1800" baseline="-25000" dirty="0">
                <a:solidFill>
                  <a:srgbClr val="000000"/>
                </a:solidFill>
                <a:latin typeface="Times New Roman" panose="02020603050405020304" pitchFamily="18" charset="0"/>
              </a:endParaRPr>
            </a:p>
          </p:txBody>
        </p:sp>
        <p:cxnSp>
          <p:nvCxnSpPr>
            <p:cNvPr id="303134" name="直接箭头连接符 60"/>
            <p:cNvCxnSpPr>
              <a:stCxn id="303129" idx="2"/>
              <a:endCxn id="303129" idx="0"/>
            </p:cNvCxnSpPr>
            <p:nvPr/>
          </p:nvCxnSpPr>
          <p:spPr>
            <a:xfrm flipH="1">
              <a:off x="4173777" y="3395494"/>
              <a:ext cx="1" cy="324000"/>
            </a:xfrm>
            <a:prstGeom prst="straightConnector1">
              <a:avLst/>
            </a:prstGeom>
            <a:ln w="6350" cap="flat" cmpd="sng">
              <a:solidFill>
                <a:srgbClr val="000000"/>
              </a:solidFill>
              <a:prstDash val="solid"/>
              <a:headEnd type="none" w="med" len="med"/>
              <a:tailEnd type="none" w="med" len="med"/>
            </a:ln>
          </p:spPr>
        </p:cxnSp>
        <p:sp>
          <p:nvSpPr>
            <p:cNvPr id="303135" name="文本框 61"/>
            <p:cNvSpPr txBox="1"/>
            <p:nvPr/>
          </p:nvSpPr>
          <p:spPr>
            <a:xfrm>
              <a:off x="3465902" y="1384618"/>
              <a:ext cx="492443" cy="461665"/>
            </a:xfrm>
            <a:prstGeom prst="rect">
              <a:avLst/>
            </a:prstGeom>
            <a:noFill/>
            <a:ln w="9525">
              <a:noFill/>
            </a:ln>
          </p:spPr>
          <p:txBody>
            <a:bodyPr wrap="none">
              <a:spAutoFit/>
            </a:bodyPr>
            <a:p>
              <a:pPr algn="r"/>
              <a:r>
                <a:rPr lang="en-US" altLang="zh-CN"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303136" name="文本框 62"/>
            <p:cNvSpPr txBox="1"/>
            <p:nvPr/>
          </p:nvSpPr>
          <p:spPr>
            <a:xfrm>
              <a:off x="3465902" y="2330400"/>
              <a:ext cx="492443" cy="461665"/>
            </a:xfrm>
            <a:prstGeom prst="rect">
              <a:avLst/>
            </a:prstGeom>
            <a:noFill/>
            <a:ln w="9525">
              <a:noFill/>
            </a:ln>
          </p:spPr>
          <p:txBody>
            <a:bodyPr wrap="none">
              <a:spAutoFit/>
            </a:bodyPr>
            <a:p>
              <a:pPr algn="r"/>
              <a:r>
                <a:rPr lang="en-US" altLang="zh-CN"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303137" name="文本框 63"/>
            <p:cNvSpPr txBox="1"/>
            <p:nvPr/>
          </p:nvSpPr>
          <p:spPr>
            <a:xfrm>
              <a:off x="6120350" y="1391699"/>
              <a:ext cx="492443" cy="461665"/>
            </a:xfrm>
            <a:prstGeom prst="rect">
              <a:avLst/>
            </a:prstGeom>
            <a:noFill/>
            <a:ln w="9525">
              <a:noFill/>
            </a:ln>
          </p:spPr>
          <p:txBody>
            <a:bodyPr wrap="none">
              <a:spAutoFit/>
            </a:bodyPr>
            <a:p>
              <a:pPr algn="r"/>
              <a:r>
                <a:rPr lang="en-US" altLang="zh-CN"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sp>
          <p:nvSpPr>
            <p:cNvPr id="303138" name="文本框 64"/>
            <p:cNvSpPr txBox="1"/>
            <p:nvPr/>
          </p:nvSpPr>
          <p:spPr>
            <a:xfrm>
              <a:off x="6120350" y="2337481"/>
              <a:ext cx="492443" cy="461665"/>
            </a:xfrm>
            <a:prstGeom prst="rect">
              <a:avLst/>
            </a:prstGeom>
            <a:noFill/>
            <a:ln w="9525">
              <a:noFill/>
            </a:ln>
          </p:spPr>
          <p:txBody>
            <a:bodyPr wrap="none">
              <a:spAutoFit/>
            </a:bodyPr>
            <a:p>
              <a:pPr algn="r"/>
              <a:r>
                <a:rPr lang="en-US" altLang="zh-CN" sz="2400" dirty="0">
                  <a:solidFill>
                    <a:srgbClr val="000000"/>
                  </a:solidFill>
                  <a:latin typeface="Times New Roman" panose="02020603050405020304" pitchFamily="18" charset="0"/>
                </a:rPr>
                <a:t>…</a:t>
              </a:r>
              <a:endParaRPr lang="zh-CN" altLang="en-US" sz="2400" dirty="0">
                <a:solidFill>
                  <a:srgbClr val="000000"/>
                </a:solidFill>
                <a:latin typeface="Times New Roman" panose="02020603050405020304" pitchFamily="18" charset="0"/>
              </a:endParaRPr>
            </a:p>
          </p:txBody>
        </p:sp>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4130" name="Rectangle 2"/>
          <p:cNvSpPr>
            <a:spLocks noGrp="1"/>
          </p:cNvSpPr>
          <p:nvPr>
            <p:ph type="title"/>
          </p:nvPr>
        </p:nvSpPr>
        <p:spPr>
          <a:ln/>
        </p:spPr>
        <p:txBody>
          <a:bodyPr vert="horz" wrap="square" lIns="91440" tIns="45720" rIns="91440" bIns="45720" anchor="ctr" anchorCtr="0"/>
          <a:p>
            <a:pPr eaLnBrk="1" hangingPunct="1"/>
            <a:r>
              <a:rPr lang="zh-CN" altLang="en-US" dirty="0"/>
              <a:t>主要内容</a:t>
            </a:r>
            <a:endParaRPr lang="zh-CN" altLang="en-US" dirty="0"/>
          </a:p>
        </p:txBody>
      </p:sp>
      <p:sp>
        <p:nvSpPr>
          <p:cNvPr id="304131" name="Rectangle 3"/>
          <p:cNvSpPr>
            <a:spLocks noGrp="1"/>
          </p:cNvSpPr>
          <p:nvPr>
            <p:ph idx="1" hasCustomPrompt="1"/>
          </p:nvPr>
        </p:nvSpPr>
        <p:spPr>
          <a:ln/>
        </p:spPr>
        <p:txBody>
          <a:bodyPr vert="horz" wrap="square" lIns="91440" tIns="45720" rIns="91440" bIns="45720" anchor="t" anchorCtr="0"/>
          <a:p>
            <a:pPr eaLnBrk="1" hangingPunct="1"/>
            <a:r>
              <a:rPr lang="en-US" altLang="zh-CN" sz="3600" dirty="0">
                <a:latin typeface="Times New Roman" panose="02020603050405020304" pitchFamily="18" charset="0"/>
              </a:rPr>
              <a:t>4.1 </a:t>
            </a:r>
            <a:r>
              <a:rPr lang="zh-CN" altLang="en-US" sz="3600" dirty="0">
                <a:latin typeface="Times New Roman" panose="02020603050405020304" pitchFamily="18" charset="0"/>
              </a:rPr>
              <a:t>存储体系的概念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4.2 </a:t>
            </a:r>
            <a:r>
              <a:rPr lang="zh-CN" altLang="en-US" sz="3600" dirty="0">
                <a:latin typeface="Times New Roman" panose="02020603050405020304" pitchFamily="18" charset="0"/>
              </a:rPr>
              <a:t>虚拟存储器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4.3 </a:t>
            </a:r>
            <a:r>
              <a:rPr lang="zh-CN" altLang="en-US" sz="3600" dirty="0">
                <a:latin typeface="Times New Roman" panose="02020603050405020304" pitchFamily="18" charset="0"/>
              </a:rPr>
              <a:t>高速缓冲存储器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4.4 Cache-</a:t>
            </a:r>
            <a:r>
              <a:rPr lang="zh-CN" altLang="en-US" sz="3600" dirty="0">
                <a:latin typeface="Times New Roman" panose="02020603050405020304" pitchFamily="18" charset="0"/>
              </a:rPr>
              <a:t>主存</a:t>
            </a:r>
            <a:r>
              <a:rPr lang="en-US" altLang="zh-CN" sz="3600" dirty="0">
                <a:latin typeface="Times New Roman" panose="02020603050405020304" pitchFamily="18" charset="0"/>
              </a:rPr>
              <a:t>-</a:t>
            </a:r>
            <a:r>
              <a:rPr lang="zh-CN" altLang="en-US" sz="3600" dirty="0">
                <a:latin typeface="Times New Roman" panose="02020603050405020304" pitchFamily="18" charset="0"/>
              </a:rPr>
              <a:t>辅存三级层次</a:t>
            </a:r>
            <a:endParaRPr lang="zh-CN" altLang="en-US" sz="3600" dirty="0">
              <a:latin typeface="Times New Roman" panose="02020603050405020304" pitchFamily="18" charset="0"/>
            </a:endParaRPr>
          </a:p>
          <a:p>
            <a:pPr eaLnBrk="1" hangingPunct="1"/>
            <a:r>
              <a:rPr lang="en-US" altLang="zh-CN" sz="3600" dirty="0">
                <a:solidFill>
                  <a:srgbClr val="FF0000"/>
                </a:solidFill>
                <a:latin typeface="Times New Roman" panose="02020603050405020304" pitchFamily="18" charset="0"/>
              </a:rPr>
              <a:t>4.5 </a:t>
            </a:r>
            <a:r>
              <a:rPr lang="zh-CN" altLang="en-US" sz="3600" dirty="0">
                <a:solidFill>
                  <a:srgbClr val="FF0000"/>
                </a:solidFill>
                <a:latin typeface="Times New Roman" panose="02020603050405020304" pitchFamily="18" charset="0"/>
              </a:rPr>
              <a:t>主存保护 </a:t>
            </a:r>
            <a:endParaRPr lang="zh-CN" altLang="en-US" sz="3600"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6178" name="标题 1"/>
          <p:cNvSpPr>
            <a:spLocks noGrp="1"/>
          </p:cNvSpPr>
          <p:nvPr>
            <p:ph type="title"/>
          </p:nvPr>
        </p:nvSpPr>
        <p:spPr>
          <a:xfrm>
            <a:off x="469900" y="134938"/>
            <a:ext cx="7848600" cy="609600"/>
          </a:xfrm>
          <a:ln/>
        </p:spPr>
        <p:txBody>
          <a:bodyPr vert="horz" wrap="square" lIns="91440" tIns="45720" rIns="91440" bIns="45720" anchor="ctr" anchorCtr="0"/>
          <a:p>
            <a:pPr eaLnBrk="1" hangingPunct="1"/>
            <a:r>
              <a:rPr lang="en-US" altLang="zh-CN" dirty="0"/>
              <a:t>4.5 </a:t>
            </a:r>
            <a:r>
              <a:rPr lang="zh-CN" altLang="en-US" dirty="0"/>
              <a:t>主存保护</a:t>
            </a:r>
            <a:endParaRPr lang="zh-CN" altLang="en-US" dirty="0"/>
          </a:p>
        </p:txBody>
      </p:sp>
      <p:sp>
        <p:nvSpPr>
          <p:cNvPr id="306179" name="内容占位符 2"/>
          <p:cNvSpPr>
            <a:spLocks noGrp="1"/>
          </p:cNvSpPr>
          <p:nvPr>
            <p:ph idx="1" hasCustomPrompt="1"/>
          </p:nvPr>
        </p:nvSpPr>
        <p:spPr>
          <a:ln/>
        </p:spPr>
        <p:txBody>
          <a:bodyPr vert="horz" wrap="square" lIns="91440" tIns="45720" rIns="91440" bIns="45720" anchor="t" anchorCtr="0"/>
          <a:p>
            <a:pPr eaLnBrk="1" hangingPunct="1"/>
            <a:r>
              <a:rPr lang="zh-CN" altLang="en-US" dirty="0"/>
              <a:t>为了使系统能正常工作，应防止由于一个用户程序出错而破坏主存中其他用户的程序或系统软件，还要防止一个用户程序不合法地访问未分配给它的主存区域，因此，系统结构需要为主存的使用提供存储保护，它是多道程序和多处理机系统必不可少的。</a:t>
            </a:r>
            <a:endParaRPr lang="zh-CN" alt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02" name="标题 1"/>
          <p:cNvSpPr>
            <a:spLocks noGrp="1"/>
          </p:cNvSpPr>
          <p:nvPr>
            <p:ph type="title"/>
          </p:nvPr>
        </p:nvSpPr>
        <p:spPr>
          <a:xfrm>
            <a:off x="469900" y="134938"/>
            <a:ext cx="7848600" cy="609600"/>
          </a:xfrm>
          <a:ln/>
        </p:spPr>
        <p:txBody>
          <a:bodyPr vert="horz" wrap="square" lIns="91440" tIns="45720" rIns="91440" bIns="45720" anchor="ctr" anchorCtr="0"/>
          <a:p>
            <a:pPr eaLnBrk="1" hangingPunct="1"/>
            <a:r>
              <a:rPr lang="en-US" altLang="zh-CN" dirty="0"/>
              <a:t>4.5 </a:t>
            </a:r>
            <a:r>
              <a:rPr lang="zh-CN" altLang="en-US" dirty="0"/>
              <a:t>主存保护</a:t>
            </a:r>
            <a:endParaRPr lang="zh-CN" altLang="en-US" dirty="0"/>
          </a:p>
        </p:txBody>
      </p:sp>
      <p:sp>
        <p:nvSpPr>
          <p:cNvPr id="3" name="内容占位符 2"/>
          <p:cNvSpPr>
            <a:spLocks noGrp="1"/>
          </p:cNvSpPr>
          <p:nvPr>
            <p:ph idx="1" hasCustomPrompt="1"/>
          </p:nvPr>
        </p:nvSpPr>
        <p:spPr>
          <a:xfrm>
            <a:off x="469900" y="1022350"/>
            <a:ext cx="8229600" cy="545465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(1) </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界限存储器方式</a:t>
            </a:r>
            <a:endParaRPr kumimoji="0" lang="en-US" altLang="zh-CN" sz="2800" b="1"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由系统软件经授权指令指定上、下界寄存器，从而划定每个用户程序的区域，禁止它越界访问。</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只适用于每个用户程序占用主存一个或多个连续的区域。</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(2) </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虚拟存储器的主存区域保护</a:t>
            </a: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页表保护方式</a:t>
            </a:r>
            <a:endParaRPr kumimoji="0" lang="en-US" altLang="zh-CN" sz="2800" b="1"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每个程序有自己的页表，其行数等于该程序的虚页表。无论虚地址如何出错，只能影响主存中分配给该程序的实页。</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为了便于实现这种保护，还可在段表中的每行内不仅设置页表起点，还设置段长</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页数</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项。</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8226" name="标题 1"/>
          <p:cNvSpPr>
            <a:spLocks noGrp="1"/>
          </p:cNvSpPr>
          <p:nvPr>
            <p:ph type="title"/>
          </p:nvPr>
        </p:nvSpPr>
        <p:spPr>
          <a:xfrm>
            <a:off x="469900" y="134938"/>
            <a:ext cx="7848600" cy="609600"/>
          </a:xfrm>
          <a:ln/>
        </p:spPr>
        <p:txBody>
          <a:bodyPr vert="horz" wrap="square" lIns="91440" tIns="45720" rIns="91440" bIns="45720" anchor="ctr" anchorCtr="0"/>
          <a:p>
            <a:pPr eaLnBrk="1" hangingPunct="1"/>
            <a:r>
              <a:rPr lang="en-US" altLang="zh-CN" dirty="0"/>
              <a:t>4.5 </a:t>
            </a:r>
            <a:r>
              <a:rPr lang="zh-CN" altLang="en-US" dirty="0"/>
              <a:t>主存保护</a:t>
            </a:r>
            <a:endParaRPr lang="zh-CN" altLang="en-US" dirty="0"/>
          </a:p>
        </p:txBody>
      </p:sp>
      <p:sp>
        <p:nvSpPr>
          <p:cNvPr id="3" name="内容占位符 2"/>
          <p:cNvSpPr>
            <a:spLocks noGrp="1"/>
          </p:cNvSpPr>
          <p:nvPr>
            <p:ph idx="1" hasCustomPrompt="1"/>
          </p:nvPr>
        </p:nvSpPr>
        <p:spPr>
          <a:xfrm>
            <a:off x="469900" y="1022350"/>
            <a:ext cx="8229600" cy="545465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(3) </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虚拟存储器的主存区域保护</a:t>
            </a: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键式保护方式</a:t>
            </a:r>
            <a:endParaRPr kumimoji="0" lang="en-US" altLang="zh-CN" sz="2800" b="1"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键式保护由操作系统按当时主存的使用分配状况给主存的每页配一个键，成为存储键，相当于一把“锁”。</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9250" name="标题 1"/>
          <p:cNvSpPr>
            <a:spLocks noGrp="1"/>
          </p:cNvSpPr>
          <p:nvPr>
            <p:ph type="title"/>
          </p:nvPr>
        </p:nvSpPr>
        <p:spPr>
          <a:xfrm>
            <a:off x="469900" y="134938"/>
            <a:ext cx="7848600" cy="609600"/>
          </a:xfrm>
          <a:ln/>
        </p:spPr>
        <p:txBody>
          <a:bodyPr vert="horz" wrap="square" lIns="91440" tIns="45720" rIns="91440" bIns="45720" anchor="ctr" anchorCtr="0"/>
          <a:p>
            <a:pPr eaLnBrk="1" hangingPunct="1"/>
            <a:r>
              <a:rPr lang="en-US" altLang="zh-CN" dirty="0"/>
              <a:t>4.5 </a:t>
            </a:r>
            <a:r>
              <a:rPr lang="zh-CN" altLang="en-US" dirty="0"/>
              <a:t>主存保护</a:t>
            </a:r>
            <a:endParaRPr lang="zh-CN" altLang="en-US" dirty="0"/>
          </a:p>
        </p:txBody>
      </p:sp>
      <p:sp>
        <p:nvSpPr>
          <p:cNvPr id="3" name="内容占位符 2"/>
          <p:cNvSpPr>
            <a:spLocks noGrp="1"/>
          </p:cNvSpPr>
          <p:nvPr>
            <p:ph idx="1" hasCustomPrompt="1"/>
          </p:nvPr>
        </p:nvSpPr>
        <p:spPr>
          <a:xfrm>
            <a:off x="469900" y="1022350"/>
            <a:ext cx="8229600" cy="545465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(4) </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保护正在执行的程序</a:t>
            </a:r>
            <a:r>
              <a:rPr kumimoji="0" lang="en-US" altLang="zh-CN" sz="2800" b="1" i="0" u="none" strike="noStrike" kern="1200" cap="none" spc="0" normalizeH="0" baseline="0" noProof="0" dirty="0">
                <a:ln>
                  <a:noFill/>
                </a:ln>
                <a:solidFill>
                  <a:srgbClr val="FF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环式保护方式</a:t>
            </a:r>
            <a:endParaRPr kumimoji="0" lang="en-US" altLang="zh-CN" sz="2800" b="1"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这种保护将系统程序和用户程序按其重要性对整个系统能否正常工作的影响分层，环号大小表示保护的级别，环号越大，等级越低。</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这种保护既能保护用户程序的出错不至侵犯系统程序，也能保证由于同一用户程序内的低级</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环号大</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部分的出错而不至破坏其高级</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环号小</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部分。</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p:nvPr>
        </p:nvSpPr>
        <p:spPr>
          <a:xfrm>
            <a:off x="584200" y="134938"/>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4.1.3 </a:t>
            </a:r>
            <a:r>
              <a:rPr lang="zh-CN" altLang="en-US" dirty="0">
                <a:latin typeface="Times New Roman" panose="02020603050405020304" pitchFamily="18" charset="0"/>
              </a:rPr>
              <a:t>存储体系的性能参数</a:t>
            </a:r>
            <a:r>
              <a:rPr lang="zh-CN" altLang="en-US" dirty="0"/>
              <a:t> </a:t>
            </a:r>
            <a:endParaRPr lang="zh-CN" altLang="en-US" dirty="0"/>
          </a:p>
        </p:txBody>
      </p:sp>
      <p:graphicFrame>
        <p:nvGraphicFramePr>
          <p:cNvPr id="49155" name="Object 3"/>
          <p:cNvGraphicFramePr>
            <a:graphicFrameLocks noChangeAspect="1"/>
          </p:cNvGraphicFramePr>
          <p:nvPr/>
        </p:nvGraphicFramePr>
        <p:xfrm>
          <a:off x="584200" y="1101725"/>
          <a:ext cx="4900613" cy="2792413"/>
        </p:xfrm>
        <a:graphic>
          <a:graphicData uri="http://schemas.openxmlformats.org/presentationml/2006/ole">
            <mc:AlternateContent xmlns:mc="http://schemas.openxmlformats.org/markup-compatibility/2006">
              <mc:Choice xmlns:v="urn:schemas-microsoft-com:vml" Requires="v">
                <p:oleObj spid="_x0000_s3077" name="" r:id="rId1" imgW="2184400" imgH="1244600" progId="Equation.3">
                  <p:embed/>
                </p:oleObj>
              </mc:Choice>
              <mc:Fallback>
                <p:oleObj name="" r:id="rId1" imgW="2184400" imgH="1244600" progId="Equation.3">
                  <p:embed/>
                  <p:pic>
                    <p:nvPicPr>
                      <p:cNvPr id="0" name="图片 3076"/>
                      <p:cNvPicPr/>
                      <p:nvPr/>
                    </p:nvPicPr>
                    <p:blipFill>
                      <a:blip r:embed="rId2"/>
                      <a:stretch>
                        <a:fillRect/>
                      </a:stretch>
                    </p:blipFill>
                    <p:spPr>
                      <a:xfrm>
                        <a:off x="584200" y="1101725"/>
                        <a:ext cx="4900613" cy="2792413"/>
                      </a:xfrm>
                      <a:prstGeom prst="rect">
                        <a:avLst/>
                      </a:prstGeom>
                      <a:noFill/>
                      <a:ln w="38100">
                        <a:noFill/>
                        <a:miter/>
                      </a:ln>
                    </p:spPr>
                  </p:pic>
                </p:oleObj>
              </mc:Fallback>
            </mc:AlternateContent>
          </a:graphicData>
        </a:graphic>
      </p:graphicFrame>
      <p:sp>
        <p:nvSpPr>
          <p:cNvPr id="49156" name="Rectangle 4"/>
          <p:cNvSpPr/>
          <p:nvPr/>
        </p:nvSpPr>
        <p:spPr>
          <a:xfrm>
            <a:off x="520700" y="4478338"/>
            <a:ext cx="5273675" cy="457200"/>
          </a:xfrm>
          <a:prstGeom prst="rect">
            <a:avLst/>
          </a:prstGeom>
          <a:noFill/>
          <a:ln w="38100">
            <a:noFill/>
          </a:ln>
        </p:spPr>
        <p:txBody>
          <a:bodyPr>
            <a:spAutoFit/>
          </a:bodyPr>
          <a:p>
            <a:r>
              <a:rPr lang="zh-CN" altLang="en-US" sz="2400" b="1" dirty="0">
                <a:solidFill>
                  <a:srgbClr val="000000"/>
                </a:solidFill>
                <a:latin typeface="宋体" panose="02010600030101010101" pitchFamily="2" charset="-122"/>
                <a:ea typeface="宋体" panose="02010600030101010101" pitchFamily="2" charset="-122"/>
              </a:rPr>
              <a:t>存储层次的每位价格</a:t>
            </a:r>
            <a:r>
              <a:rPr lang="en-US" altLang="zh-CN" sz="2400" b="1" dirty="0">
                <a:solidFill>
                  <a:srgbClr val="000000"/>
                </a:solidFill>
                <a:latin typeface="宋体" panose="02010600030101010101" pitchFamily="2" charset="-122"/>
                <a:ea typeface="宋体" panose="02010600030101010101" pitchFamily="2" charset="-122"/>
              </a:rPr>
              <a:t>c</a:t>
            </a:r>
            <a:endParaRPr lang="en-US" altLang="zh-CN" sz="2400" b="1" dirty="0">
              <a:solidFill>
                <a:srgbClr val="000000"/>
              </a:solidFill>
              <a:latin typeface="宋体" panose="02010600030101010101" pitchFamily="2" charset="-122"/>
              <a:ea typeface="宋体" panose="02010600030101010101" pitchFamily="2" charset="-122"/>
            </a:endParaRPr>
          </a:p>
        </p:txBody>
      </p:sp>
      <p:sp>
        <p:nvSpPr>
          <p:cNvPr id="49157" name="Rectangle 5"/>
          <p:cNvSpPr/>
          <p:nvPr/>
        </p:nvSpPr>
        <p:spPr>
          <a:xfrm>
            <a:off x="530225" y="4900613"/>
            <a:ext cx="5273675" cy="457200"/>
          </a:xfrm>
          <a:prstGeom prst="rect">
            <a:avLst/>
          </a:prstGeom>
          <a:noFill/>
          <a:ln w="38100">
            <a:noFill/>
          </a:ln>
        </p:spPr>
        <p:txBody>
          <a:bodyPr>
            <a:spAutoFit/>
          </a:bodyPr>
          <a:p>
            <a:r>
              <a:rPr lang="zh-CN" altLang="en-US" sz="2400" b="1" dirty="0">
                <a:solidFill>
                  <a:srgbClr val="000000"/>
                </a:solidFill>
                <a:latin typeface="宋体" panose="02010600030101010101" pitchFamily="2" charset="-122"/>
                <a:ea typeface="宋体" panose="02010600030101010101" pitchFamily="2" charset="-122"/>
              </a:rPr>
              <a:t>命中率</a:t>
            </a:r>
            <a:r>
              <a:rPr lang="en-US" altLang="zh-CN" sz="2400" b="1" dirty="0">
                <a:solidFill>
                  <a:srgbClr val="000000"/>
                </a:solidFill>
                <a:latin typeface="宋体" panose="02010600030101010101" pitchFamily="2" charset="-122"/>
                <a:ea typeface="宋体" panose="02010600030101010101" pitchFamily="2" charset="-122"/>
              </a:rPr>
              <a:t>H</a:t>
            </a:r>
            <a:endParaRPr lang="en-US" altLang="zh-CN" sz="2400" b="1" dirty="0">
              <a:solidFill>
                <a:srgbClr val="000000"/>
              </a:solidFill>
              <a:latin typeface="宋体" panose="02010600030101010101" pitchFamily="2" charset="-122"/>
              <a:ea typeface="宋体" panose="02010600030101010101" pitchFamily="2" charset="-122"/>
            </a:endParaRPr>
          </a:p>
        </p:txBody>
      </p:sp>
      <p:sp>
        <p:nvSpPr>
          <p:cNvPr id="49158" name="Rectangle 6"/>
          <p:cNvSpPr/>
          <p:nvPr/>
        </p:nvSpPr>
        <p:spPr>
          <a:xfrm>
            <a:off x="523875" y="5275263"/>
            <a:ext cx="5273675" cy="457200"/>
          </a:xfrm>
          <a:prstGeom prst="rect">
            <a:avLst/>
          </a:prstGeom>
          <a:noFill/>
          <a:ln w="38100">
            <a:noFill/>
          </a:ln>
        </p:spPr>
        <p:txBody>
          <a:bodyPr>
            <a:spAutoFit/>
          </a:bodyPr>
          <a:p>
            <a:r>
              <a:rPr lang="zh-CN" altLang="en-US" sz="2400" b="1" dirty="0">
                <a:solidFill>
                  <a:srgbClr val="000000"/>
                </a:solidFill>
                <a:latin typeface="宋体" panose="02010600030101010101" pitchFamily="2" charset="-122"/>
                <a:ea typeface="宋体" panose="02010600030101010101" pitchFamily="2" charset="-122"/>
              </a:rPr>
              <a:t>存储层次的效率</a:t>
            </a:r>
            <a:r>
              <a:rPr lang="en-US" altLang="zh-CN" sz="2400" b="1" dirty="0">
                <a:solidFill>
                  <a:srgbClr val="000000"/>
                </a:solidFill>
                <a:latin typeface="宋体" panose="02010600030101010101" pitchFamily="2" charset="-122"/>
                <a:ea typeface="宋体" panose="02010600030101010101" pitchFamily="2" charset="-122"/>
              </a:rPr>
              <a:t>e </a:t>
            </a:r>
            <a:endParaRPr lang="en-US" altLang="zh-CN" sz="2400" b="1" dirty="0">
              <a:solidFill>
                <a:srgbClr val="000000"/>
              </a:solidFill>
              <a:latin typeface="宋体" panose="02010600030101010101" pitchFamily="2" charset="-122"/>
              <a:ea typeface="宋体" panose="02010600030101010101" pitchFamily="2" charset="-122"/>
            </a:endParaRPr>
          </a:p>
        </p:txBody>
      </p:sp>
      <p:sp>
        <p:nvSpPr>
          <p:cNvPr id="49159" name="Rectangle 7"/>
          <p:cNvSpPr/>
          <p:nvPr/>
        </p:nvSpPr>
        <p:spPr>
          <a:xfrm>
            <a:off x="496888" y="3930650"/>
            <a:ext cx="5273675" cy="457200"/>
          </a:xfrm>
          <a:prstGeom prst="rect">
            <a:avLst/>
          </a:prstGeom>
          <a:noFill/>
          <a:ln w="38100">
            <a:noFill/>
          </a:ln>
        </p:spPr>
        <p:txBody>
          <a:bodyPr>
            <a:spAutoFit/>
          </a:bodyPr>
          <a:p>
            <a:r>
              <a:rPr lang="zh-CN" altLang="en-US" sz="2400" dirty="0">
                <a:latin typeface="黑体" panose="02010609060101010101" pitchFamily="49" charset="-122"/>
              </a:rPr>
              <a:t>关注的性能参数</a:t>
            </a:r>
            <a:endParaRPr lang="zh-CN" altLang="en-US" sz="2400" dirty="0">
              <a:latin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a:ln/>
        </p:spPr>
        <p:txBody>
          <a:bodyPr vert="horz" wrap="square" lIns="91440" tIns="45720" rIns="91440" bIns="45720" anchor="ctr" anchorCtr="0"/>
          <a:p>
            <a:pPr eaLnBrk="1" hangingPunct="1"/>
            <a:r>
              <a:rPr lang="zh-CN" altLang="en-US" dirty="0"/>
              <a:t>主要内容</a:t>
            </a:r>
            <a:endParaRPr lang="zh-CN" altLang="en-US" dirty="0"/>
          </a:p>
        </p:txBody>
      </p:sp>
      <p:sp>
        <p:nvSpPr>
          <p:cNvPr id="15363" name="Rectangle 3"/>
          <p:cNvSpPr>
            <a:spLocks noGrp="1"/>
          </p:cNvSpPr>
          <p:nvPr>
            <p:ph idx="1" hasCustomPrompt="1"/>
          </p:nvPr>
        </p:nvSpPr>
        <p:spPr>
          <a:ln/>
        </p:spPr>
        <p:txBody>
          <a:bodyPr vert="horz" wrap="square" lIns="91440" tIns="45720" rIns="91440" bIns="45720" anchor="t" anchorCtr="0"/>
          <a:p>
            <a:pPr eaLnBrk="1" hangingPunct="1"/>
            <a:r>
              <a:rPr lang="en-US" altLang="zh-CN" sz="3600" dirty="0">
                <a:solidFill>
                  <a:srgbClr val="FF0000"/>
                </a:solidFill>
                <a:latin typeface="Times New Roman" panose="02020603050405020304" pitchFamily="18" charset="0"/>
              </a:rPr>
              <a:t>4.1 </a:t>
            </a:r>
            <a:r>
              <a:rPr lang="zh-CN" altLang="en-US" sz="3600" dirty="0">
                <a:solidFill>
                  <a:srgbClr val="FF0000"/>
                </a:solidFill>
                <a:latin typeface="Times New Roman" panose="02020603050405020304" pitchFamily="18" charset="0"/>
              </a:rPr>
              <a:t>存储体系概念</a:t>
            </a:r>
            <a:endParaRPr lang="en-US" altLang="zh-CN" sz="3600" dirty="0">
              <a:solidFill>
                <a:srgbClr val="FF0000"/>
              </a:solidFill>
              <a:latin typeface="Times New Roman" panose="02020603050405020304" pitchFamily="18" charset="0"/>
            </a:endParaRPr>
          </a:p>
          <a:p>
            <a:pPr lvl="1" eaLnBrk="1" hangingPunct="1"/>
            <a:r>
              <a:rPr lang="en-US" altLang="zh-CN" sz="3200" dirty="0">
                <a:solidFill>
                  <a:srgbClr val="FF0000"/>
                </a:solidFill>
                <a:latin typeface="Times New Roman" panose="02020603050405020304" pitchFamily="18" charset="0"/>
              </a:rPr>
              <a:t>4.1.1 </a:t>
            </a:r>
            <a:r>
              <a:rPr lang="zh-CN" altLang="en-US" sz="3200" dirty="0">
                <a:solidFill>
                  <a:srgbClr val="FF0000"/>
                </a:solidFill>
                <a:latin typeface="Times New Roman" panose="02020603050405020304" pitchFamily="18" charset="0"/>
              </a:rPr>
              <a:t>存储体系基本概念 </a:t>
            </a:r>
            <a:endParaRPr lang="zh-CN" altLang="en-US" sz="3200" dirty="0">
              <a:solidFill>
                <a:srgbClr val="FF0000"/>
              </a:solidFill>
              <a:latin typeface="Times New Roman" panose="02020603050405020304" pitchFamily="18" charset="0"/>
            </a:endParaRPr>
          </a:p>
          <a:p>
            <a:pPr lvl="1" eaLnBrk="1" hangingPunct="1"/>
            <a:r>
              <a:rPr lang="en-US" altLang="zh-CN" sz="3200" dirty="0">
                <a:latin typeface="Times New Roman" panose="02020603050405020304" pitchFamily="18" charset="0"/>
              </a:rPr>
              <a:t>4.1.2 </a:t>
            </a:r>
            <a:r>
              <a:rPr lang="zh-CN" altLang="en-US" sz="3200" dirty="0">
                <a:latin typeface="Times New Roman" panose="02020603050405020304" pitchFamily="18" charset="0"/>
              </a:rPr>
              <a:t>存储体系的构成依据</a:t>
            </a:r>
            <a:endParaRPr lang="zh-CN" altLang="en-US" sz="3200" dirty="0">
              <a:latin typeface="Times New Roman" panose="02020603050405020304" pitchFamily="18" charset="0"/>
            </a:endParaRPr>
          </a:p>
          <a:p>
            <a:pPr lvl="1" eaLnBrk="1" hangingPunct="1"/>
            <a:r>
              <a:rPr lang="en-US" altLang="zh-CN" sz="3200" dirty="0">
                <a:latin typeface="Times New Roman" panose="02020603050405020304" pitchFamily="18" charset="0"/>
              </a:rPr>
              <a:t>4.1.3 </a:t>
            </a:r>
            <a:r>
              <a:rPr lang="zh-CN" altLang="en-US" sz="3200" dirty="0">
                <a:latin typeface="Times New Roman" panose="02020603050405020304" pitchFamily="18" charset="0"/>
              </a:rPr>
              <a:t>存储体系的性能参数 </a:t>
            </a:r>
            <a:endParaRPr lang="zh-CN" altLang="en-US" sz="3200" dirty="0">
              <a:latin typeface="Times New Roman" panose="02020603050405020304" pitchFamily="18" charset="0"/>
            </a:endParaRPr>
          </a:p>
          <a:p>
            <a:pPr eaLnBrk="1" hangingPunct="1"/>
            <a:r>
              <a:rPr lang="en-US" altLang="zh-CN" sz="3600" dirty="0">
                <a:latin typeface="Times New Roman" panose="02020603050405020304" pitchFamily="18" charset="0"/>
              </a:rPr>
              <a:t>4.2 </a:t>
            </a:r>
            <a:r>
              <a:rPr lang="zh-CN" altLang="en-US" sz="3600" dirty="0">
                <a:latin typeface="Times New Roman" panose="02020603050405020304" pitchFamily="18" charset="0"/>
              </a:rPr>
              <a:t>虚拟存储器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4.3 </a:t>
            </a:r>
            <a:r>
              <a:rPr lang="zh-CN" altLang="en-US" sz="3600" dirty="0">
                <a:latin typeface="Times New Roman" panose="02020603050405020304" pitchFamily="18" charset="0"/>
              </a:rPr>
              <a:t>高速缓冲存储器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4.4 Cache-</a:t>
            </a:r>
            <a:r>
              <a:rPr lang="zh-CN" altLang="en-US" sz="3600" dirty="0">
                <a:latin typeface="Times New Roman" panose="02020603050405020304" pitchFamily="18" charset="0"/>
              </a:rPr>
              <a:t>主存</a:t>
            </a:r>
            <a:r>
              <a:rPr lang="en-US" altLang="zh-CN" sz="3600" dirty="0">
                <a:latin typeface="Times New Roman" panose="02020603050405020304" pitchFamily="18" charset="0"/>
              </a:rPr>
              <a:t>-</a:t>
            </a:r>
            <a:r>
              <a:rPr lang="zh-CN" altLang="en-US" sz="3600" dirty="0">
                <a:latin typeface="Times New Roman" panose="02020603050405020304" pitchFamily="18" charset="0"/>
              </a:rPr>
              <a:t>辅存三级层次</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4.5 </a:t>
            </a:r>
            <a:r>
              <a:rPr lang="zh-CN" altLang="en-US" sz="3600" dirty="0">
                <a:latin typeface="Times New Roman" panose="02020603050405020304" pitchFamily="18" charset="0"/>
              </a:rPr>
              <a:t>主存保护 </a:t>
            </a:r>
            <a:endParaRPr lang="zh-CN" altLang="en-US" sz="3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存储层次的每位价格</a:t>
            </a:r>
            <a:r>
              <a:rPr lang="zh-CN" altLang="en-US" dirty="0"/>
              <a:t> </a:t>
            </a:r>
            <a:endParaRPr lang="zh-CN" altLang="en-US" dirty="0"/>
          </a:p>
        </p:txBody>
      </p:sp>
      <p:graphicFrame>
        <p:nvGraphicFramePr>
          <p:cNvPr id="51203" name="Object 4"/>
          <p:cNvGraphicFramePr>
            <a:graphicFrameLocks noChangeAspect="1"/>
          </p:cNvGraphicFramePr>
          <p:nvPr/>
        </p:nvGraphicFramePr>
        <p:xfrm>
          <a:off x="1358900" y="998538"/>
          <a:ext cx="4640263" cy="2066925"/>
        </p:xfrm>
        <a:graphic>
          <a:graphicData uri="http://schemas.openxmlformats.org/presentationml/2006/ole">
            <mc:AlternateContent xmlns:mc="http://schemas.openxmlformats.org/markup-compatibility/2006">
              <mc:Choice xmlns:v="urn:schemas-microsoft-com:vml" Requires="v">
                <p:oleObj spid="_x0000_s3078" name="" r:id="rId1" imgW="1168400" imgH="736600" progId="Equation.3">
                  <p:embed/>
                </p:oleObj>
              </mc:Choice>
              <mc:Fallback>
                <p:oleObj name="" r:id="rId1" imgW="1168400" imgH="736600" progId="Equation.3">
                  <p:embed/>
                  <p:pic>
                    <p:nvPicPr>
                      <p:cNvPr id="0" name="图片 3077"/>
                      <p:cNvPicPr/>
                      <p:nvPr/>
                    </p:nvPicPr>
                    <p:blipFill>
                      <a:blip r:embed="rId2"/>
                      <a:stretch>
                        <a:fillRect/>
                      </a:stretch>
                    </p:blipFill>
                    <p:spPr>
                      <a:xfrm>
                        <a:off x="1358900" y="998538"/>
                        <a:ext cx="4640263" cy="2066925"/>
                      </a:xfrm>
                      <a:prstGeom prst="rect">
                        <a:avLst/>
                      </a:prstGeom>
                      <a:noFill/>
                      <a:ln w="38100">
                        <a:noFill/>
                        <a:miter/>
                      </a:ln>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50" name="Picture 2" descr="5-20"/>
          <p:cNvPicPr>
            <a:picLocks noChangeAspect="1"/>
          </p:cNvPicPr>
          <p:nvPr/>
        </p:nvPicPr>
        <p:blipFill>
          <a:blip r:embed="rId1"/>
          <a:stretch>
            <a:fillRect/>
          </a:stretch>
        </p:blipFill>
        <p:spPr>
          <a:xfrm>
            <a:off x="996950" y="892175"/>
            <a:ext cx="7140575" cy="5521325"/>
          </a:xfrm>
          <a:prstGeom prst="rect">
            <a:avLst/>
          </a:prstGeom>
          <a:noFill/>
          <a:ln w="9525">
            <a:noFill/>
          </a:ln>
        </p:spPr>
      </p:pic>
    </p:spTree>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a:ln/>
        </p:spPr>
        <p:txBody>
          <a:bodyPr vert="horz" wrap="square" lIns="91440" tIns="45720" rIns="91440" bIns="45720" anchor="ctr" anchorCtr="0"/>
          <a:p>
            <a:pPr eaLnBrk="1" hangingPunct="1"/>
            <a:r>
              <a:rPr lang="zh-CN" altLang="en-US" dirty="0"/>
              <a:t>命中率</a:t>
            </a:r>
            <a:r>
              <a:rPr lang="en-US" altLang="zh-CN" dirty="0"/>
              <a:t>H </a:t>
            </a:r>
            <a:endParaRPr lang="en-US" altLang="zh-CN" dirty="0"/>
          </a:p>
        </p:txBody>
      </p:sp>
      <p:sp>
        <p:nvSpPr>
          <p:cNvPr id="55299" name="Rectangle 3"/>
          <p:cNvSpPr>
            <a:spLocks noGrp="1"/>
          </p:cNvSpPr>
          <p:nvPr>
            <p:ph idx="1" hasCustomPrompt="1"/>
          </p:nvPr>
        </p:nvSpPr>
        <p:spPr>
          <a:xfrm>
            <a:off x="762000" y="1422400"/>
            <a:ext cx="7772400" cy="1106488"/>
          </a:xfrm>
          <a:ln/>
        </p:spPr>
        <p:txBody>
          <a:bodyPr vert="horz" wrap="square" lIns="91440" tIns="45720" rIns="91440" bIns="45720" anchor="t" anchorCtr="0"/>
          <a:p>
            <a:pPr eaLnBrk="1" hangingPunct="1"/>
            <a:r>
              <a:rPr lang="en-US" altLang="zh-CN" dirty="0"/>
              <a:t>CPU</a:t>
            </a:r>
            <a:r>
              <a:rPr lang="zh-CN" altLang="en-US" dirty="0">
                <a:latin typeface="Times New Roman" panose="02020603050405020304" pitchFamily="18" charset="0"/>
              </a:rPr>
              <a:t>产生的逻辑地址能在</a:t>
            </a:r>
            <a:r>
              <a:rPr lang="en-US" altLang="zh-CN" dirty="0">
                <a:latin typeface="Times New Roman" panose="02020603050405020304" pitchFamily="18" charset="0"/>
              </a:rPr>
              <a:t>M</a:t>
            </a:r>
            <a:r>
              <a:rPr lang="en-US" altLang="zh-CN" baseline="-25000" dirty="0">
                <a:latin typeface="Times New Roman" panose="02020603050405020304" pitchFamily="18" charset="0"/>
              </a:rPr>
              <a:t>1</a:t>
            </a:r>
            <a:r>
              <a:rPr lang="zh-CN" altLang="en-US" dirty="0">
                <a:latin typeface="Times New Roman" panose="02020603050405020304" pitchFamily="18" charset="0"/>
              </a:rPr>
              <a:t>中访问到（命中到）的概率。</a:t>
            </a:r>
            <a:endParaRPr lang="zh-CN" altLang="en-US" dirty="0"/>
          </a:p>
        </p:txBody>
      </p:sp>
      <p:graphicFrame>
        <p:nvGraphicFramePr>
          <p:cNvPr id="55300" name="Object 4"/>
          <p:cNvGraphicFramePr>
            <a:graphicFrameLocks noChangeAspect="1"/>
          </p:cNvGraphicFramePr>
          <p:nvPr/>
        </p:nvGraphicFramePr>
        <p:xfrm>
          <a:off x="1592263" y="2601913"/>
          <a:ext cx="5410200" cy="1050925"/>
        </p:xfrm>
        <a:graphic>
          <a:graphicData uri="http://schemas.openxmlformats.org/presentationml/2006/ole">
            <mc:AlternateContent xmlns:mc="http://schemas.openxmlformats.org/markup-compatibility/2006">
              <mc:Choice xmlns:v="urn:schemas-microsoft-com:vml" Requires="v">
                <p:oleObj spid="_x0000_s3079" name="" r:id="rId1" imgW="2222500" imgH="431800" progId="Equation.3">
                  <p:embed/>
                </p:oleObj>
              </mc:Choice>
              <mc:Fallback>
                <p:oleObj name="" r:id="rId1" imgW="2222500" imgH="431800" progId="Equation.3">
                  <p:embed/>
                  <p:pic>
                    <p:nvPicPr>
                      <p:cNvPr id="0" name="图片 3078"/>
                      <p:cNvPicPr/>
                      <p:nvPr/>
                    </p:nvPicPr>
                    <p:blipFill>
                      <a:blip r:embed="rId2"/>
                      <a:stretch>
                        <a:fillRect/>
                      </a:stretch>
                    </p:blipFill>
                    <p:spPr>
                      <a:xfrm>
                        <a:off x="1592263" y="2601913"/>
                        <a:ext cx="5410200" cy="1050925"/>
                      </a:xfrm>
                      <a:prstGeom prst="rect">
                        <a:avLst/>
                      </a:prstGeom>
                      <a:noFill/>
                      <a:ln w="38100">
                        <a:noFill/>
                        <a:miter/>
                      </a:ln>
                    </p:spPr>
                  </p:pic>
                </p:oleObj>
              </mc:Fallback>
            </mc:AlternateContent>
          </a:graphicData>
        </a:graphic>
      </p:graphicFrame>
      <p:sp>
        <p:nvSpPr>
          <p:cNvPr id="55301" name="Rectangle 5"/>
          <p:cNvSpPr/>
          <p:nvPr/>
        </p:nvSpPr>
        <p:spPr>
          <a:xfrm>
            <a:off x="838200" y="4013200"/>
            <a:ext cx="8097838" cy="1106488"/>
          </a:xfrm>
          <a:prstGeom prst="rect">
            <a:avLst/>
          </a:prstGeom>
          <a:noFill/>
          <a:ln w="9525">
            <a:noFill/>
          </a:ln>
        </p:spPr>
        <p:txBody>
          <a:bodyPr/>
          <a:p>
            <a:pPr marL="342900" indent="-342900" eaLnBrk="1" hangingPunct="1">
              <a:spcBef>
                <a:spcPct val="20000"/>
              </a:spcBef>
              <a:buClr>
                <a:schemeClr val="folHlink"/>
              </a:buClr>
              <a:buSzPct val="60000"/>
              <a:buFont typeface="Wingdings" panose="05000000000000000000" pitchFamily="2" charset="2"/>
              <a:buChar char="n"/>
            </a:pPr>
            <a:r>
              <a:rPr lang="en-US" altLang="zh-CN" sz="3200" dirty="0">
                <a:solidFill>
                  <a:srgbClr val="000000"/>
                </a:solidFill>
                <a:latin typeface="Tahoma" panose="020B0604030504040204" pitchFamily="34" charset="0"/>
                <a:ea typeface="楷体_GB2312" pitchFamily="49" charset="-122"/>
              </a:rPr>
              <a:t>H</a:t>
            </a:r>
            <a:r>
              <a:rPr lang="zh-CN" altLang="en-US" sz="3200" dirty="0">
                <a:solidFill>
                  <a:srgbClr val="000000"/>
                </a:solidFill>
                <a:latin typeface="Times New Roman" panose="02020603050405020304" pitchFamily="18" charset="0"/>
                <a:ea typeface="楷体_GB2312" pitchFamily="49" charset="-122"/>
              </a:rPr>
              <a:t>与</a:t>
            </a:r>
            <a:r>
              <a:rPr lang="zh-CN" altLang="en-US" sz="3200" dirty="0">
                <a:latin typeface="Times New Roman" panose="02020603050405020304" pitchFamily="18" charset="0"/>
                <a:ea typeface="楷体_GB2312" pitchFamily="49" charset="-122"/>
              </a:rPr>
              <a:t>程序的地址流、所采用的地址预测算法及</a:t>
            </a:r>
            <a:r>
              <a:rPr lang="en-US" altLang="zh-CN" sz="3200" dirty="0">
                <a:latin typeface="Tahoma" panose="020B0604030504040204" pitchFamily="34" charset="0"/>
                <a:ea typeface="楷体_GB2312" pitchFamily="49" charset="-122"/>
              </a:rPr>
              <a:t>M</a:t>
            </a:r>
            <a:r>
              <a:rPr lang="en-US" altLang="zh-CN" sz="3200" baseline="-25000" dirty="0">
                <a:latin typeface="Tahoma" panose="020B0604030504040204" pitchFamily="34" charset="0"/>
                <a:ea typeface="楷体_GB2312" pitchFamily="49" charset="-122"/>
              </a:rPr>
              <a:t>1</a:t>
            </a:r>
            <a:r>
              <a:rPr lang="zh-CN" altLang="en-US" sz="3200" dirty="0">
                <a:latin typeface="Times New Roman" panose="02020603050405020304" pitchFamily="18" charset="0"/>
                <a:ea typeface="楷体_GB2312" pitchFamily="49" charset="-122"/>
              </a:rPr>
              <a:t>的容量有关</a:t>
            </a:r>
            <a:endParaRPr lang="zh-CN" altLang="en-US" sz="3200" dirty="0">
              <a:latin typeface="Times New Roman" panose="02020603050405020304" pitchFamily="18" charset="0"/>
              <a:ea typeface="楷体_GB2312" pitchFamily="49" charset="-122"/>
            </a:endParaRPr>
          </a:p>
          <a:p>
            <a:pPr marL="342900" indent="-342900" eaLnBrk="1" hangingPunct="1">
              <a:spcBef>
                <a:spcPct val="20000"/>
              </a:spcBef>
              <a:buClr>
                <a:schemeClr val="folHlink"/>
              </a:buClr>
              <a:buSzPct val="60000"/>
              <a:buFont typeface="Wingdings" panose="05000000000000000000" pitchFamily="2" charset="2"/>
              <a:buChar char="n"/>
            </a:pPr>
            <a:r>
              <a:rPr lang="en-US" altLang="zh-CN" sz="3200" dirty="0">
                <a:solidFill>
                  <a:srgbClr val="000000"/>
                </a:solidFill>
                <a:latin typeface="Tahoma" panose="020B0604030504040204" pitchFamily="34" charset="0"/>
                <a:ea typeface="楷体_GB2312" pitchFamily="49" charset="-122"/>
              </a:rPr>
              <a:t>H----</a:t>
            </a:r>
            <a:r>
              <a:rPr lang="en-US" altLang="zh-CN" sz="3200" dirty="0">
                <a:solidFill>
                  <a:srgbClr val="000000"/>
                </a:solidFill>
                <a:latin typeface="Times New Roman" panose="02020603050405020304" pitchFamily="18" charset="0"/>
                <a:ea typeface="楷体_GB2312" pitchFamily="49" charset="-122"/>
                <a:sym typeface="Wingdings" panose="05000000000000000000" pitchFamily="2" charset="2"/>
              </a:rPr>
              <a:t></a:t>
            </a:r>
            <a:r>
              <a:rPr lang="en-US" altLang="zh-CN" sz="3200" dirty="0">
                <a:solidFill>
                  <a:srgbClr val="000000"/>
                </a:solidFill>
                <a:latin typeface="Tahoma" panose="020B0604030504040204" pitchFamily="34" charset="0"/>
                <a:ea typeface="楷体_GB2312" pitchFamily="49" charset="-122"/>
              </a:rPr>
              <a:t>1 </a:t>
            </a:r>
            <a:r>
              <a:rPr lang="zh-CN" altLang="en-US" sz="3200" dirty="0">
                <a:solidFill>
                  <a:srgbClr val="000000"/>
                </a:solidFill>
                <a:latin typeface="Times New Roman" panose="02020603050405020304" pitchFamily="18" charset="0"/>
                <a:ea typeface="楷体_GB2312" pitchFamily="49" charset="-122"/>
              </a:rPr>
              <a:t>好</a:t>
            </a:r>
            <a:r>
              <a:rPr lang="zh-CN" altLang="en-US" sz="3200" dirty="0">
                <a:solidFill>
                  <a:schemeClr val="tx1"/>
                </a:solidFill>
                <a:latin typeface="Tahoma" panose="020B0604030504040204" pitchFamily="34" charset="0"/>
                <a:ea typeface="楷体_GB2312" pitchFamily="49" charset="-122"/>
              </a:rPr>
              <a:t>  </a:t>
            </a:r>
            <a:endParaRPr lang="zh-CN" altLang="en-US" sz="3200" dirty="0">
              <a:solidFill>
                <a:schemeClr val="tx1"/>
              </a:solidFill>
              <a:latin typeface="Tahoma" panose="020B0604030504040204" pitchFamily="34" charset="0"/>
              <a:ea typeface="楷体_GB2312"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存储层次的</a:t>
            </a:r>
            <a:r>
              <a:rPr lang="zh-CN" altLang="en-US" dirty="0"/>
              <a:t>访问效率</a:t>
            </a:r>
            <a:endParaRPr lang="zh-CN" altLang="en-US" dirty="0"/>
          </a:p>
        </p:txBody>
      </p:sp>
      <p:graphicFrame>
        <p:nvGraphicFramePr>
          <p:cNvPr id="57347" name="Object 3"/>
          <p:cNvGraphicFramePr>
            <a:graphicFrameLocks noChangeAspect="1"/>
          </p:cNvGraphicFramePr>
          <p:nvPr/>
        </p:nvGraphicFramePr>
        <p:xfrm>
          <a:off x="725488" y="1219200"/>
          <a:ext cx="7607300" cy="1941513"/>
        </p:xfrm>
        <a:graphic>
          <a:graphicData uri="http://schemas.openxmlformats.org/presentationml/2006/ole">
            <mc:AlternateContent xmlns:mc="http://schemas.openxmlformats.org/markup-compatibility/2006">
              <mc:Choice xmlns:v="urn:schemas-microsoft-com:vml" Requires="v">
                <p:oleObj spid="_x0000_s3080" name="" r:id="rId1" imgW="2362200" imgH="736600" progId="Equation.3">
                  <p:embed/>
                </p:oleObj>
              </mc:Choice>
              <mc:Fallback>
                <p:oleObj name="" r:id="rId1" imgW="2362200" imgH="736600" progId="Equation.3">
                  <p:embed/>
                  <p:pic>
                    <p:nvPicPr>
                      <p:cNvPr id="0" name="图片 3079"/>
                      <p:cNvPicPr/>
                      <p:nvPr/>
                    </p:nvPicPr>
                    <p:blipFill>
                      <a:blip r:embed="rId2"/>
                      <a:stretch>
                        <a:fillRect/>
                      </a:stretch>
                    </p:blipFill>
                    <p:spPr>
                      <a:xfrm>
                        <a:off x="725488" y="1219200"/>
                        <a:ext cx="7607300" cy="1941513"/>
                      </a:xfrm>
                      <a:prstGeom prst="rect">
                        <a:avLst/>
                      </a:prstGeom>
                      <a:noFill/>
                      <a:ln w="38100">
                        <a:noFill/>
                        <a:miter/>
                      </a:ln>
                    </p:spPr>
                  </p:pic>
                </p:oleObj>
              </mc:Fallback>
            </mc:AlternateContent>
          </a:graphicData>
        </a:graphic>
      </p:graphicFrame>
      <p:graphicFrame>
        <p:nvGraphicFramePr>
          <p:cNvPr id="57348" name="Object 8"/>
          <p:cNvGraphicFramePr>
            <a:graphicFrameLocks noGrp="1" noChangeAspect="1"/>
          </p:cNvGraphicFramePr>
          <p:nvPr>
            <p:ph sz="half" idx="2" hasCustomPrompt="1"/>
          </p:nvPr>
        </p:nvGraphicFramePr>
        <p:xfrm>
          <a:off x="528638" y="3536950"/>
          <a:ext cx="7570787" cy="2039938"/>
        </p:xfrm>
        <a:graphic>
          <a:graphicData uri="http://schemas.openxmlformats.org/presentationml/2006/ole">
            <mc:AlternateContent xmlns:mc="http://schemas.openxmlformats.org/markup-compatibility/2006">
              <mc:Choice xmlns:v="urn:schemas-microsoft-com:vml" Requires="v">
                <p:oleObj spid="_x0000_s3081" name="" r:id="rId3" imgW="2451100" imgH="660400" progId="Equation.DSMT4">
                  <p:embed/>
                </p:oleObj>
              </mc:Choice>
              <mc:Fallback>
                <p:oleObj name="" r:id="rId3" imgW="2451100" imgH="660400" progId="Equation.DSMT4">
                  <p:embed/>
                  <p:pic>
                    <p:nvPicPr>
                      <p:cNvPr id="0" name="图片 3080"/>
                      <p:cNvPicPr/>
                      <p:nvPr/>
                    </p:nvPicPr>
                    <p:blipFill>
                      <a:blip r:embed="rId4"/>
                      <a:srcRect/>
                      <a:stretch>
                        <a:fillRect/>
                      </a:stretch>
                    </p:blipFill>
                    <p:spPr>
                      <a:xfrm>
                        <a:off x="528638" y="3536950"/>
                        <a:ext cx="7570787" cy="2039938"/>
                      </a:xfrm>
                      <a:prstGeom prst="rect">
                        <a:avLst/>
                      </a:prstGeom>
                      <a:noFill/>
                      <a:ln w="38100">
                        <a:miter/>
                      </a:ln>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title"/>
          </p:nvPr>
        </p:nvSpPr>
        <p:spPr>
          <a:ln/>
        </p:spPr>
        <p:txBody>
          <a:bodyPr vert="horz" wrap="square" lIns="91440" tIns="45720" rIns="91440" bIns="45720" anchor="ctr" anchorCtr="0"/>
          <a:p>
            <a:pPr eaLnBrk="1" hangingPunct="1"/>
            <a:r>
              <a:rPr lang="zh-CN" altLang="en-US" dirty="0"/>
              <a:t>访问效率说明</a:t>
            </a:r>
            <a:endParaRPr lang="zh-CN" altLang="en-US" dirty="0"/>
          </a:p>
        </p:txBody>
      </p:sp>
      <p:sp>
        <p:nvSpPr>
          <p:cNvPr id="59395" name="Rectangle 3"/>
          <p:cNvSpPr>
            <a:spLocks noGrp="1"/>
          </p:cNvSpPr>
          <p:nvPr>
            <p:ph idx="1" hasCustomPrompt="1"/>
          </p:nvPr>
        </p:nvSpPr>
        <p:spPr>
          <a:xfrm>
            <a:off x="228600" y="1482725"/>
            <a:ext cx="4343400" cy="5127625"/>
          </a:xfrm>
          <a:ln/>
        </p:spPr>
        <p:txBody>
          <a:bodyPr vert="horz" wrap="square" lIns="91440" tIns="45720" rIns="91440" bIns="45720" anchor="t" anchorCtr="0"/>
          <a:p>
            <a:pPr eaLnBrk="1" hangingPunct="1">
              <a:lnSpc>
                <a:spcPct val="80000"/>
              </a:lnSpc>
              <a:spcBef>
                <a:spcPts val="1200"/>
              </a:spcBef>
            </a:pPr>
            <a:r>
              <a:rPr lang="en-US" altLang="zh-CN" sz="2400" dirty="0">
                <a:latin typeface="Times New Roman" panose="02020603050405020304" pitchFamily="18" charset="0"/>
              </a:rPr>
              <a:t>e-</a:t>
            </a:r>
            <a:r>
              <a:rPr lang="en-US" altLang="zh-CN" sz="2400" dirty="0">
                <a:latin typeface="Times New Roman" panose="02020603050405020304" pitchFamily="18" charset="0"/>
                <a:sym typeface="Wingdings" panose="05000000000000000000" pitchFamily="2" charset="2"/>
              </a:rPr>
              <a:t></a:t>
            </a:r>
            <a:r>
              <a:rPr lang="en-US" altLang="zh-CN" sz="2400" dirty="0">
                <a:latin typeface="Times New Roman" panose="02020603050405020304" pitchFamily="18" charset="0"/>
              </a:rPr>
              <a:t>1</a:t>
            </a:r>
            <a:r>
              <a:rPr lang="zh-CN" altLang="en-US" sz="2400" dirty="0">
                <a:latin typeface="Times New Roman" panose="02020603050405020304" pitchFamily="18" charset="0"/>
              </a:rPr>
              <a:t>，</a:t>
            </a:r>
            <a:r>
              <a:rPr lang="en-US" altLang="zh-CN" sz="2400" dirty="0">
                <a:latin typeface="Times New Roman" panose="02020603050405020304" pitchFamily="18" charset="0"/>
              </a:rPr>
              <a:t>H</a:t>
            </a:r>
            <a:r>
              <a:rPr lang="zh-CN" altLang="en-US" sz="2400" dirty="0">
                <a:latin typeface="Times New Roman" panose="02020603050405020304" pitchFamily="18" charset="0"/>
              </a:rPr>
              <a:t>在</a:t>
            </a:r>
            <a:r>
              <a:rPr lang="en-US" altLang="zh-CN" sz="2400" dirty="0">
                <a:latin typeface="Times New Roman" panose="02020603050405020304" pitchFamily="18" charset="0"/>
              </a:rPr>
              <a:t>r</a:t>
            </a:r>
            <a:r>
              <a:rPr lang="zh-CN" altLang="en-US" sz="2400" dirty="0">
                <a:latin typeface="Times New Roman" panose="02020603050405020304" pitchFamily="18" charset="0"/>
              </a:rPr>
              <a:t>较大时，</a:t>
            </a:r>
            <a:r>
              <a:rPr lang="en-US" altLang="zh-CN" sz="2400" dirty="0">
                <a:latin typeface="Times New Roman" panose="02020603050405020304" pitchFamily="18" charset="0"/>
              </a:rPr>
              <a:t>H</a:t>
            </a:r>
            <a:r>
              <a:rPr lang="zh-CN" altLang="en-US" sz="2400" dirty="0">
                <a:latin typeface="Times New Roman" panose="02020603050405020304" pitchFamily="18" charset="0"/>
              </a:rPr>
              <a:t>要极高。</a:t>
            </a:r>
            <a:endParaRPr lang="zh-CN" altLang="en-US" sz="2400" dirty="0">
              <a:latin typeface="Times New Roman" panose="02020603050405020304" pitchFamily="18" charset="0"/>
            </a:endParaRPr>
          </a:p>
          <a:p>
            <a:pPr eaLnBrk="1" hangingPunct="1">
              <a:lnSpc>
                <a:spcPct val="80000"/>
              </a:lnSpc>
              <a:spcBef>
                <a:spcPts val="1200"/>
              </a:spcBef>
            </a:pPr>
            <a:r>
              <a:rPr lang="en-US" altLang="zh-CN" sz="2400" dirty="0">
                <a:latin typeface="Times New Roman" panose="02020603050405020304" pitchFamily="18" charset="0"/>
              </a:rPr>
              <a:t>r=100, </a:t>
            </a:r>
            <a:r>
              <a:rPr lang="zh-CN" altLang="en-US" sz="2400" dirty="0">
                <a:latin typeface="Times New Roman" panose="02020603050405020304" pitchFamily="18" charset="0"/>
              </a:rPr>
              <a:t>为使</a:t>
            </a:r>
            <a:r>
              <a:rPr lang="en-US" altLang="zh-CN" sz="2400" dirty="0">
                <a:latin typeface="Times New Roman" panose="02020603050405020304" pitchFamily="18" charset="0"/>
              </a:rPr>
              <a:t>e &gt; 0.9 </a:t>
            </a:r>
            <a:endParaRPr lang="en-US" altLang="zh-CN" sz="2400" dirty="0">
              <a:latin typeface="Times New Roman" panose="02020603050405020304" pitchFamily="18" charset="0"/>
            </a:endParaRPr>
          </a:p>
          <a:p>
            <a:pPr eaLnBrk="1" hangingPunct="1">
              <a:lnSpc>
                <a:spcPct val="80000"/>
              </a:lnSpc>
              <a:spcBef>
                <a:spcPts val="1200"/>
              </a:spcBef>
              <a:buNone/>
            </a:pPr>
            <a:r>
              <a:rPr lang="en-US" altLang="zh-CN" sz="2400" dirty="0">
                <a:latin typeface="Times New Roman" panose="02020603050405020304" pitchFamily="18" charset="0"/>
              </a:rPr>
              <a:t>                 H &gt; 0.998</a:t>
            </a:r>
            <a:endParaRPr lang="en-US" altLang="zh-CN" sz="2400" dirty="0">
              <a:latin typeface="Times New Roman" panose="02020603050405020304" pitchFamily="18" charset="0"/>
            </a:endParaRPr>
          </a:p>
          <a:p>
            <a:pPr eaLnBrk="1" hangingPunct="1">
              <a:lnSpc>
                <a:spcPct val="80000"/>
              </a:lnSpc>
              <a:spcBef>
                <a:spcPts val="1200"/>
              </a:spcBef>
            </a:pPr>
            <a:r>
              <a:rPr lang="en-US" altLang="zh-CN" sz="2400" dirty="0">
                <a:latin typeface="Times New Roman" panose="02020603050405020304" pitchFamily="18" charset="0"/>
              </a:rPr>
              <a:t>r=2, </a:t>
            </a:r>
            <a:r>
              <a:rPr lang="zh-CN" altLang="en-US" sz="2400" dirty="0">
                <a:latin typeface="Times New Roman" panose="02020603050405020304" pitchFamily="18" charset="0"/>
              </a:rPr>
              <a:t>为使</a:t>
            </a:r>
            <a:r>
              <a:rPr lang="en-US" altLang="zh-CN" sz="2400" dirty="0">
                <a:latin typeface="Times New Roman" panose="02020603050405020304" pitchFamily="18" charset="0"/>
              </a:rPr>
              <a:t>e &gt; 0.9  </a:t>
            </a:r>
            <a:endParaRPr lang="en-US" altLang="zh-CN" sz="2400" dirty="0">
              <a:latin typeface="Times New Roman" panose="02020603050405020304" pitchFamily="18" charset="0"/>
            </a:endParaRPr>
          </a:p>
          <a:p>
            <a:pPr eaLnBrk="1" hangingPunct="1">
              <a:lnSpc>
                <a:spcPct val="80000"/>
              </a:lnSpc>
              <a:spcBef>
                <a:spcPts val="1200"/>
              </a:spcBef>
              <a:buNone/>
            </a:pPr>
            <a:r>
              <a:rPr lang="en-US" altLang="zh-CN" sz="2400" dirty="0">
                <a:latin typeface="Times New Roman" panose="02020603050405020304" pitchFamily="18" charset="0"/>
              </a:rPr>
              <a:t>                H &gt; 0.889</a:t>
            </a:r>
            <a:endParaRPr lang="en-US" altLang="zh-CN" sz="2400" dirty="0">
              <a:latin typeface="Times New Roman" panose="02020603050405020304" pitchFamily="18" charset="0"/>
            </a:endParaRPr>
          </a:p>
          <a:p>
            <a:pPr eaLnBrk="1" hangingPunct="1">
              <a:lnSpc>
                <a:spcPct val="80000"/>
              </a:lnSpc>
              <a:spcBef>
                <a:spcPts val="1200"/>
              </a:spcBef>
            </a:pPr>
            <a:r>
              <a:rPr lang="zh-CN" altLang="en-US" sz="2400" dirty="0">
                <a:solidFill>
                  <a:srgbClr val="FF0000"/>
                </a:solidFill>
                <a:latin typeface="Times New Roman" panose="02020603050405020304" pitchFamily="18" charset="0"/>
              </a:rPr>
              <a:t>如两级速度差异很大，        提高</a:t>
            </a:r>
            <a:r>
              <a:rPr lang="en-US" altLang="zh-CN" sz="2400" dirty="0">
                <a:solidFill>
                  <a:srgbClr val="FF0000"/>
                </a:solidFill>
                <a:latin typeface="Times New Roman" panose="02020603050405020304" pitchFamily="18" charset="0"/>
              </a:rPr>
              <a:t>H</a:t>
            </a:r>
            <a:r>
              <a:rPr lang="zh-CN" altLang="en-US" sz="2400" dirty="0">
                <a:solidFill>
                  <a:srgbClr val="FF0000"/>
                </a:solidFill>
                <a:latin typeface="Times New Roman" panose="02020603050405020304" pitchFamily="18" charset="0"/>
              </a:rPr>
              <a:t>很难</a:t>
            </a:r>
            <a:r>
              <a:rPr lang="zh-CN" altLang="en-US" sz="2400" dirty="0">
                <a:latin typeface="Times New Roman" panose="02020603050405020304" pitchFamily="18" charset="0"/>
              </a:rPr>
              <a:t>。</a:t>
            </a:r>
            <a:endParaRPr lang="en-US" altLang="zh-CN" sz="2400" dirty="0">
              <a:latin typeface="Times New Roman" panose="02020603050405020304" pitchFamily="18" charset="0"/>
            </a:endParaRPr>
          </a:p>
          <a:p>
            <a:pPr eaLnBrk="1" hangingPunct="1">
              <a:lnSpc>
                <a:spcPct val="80000"/>
              </a:lnSpc>
              <a:spcBef>
                <a:spcPts val="1200"/>
              </a:spcBef>
            </a:pPr>
            <a:r>
              <a:rPr lang="en-US" altLang="zh-CN" sz="2400" dirty="0">
                <a:latin typeface="Times New Roman" panose="02020603050405020304" pitchFamily="18" charset="0"/>
              </a:rPr>
              <a:t>e-</a:t>
            </a:r>
            <a:r>
              <a:rPr lang="en-US" altLang="zh-CN" sz="2400" dirty="0">
                <a:latin typeface="Times New Roman" panose="02020603050405020304" pitchFamily="18" charset="0"/>
                <a:sym typeface="Wingdings" panose="05000000000000000000" pitchFamily="2" charset="2"/>
              </a:rPr>
              <a:t></a:t>
            </a:r>
            <a:r>
              <a:rPr lang="en-US" altLang="zh-CN" sz="2400" dirty="0">
                <a:latin typeface="Times New Roman" panose="02020603050405020304" pitchFamily="18" charset="0"/>
              </a:rPr>
              <a:t>1 </a:t>
            </a:r>
            <a:r>
              <a:rPr lang="zh-CN" altLang="en-US" sz="2400" dirty="0">
                <a:latin typeface="Times New Roman" panose="02020603050405020304" pitchFamily="18" charset="0"/>
              </a:rPr>
              <a:t>越好 </a:t>
            </a:r>
            <a:endParaRPr lang="zh-CN" altLang="en-US" sz="2400" dirty="0">
              <a:latin typeface="Times New Roman" panose="02020603050405020304" pitchFamily="18" charset="0"/>
            </a:endParaRPr>
          </a:p>
          <a:p>
            <a:pPr eaLnBrk="1" hangingPunct="1">
              <a:lnSpc>
                <a:spcPct val="80000"/>
              </a:lnSpc>
              <a:spcBef>
                <a:spcPts val="1200"/>
              </a:spcBef>
            </a:pPr>
            <a:r>
              <a:rPr lang="en-US" altLang="zh-CN" sz="2400" dirty="0">
                <a:latin typeface="Times New Roman" panose="02020603050405020304" pitchFamily="18" charset="0"/>
              </a:rPr>
              <a:t>e</a:t>
            </a:r>
            <a:r>
              <a:rPr lang="zh-CN" altLang="en-US" sz="2400" dirty="0">
                <a:latin typeface="Times New Roman" panose="02020603050405020304" pitchFamily="18" charset="0"/>
              </a:rPr>
              <a:t>取决于层次的各级器件和设备特性，容量，命中率和替换算法有关。</a:t>
            </a:r>
            <a:endParaRPr lang="zh-CN" altLang="en-US" sz="2400" dirty="0">
              <a:latin typeface="Times New Roman" panose="02020603050405020304" pitchFamily="18" charset="0"/>
            </a:endParaRPr>
          </a:p>
          <a:p>
            <a:pPr eaLnBrk="1" hangingPunct="1">
              <a:lnSpc>
                <a:spcPct val="80000"/>
              </a:lnSpc>
              <a:spcBef>
                <a:spcPts val="1200"/>
              </a:spcBef>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p:txBody>
      </p:sp>
      <p:sp>
        <p:nvSpPr>
          <p:cNvPr id="59396" name="Text Box 4"/>
          <p:cNvSpPr txBox="1"/>
          <p:nvPr/>
        </p:nvSpPr>
        <p:spPr>
          <a:xfrm>
            <a:off x="4524375" y="1243013"/>
            <a:ext cx="1460500" cy="523875"/>
          </a:xfrm>
          <a:prstGeom prst="rect">
            <a:avLst/>
          </a:prstGeom>
          <a:noFill/>
          <a:ln w="9525">
            <a:noFill/>
          </a:ln>
        </p:spPr>
        <p:txBody>
          <a:bodyPr>
            <a:spAutoFit/>
          </a:bodyPr>
          <a:p>
            <a:pPr algn="ctr" eaLnBrk="1" fontAlgn="ctr" hangingPunct="1"/>
            <a:r>
              <a:rPr lang="zh-CN" altLang="en-US" sz="1400" dirty="0">
                <a:solidFill>
                  <a:srgbClr val="000000"/>
                </a:solidFill>
                <a:latin typeface="Tahoma" panose="020B0604030504040204" pitchFamily="34" charset="0"/>
                <a:ea typeface="宋体" panose="02010600030101010101" pitchFamily="2" charset="-122"/>
              </a:rPr>
              <a:t>访问效率</a:t>
            </a:r>
            <a:r>
              <a:rPr lang="en-US" altLang="zh-CN" sz="1400" dirty="0">
                <a:solidFill>
                  <a:srgbClr val="000000"/>
                </a:solidFill>
                <a:latin typeface="Tahoma" panose="020B0604030504040204" pitchFamily="34" charset="0"/>
                <a:ea typeface="宋体" panose="02010600030101010101" pitchFamily="2" charset="-122"/>
              </a:rPr>
              <a:t>e=T</a:t>
            </a:r>
            <a:r>
              <a:rPr lang="en-US" altLang="zh-CN" sz="1400" baseline="-25000" dirty="0">
                <a:solidFill>
                  <a:srgbClr val="000000"/>
                </a:solidFill>
                <a:latin typeface="Tahoma" panose="020B0604030504040204" pitchFamily="34" charset="0"/>
                <a:ea typeface="宋体" panose="02010600030101010101" pitchFamily="2" charset="-122"/>
              </a:rPr>
              <a:t>A1</a:t>
            </a:r>
            <a:r>
              <a:rPr lang="en-US" altLang="zh-CN" sz="1400" dirty="0">
                <a:solidFill>
                  <a:srgbClr val="000000"/>
                </a:solidFill>
                <a:latin typeface="Tahoma" panose="020B0604030504040204" pitchFamily="34" charset="0"/>
                <a:ea typeface="宋体" panose="02010600030101010101" pitchFamily="2" charset="-122"/>
              </a:rPr>
              <a:t>/T</a:t>
            </a:r>
            <a:r>
              <a:rPr lang="en-US" altLang="zh-CN" sz="1400" baseline="-25000" dirty="0">
                <a:solidFill>
                  <a:srgbClr val="000000"/>
                </a:solidFill>
                <a:latin typeface="Tahoma" panose="020B0604030504040204" pitchFamily="34" charset="0"/>
                <a:ea typeface="宋体" panose="02010600030101010101" pitchFamily="2" charset="-122"/>
              </a:rPr>
              <a:t>A2</a:t>
            </a:r>
            <a:endParaRPr lang="zh-CN" altLang="en-US" sz="1400" baseline="-25000" dirty="0">
              <a:solidFill>
                <a:srgbClr val="000000"/>
              </a:solidFill>
              <a:latin typeface="Tahoma" panose="020B0604030504040204" pitchFamily="34" charset="0"/>
              <a:ea typeface="宋体" panose="02010600030101010101" pitchFamily="2" charset="-122"/>
            </a:endParaRPr>
          </a:p>
        </p:txBody>
      </p:sp>
      <p:sp>
        <p:nvSpPr>
          <p:cNvPr id="59397" name="Text Box 5"/>
          <p:cNvSpPr txBox="1"/>
          <p:nvPr/>
        </p:nvSpPr>
        <p:spPr>
          <a:xfrm>
            <a:off x="7620000" y="1711325"/>
            <a:ext cx="655638" cy="304800"/>
          </a:xfrm>
          <a:prstGeom prst="rect">
            <a:avLst/>
          </a:prstGeom>
          <a:noFill/>
          <a:ln w="9525">
            <a:noFill/>
          </a:ln>
        </p:spPr>
        <p:txBody>
          <a:bodyPr wrap="none">
            <a:spAutoFit/>
          </a:bodyPr>
          <a:p>
            <a:pPr eaLnBrk="1" fontAlgn="ctr" hangingPunct="1"/>
            <a:r>
              <a:rPr lang="en-US" altLang="zh-CN" sz="1400" dirty="0">
                <a:solidFill>
                  <a:srgbClr val="000000"/>
                </a:solidFill>
                <a:latin typeface="Tahoma" panose="020B0604030504040204" pitchFamily="34" charset="0"/>
                <a:ea typeface="宋体" panose="02010600030101010101" pitchFamily="2" charset="-122"/>
              </a:rPr>
              <a:t>m=16</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398" name="Rectangle 7"/>
          <p:cNvSpPr/>
          <p:nvPr/>
        </p:nvSpPr>
        <p:spPr>
          <a:xfrm>
            <a:off x="4921250" y="1803400"/>
            <a:ext cx="3705225" cy="3124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59399" name="Line 8"/>
          <p:cNvSpPr/>
          <p:nvPr/>
        </p:nvSpPr>
        <p:spPr>
          <a:xfrm flipV="1">
            <a:off x="5607050" y="4851400"/>
            <a:ext cx="0" cy="76200"/>
          </a:xfrm>
          <a:prstGeom prst="line">
            <a:avLst/>
          </a:prstGeom>
          <a:ln w="9525" cap="flat" cmpd="sng">
            <a:solidFill>
              <a:schemeClr val="tx1"/>
            </a:solidFill>
            <a:prstDash val="solid"/>
            <a:miter/>
            <a:headEnd type="none" w="med" len="med"/>
            <a:tailEnd type="none" w="med" len="med"/>
          </a:ln>
        </p:spPr>
      </p:sp>
      <p:sp>
        <p:nvSpPr>
          <p:cNvPr id="59400" name="Line 9"/>
          <p:cNvSpPr/>
          <p:nvPr/>
        </p:nvSpPr>
        <p:spPr>
          <a:xfrm flipV="1">
            <a:off x="6292850" y="4851400"/>
            <a:ext cx="0" cy="76200"/>
          </a:xfrm>
          <a:prstGeom prst="line">
            <a:avLst/>
          </a:prstGeom>
          <a:ln w="9525" cap="flat" cmpd="sng">
            <a:solidFill>
              <a:schemeClr val="tx1"/>
            </a:solidFill>
            <a:prstDash val="solid"/>
            <a:miter/>
            <a:headEnd type="none" w="med" len="med"/>
            <a:tailEnd type="none" w="med" len="med"/>
          </a:ln>
        </p:spPr>
      </p:sp>
      <p:sp>
        <p:nvSpPr>
          <p:cNvPr id="59401" name="Line 10"/>
          <p:cNvSpPr/>
          <p:nvPr/>
        </p:nvSpPr>
        <p:spPr>
          <a:xfrm flipV="1">
            <a:off x="6978650" y="4851400"/>
            <a:ext cx="0" cy="76200"/>
          </a:xfrm>
          <a:prstGeom prst="line">
            <a:avLst/>
          </a:prstGeom>
          <a:ln w="9525" cap="flat" cmpd="sng">
            <a:solidFill>
              <a:schemeClr val="tx1"/>
            </a:solidFill>
            <a:prstDash val="solid"/>
            <a:miter/>
            <a:headEnd type="none" w="med" len="med"/>
            <a:tailEnd type="none" w="med" len="med"/>
          </a:ln>
        </p:spPr>
      </p:sp>
      <p:sp>
        <p:nvSpPr>
          <p:cNvPr id="59402" name="Line 11"/>
          <p:cNvSpPr/>
          <p:nvPr/>
        </p:nvSpPr>
        <p:spPr>
          <a:xfrm flipV="1">
            <a:off x="7664450" y="4851400"/>
            <a:ext cx="0" cy="76200"/>
          </a:xfrm>
          <a:prstGeom prst="line">
            <a:avLst/>
          </a:prstGeom>
          <a:ln w="9525" cap="flat" cmpd="sng">
            <a:solidFill>
              <a:schemeClr val="tx1"/>
            </a:solidFill>
            <a:prstDash val="solid"/>
            <a:miter/>
            <a:headEnd type="none" w="med" len="med"/>
            <a:tailEnd type="none" w="med" len="med"/>
          </a:ln>
        </p:spPr>
      </p:sp>
      <p:sp>
        <p:nvSpPr>
          <p:cNvPr id="59403" name="Line 12"/>
          <p:cNvSpPr/>
          <p:nvPr/>
        </p:nvSpPr>
        <p:spPr>
          <a:xfrm flipV="1">
            <a:off x="8350250" y="4851400"/>
            <a:ext cx="0" cy="76200"/>
          </a:xfrm>
          <a:prstGeom prst="line">
            <a:avLst/>
          </a:prstGeom>
          <a:ln w="9525" cap="flat" cmpd="sng">
            <a:solidFill>
              <a:schemeClr val="tx1"/>
            </a:solidFill>
            <a:prstDash val="solid"/>
            <a:miter/>
            <a:headEnd type="none" w="med" len="med"/>
            <a:tailEnd type="none" w="med" len="med"/>
          </a:ln>
        </p:spPr>
      </p:sp>
      <p:sp>
        <p:nvSpPr>
          <p:cNvPr id="59404" name="Text Box 13"/>
          <p:cNvSpPr txBox="1"/>
          <p:nvPr/>
        </p:nvSpPr>
        <p:spPr>
          <a:xfrm>
            <a:off x="5378450" y="4927600"/>
            <a:ext cx="431800" cy="304800"/>
          </a:xfrm>
          <a:prstGeom prst="rect">
            <a:avLst/>
          </a:prstGeom>
          <a:noFill/>
          <a:ln w="9525">
            <a:noFill/>
          </a:ln>
        </p:spPr>
        <p:txBody>
          <a:bodyPr wrap="none">
            <a:spAutoFit/>
          </a:bodyPr>
          <a:p>
            <a:pPr eaLnBrk="1" fontAlgn="ctr" hangingPunct="1"/>
            <a:r>
              <a:rPr lang="en-US" altLang="zh-CN" sz="1400" dirty="0">
                <a:solidFill>
                  <a:srgbClr val="000000"/>
                </a:solidFill>
                <a:latin typeface="Tahoma" panose="020B0604030504040204" pitchFamily="34" charset="0"/>
                <a:ea typeface="宋体" panose="02010600030101010101" pitchFamily="2" charset="-122"/>
              </a:rPr>
              <a:t>0.2</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05" name="Text Box 14"/>
          <p:cNvSpPr txBox="1"/>
          <p:nvPr/>
        </p:nvSpPr>
        <p:spPr>
          <a:xfrm>
            <a:off x="6064250" y="4927600"/>
            <a:ext cx="431800" cy="304800"/>
          </a:xfrm>
          <a:prstGeom prst="rect">
            <a:avLst/>
          </a:prstGeom>
          <a:noFill/>
          <a:ln w="9525">
            <a:noFill/>
          </a:ln>
        </p:spPr>
        <p:txBody>
          <a:bodyPr wrap="none">
            <a:spAutoFit/>
          </a:bodyPr>
          <a:p>
            <a:pPr eaLnBrk="1" fontAlgn="ctr" hangingPunct="1"/>
            <a:r>
              <a:rPr lang="en-US" altLang="zh-CN" sz="1400" dirty="0">
                <a:solidFill>
                  <a:srgbClr val="000000"/>
                </a:solidFill>
                <a:latin typeface="Tahoma" panose="020B0604030504040204" pitchFamily="34" charset="0"/>
                <a:ea typeface="宋体" panose="02010600030101010101" pitchFamily="2" charset="-122"/>
              </a:rPr>
              <a:t>0.4</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06" name="Text Box 15"/>
          <p:cNvSpPr txBox="1"/>
          <p:nvPr/>
        </p:nvSpPr>
        <p:spPr>
          <a:xfrm>
            <a:off x="6750050" y="4927600"/>
            <a:ext cx="431800" cy="304800"/>
          </a:xfrm>
          <a:prstGeom prst="rect">
            <a:avLst/>
          </a:prstGeom>
          <a:noFill/>
          <a:ln w="9525">
            <a:noFill/>
          </a:ln>
        </p:spPr>
        <p:txBody>
          <a:bodyPr wrap="none">
            <a:spAutoFit/>
          </a:bodyPr>
          <a:p>
            <a:pPr eaLnBrk="1" fontAlgn="ctr" hangingPunct="1"/>
            <a:r>
              <a:rPr lang="en-US" altLang="zh-CN" sz="1400" dirty="0">
                <a:solidFill>
                  <a:srgbClr val="000000"/>
                </a:solidFill>
                <a:latin typeface="Tahoma" panose="020B0604030504040204" pitchFamily="34" charset="0"/>
                <a:ea typeface="宋体" panose="02010600030101010101" pitchFamily="2" charset="-122"/>
              </a:rPr>
              <a:t>0.6</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07" name="Text Box 16"/>
          <p:cNvSpPr txBox="1"/>
          <p:nvPr/>
        </p:nvSpPr>
        <p:spPr>
          <a:xfrm>
            <a:off x="7435850" y="4927600"/>
            <a:ext cx="431800" cy="304800"/>
          </a:xfrm>
          <a:prstGeom prst="rect">
            <a:avLst/>
          </a:prstGeom>
          <a:noFill/>
          <a:ln w="9525">
            <a:noFill/>
          </a:ln>
        </p:spPr>
        <p:txBody>
          <a:bodyPr wrap="none">
            <a:spAutoFit/>
          </a:bodyPr>
          <a:p>
            <a:pPr eaLnBrk="1" fontAlgn="ctr" hangingPunct="1"/>
            <a:r>
              <a:rPr lang="en-US" altLang="zh-CN" sz="1400" dirty="0">
                <a:solidFill>
                  <a:srgbClr val="000000"/>
                </a:solidFill>
                <a:latin typeface="Tahoma" panose="020B0604030504040204" pitchFamily="34" charset="0"/>
                <a:ea typeface="宋体" panose="02010600030101010101" pitchFamily="2" charset="-122"/>
              </a:rPr>
              <a:t>0.8</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08" name="Text Box 17"/>
          <p:cNvSpPr txBox="1"/>
          <p:nvPr/>
        </p:nvSpPr>
        <p:spPr>
          <a:xfrm>
            <a:off x="8343900" y="4927600"/>
            <a:ext cx="431800" cy="304800"/>
          </a:xfrm>
          <a:prstGeom prst="rect">
            <a:avLst/>
          </a:prstGeom>
          <a:noFill/>
          <a:ln w="9525">
            <a:noFill/>
          </a:ln>
        </p:spPr>
        <p:txBody>
          <a:bodyPr wrap="none">
            <a:spAutoFit/>
          </a:bodyPr>
          <a:p>
            <a:pPr eaLnBrk="1" fontAlgn="ctr" hangingPunct="1"/>
            <a:r>
              <a:rPr lang="en-US" altLang="zh-CN" sz="1400" dirty="0">
                <a:solidFill>
                  <a:srgbClr val="000000"/>
                </a:solidFill>
                <a:latin typeface="Tahoma" panose="020B0604030504040204" pitchFamily="34" charset="0"/>
                <a:ea typeface="宋体" panose="02010600030101010101" pitchFamily="2" charset="-122"/>
              </a:rPr>
              <a:t>1.0</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09" name="Line 18"/>
          <p:cNvSpPr/>
          <p:nvPr/>
        </p:nvSpPr>
        <p:spPr>
          <a:xfrm>
            <a:off x="4921250" y="4318000"/>
            <a:ext cx="76200" cy="0"/>
          </a:xfrm>
          <a:prstGeom prst="line">
            <a:avLst/>
          </a:prstGeom>
          <a:ln w="9525" cap="flat" cmpd="sng">
            <a:solidFill>
              <a:schemeClr val="tx1"/>
            </a:solidFill>
            <a:prstDash val="solid"/>
            <a:miter/>
            <a:headEnd type="none" w="med" len="med"/>
            <a:tailEnd type="none" w="med" len="med"/>
          </a:ln>
        </p:spPr>
      </p:sp>
      <p:sp>
        <p:nvSpPr>
          <p:cNvPr id="59410" name="Line 19"/>
          <p:cNvSpPr/>
          <p:nvPr/>
        </p:nvSpPr>
        <p:spPr>
          <a:xfrm>
            <a:off x="4921250" y="3708400"/>
            <a:ext cx="76200" cy="0"/>
          </a:xfrm>
          <a:prstGeom prst="line">
            <a:avLst/>
          </a:prstGeom>
          <a:ln w="9525" cap="flat" cmpd="sng">
            <a:solidFill>
              <a:schemeClr val="tx1"/>
            </a:solidFill>
            <a:prstDash val="solid"/>
            <a:miter/>
            <a:headEnd type="none" w="med" len="med"/>
            <a:tailEnd type="none" w="med" len="med"/>
          </a:ln>
        </p:spPr>
      </p:sp>
      <p:sp>
        <p:nvSpPr>
          <p:cNvPr id="59411" name="Line 20"/>
          <p:cNvSpPr/>
          <p:nvPr/>
        </p:nvSpPr>
        <p:spPr>
          <a:xfrm>
            <a:off x="4921250" y="3098800"/>
            <a:ext cx="76200" cy="0"/>
          </a:xfrm>
          <a:prstGeom prst="line">
            <a:avLst/>
          </a:prstGeom>
          <a:ln w="9525" cap="flat" cmpd="sng">
            <a:solidFill>
              <a:schemeClr val="tx1"/>
            </a:solidFill>
            <a:prstDash val="solid"/>
            <a:miter/>
            <a:headEnd type="none" w="med" len="med"/>
            <a:tailEnd type="none" w="med" len="med"/>
          </a:ln>
        </p:spPr>
      </p:sp>
      <p:sp>
        <p:nvSpPr>
          <p:cNvPr id="59412" name="Line 21"/>
          <p:cNvSpPr/>
          <p:nvPr/>
        </p:nvSpPr>
        <p:spPr>
          <a:xfrm>
            <a:off x="4921250" y="2489200"/>
            <a:ext cx="76200" cy="0"/>
          </a:xfrm>
          <a:prstGeom prst="line">
            <a:avLst/>
          </a:prstGeom>
          <a:ln w="9525" cap="flat" cmpd="sng">
            <a:solidFill>
              <a:schemeClr val="tx1"/>
            </a:solidFill>
            <a:prstDash val="solid"/>
            <a:miter/>
            <a:headEnd type="none" w="med" len="med"/>
            <a:tailEnd type="none" w="med" len="med"/>
          </a:ln>
        </p:spPr>
      </p:sp>
      <p:sp>
        <p:nvSpPr>
          <p:cNvPr id="59413" name="Line 22"/>
          <p:cNvSpPr/>
          <p:nvPr/>
        </p:nvSpPr>
        <p:spPr>
          <a:xfrm>
            <a:off x="4921250" y="1879600"/>
            <a:ext cx="76200" cy="0"/>
          </a:xfrm>
          <a:prstGeom prst="line">
            <a:avLst/>
          </a:prstGeom>
          <a:ln w="9525" cap="flat" cmpd="sng">
            <a:solidFill>
              <a:schemeClr val="tx1"/>
            </a:solidFill>
            <a:prstDash val="solid"/>
            <a:miter/>
            <a:headEnd type="none" w="med" len="med"/>
            <a:tailEnd type="none" w="med" len="med"/>
          </a:ln>
        </p:spPr>
      </p:sp>
      <p:sp>
        <p:nvSpPr>
          <p:cNvPr id="59414" name="Text Box 23"/>
          <p:cNvSpPr txBox="1"/>
          <p:nvPr/>
        </p:nvSpPr>
        <p:spPr>
          <a:xfrm>
            <a:off x="4464050" y="4165600"/>
            <a:ext cx="431800" cy="304800"/>
          </a:xfrm>
          <a:prstGeom prst="rect">
            <a:avLst/>
          </a:prstGeom>
          <a:noFill/>
          <a:ln w="9525">
            <a:noFill/>
          </a:ln>
        </p:spPr>
        <p:txBody>
          <a:bodyPr wrap="none">
            <a:spAutoFit/>
          </a:bodyPr>
          <a:p>
            <a:pPr eaLnBrk="1" fontAlgn="ctr" hangingPunct="1"/>
            <a:r>
              <a:rPr lang="en-US" altLang="zh-CN" sz="1400" dirty="0">
                <a:solidFill>
                  <a:srgbClr val="000000"/>
                </a:solidFill>
                <a:latin typeface="Tahoma" panose="020B0604030504040204" pitchFamily="34" charset="0"/>
                <a:ea typeface="宋体" panose="02010600030101010101" pitchFamily="2" charset="-122"/>
              </a:rPr>
              <a:t>0.2</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15" name="Text Box 24"/>
          <p:cNvSpPr txBox="1"/>
          <p:nvPr/>
        </p:nvSpPr>
        <p:spPr>
          <a:xfrm>
            <a:off x="4464050" y="3556000"/>
            <a:ext cx="431800" cy="304800"/>
          </a:xfrm>
          <a:prstGeom prst="rect">
            <a:avLst/>
          </a:prstGeom>
          <a:noFill/>
          <a:ln w="9525">
            <a:noFill/>
          </a:ln>
        </p:spPr>
        <p:txBody>
          <a:bodyPr wrap="none">
            <a:spAutoFit/>
          </a:bodyPr>
          <a:p>
            <a:pPr eaLnBrk="1" fontAlgn="ctr" hangingPunct="1"/>
            <a:r>
              <a:rPr lang="en-US" altLang="zh-CN" sz="1400" dirty="0">
                <a:solidFill>
                  <a:srgbClr val="000000"/>
                </a:solidFill>
                <a:latin typeface="Tahoma" panose="020B0604030504040204" pitchFamily="34" charset="0"/>
                <a:ea typeface="宋体" panose="02010600030101010101" pitchFamily="2" charset="-122"/>
              </a:rPr>
              <a:t>0.4</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16" name="Text Box 25"/>
          <p:cNvSpPr txBox="1"/>
          <p:nvPr/>
        </p:nvSpPr>
        <p:spPr>
          <a:xfrm>
            <a:off x="4464050" y="3022600"/>
            <a:ext cx="431800" cy="304800"/>
          </a:xfrm>
          <a:prstGeom prst="rect">
            <a:avLst/>
          </a:prstGeom>
          <a:noFill/>
          <a:ln w="9525">
            <a:noFill/>
          </a:ln>
        </p:spPr>
        <p:txBody>
          <a:bodyPr wrap="none">
            <a:spAutoFit/>
          </a:bodyPr>
          <a:p>
            <a:pPr eaLnBrk="1" fontAlgn="ctr" hangingPunct="1"/>
            <a:r>
              <a:rPr lang="en-US" altLang="zh-CN" sz="1400" dirty="0">
                <a:solidFill>
                  <a:srgbClr val="000000"/>
                </a:solidFill>
                <a:latin typeface="Tahoma" panose="020B0604030504040204" pitchFamily="34" charset="0"/>
                <a:ea typeface="宋体" panose="02010600030101010101" pitchFamily="2" charset="-122"/>
              </a:rPr>
              <a:t>0.6</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17" name="Text Box 26"/>
          <p:cNvSpPr txBox="1"/>
          <p:nvPr/>
        </p:nvSpPr>
        <p:spPr>
          <a:xfrm>
            <a:off x="4464050" y="2336800"/>
            <a:ext cx="431800" cy="304800"/>
          </a:xfrm>
          <a:prstGeom prst="rect">
            <a:avLst/>
          </a:prstGeom>
          <a:noFill/>
          <a:ln w="9525">
            <a:noFill/>
          </a:ln>
        </p:spPr>
        <p:txBody>
          <a:bodyPr wrap="none">
            <a:spAutoFit/>
          </a:bodyPr>
          <a:p>
            <a:pPr eaLnBrk="1" fontAlgn="ctr" hangingPunct="1"/>
            <a:r>
              <a:rPr lang="en-US" altLang="zh-CN" sz="1400" dirty="0">
                <a:solidFill>
                  <a:srgbClr val="000000"/>
                </a:solidFill>
                <a:latin typeface="Tahoma" panose="020B0604030504040204" pitchFamily="34" charset="0"/>
                <a:ea typeface="宋体" panose="02010600030101010101" pitchFamily="2" charset="-122"/>
              </a:rPr>
              <a:t>0.8</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18" name="Text Box 27"/>
          <p:cNvSpPr txBox="1"/>
          <p:nvPr/>
        </p:nvSpPr>
        <p:spPr>
          <a:xfrm>
            <a:off x="4464050" y="1727200"/>
            <a:ext cx="431800" cy="304800"/>
          </a:xfrm>
          <a:prstGeom prst="rect">
            <a:avLst/>
          </a:prstGeom>
          <a:noFill/>
          <a:ln w="9525">
            <a:noFill/>
          </a:ln>
        </p:spPr>
        <p:txBody>
          <a:bodyPr wrap="none">
            <a:spAutoFit/>
          </a:bodyPr>
          <a:p>
            <a:pPr eaLnBrk="1" fontAlgn="ctr" hangingPunct="1"/>
            <a:r>
              <a:rPr lang="en-US" altLang="zh-CN" sz="1400" dirty="0">
                <a:solidFill>
                  <a:srgbClr val="000000"/>
                </a:solidFill>
                <a:latin typeface="Tahoma" panose="020B0604030504040204" pitchFamily="34" charset="0"/>
                <a:ea typeface="宋体" panose="02010600030101010101" pitchFamily="2" charset="-122"/>
              </a:rPr>
              <a:t>1.0</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19" name="Text Box 28"/>
          <p:cNvSpPr txBox="1"/>
          <p:nvPr/>
        </p:nvSpPr>
        <p:spPr>
          <a:xfrm>
            <a:off x="8181975" y="5216525"/>
            <a:ext cx="962025" cy="304800"/>
          </a:xfrm>
          <a:prstGeom prst="rect">
            <a:avLst/>
          </a:prstGeom>
          <a:noFill/>
          <a:ln w="9525">
            <a:noFill/>
          </a:ln>
        </p:spPr>
        <p:txBody>
          <a:bodyPr>
            <a:spAutoFit/>
          </a:bodyPr>
          <a:p>
            <a:pPr algn="ctr" eaLnBrk="1" fontAlgn="ctr" hangingPunct="1"/>
            <a:r>
              <a:rPr lang="zh-CN" altLang="en-US" sz="1400" dirty="0">
                <a:solidFill>
                  <a:srgbClr val="000000"/>
                </a:solidFill>
                <a:latin typeface="Tahoma" panose="020B0604030504040204" pitchFamily="34" charset="0"/>
                <a:ea typeface="宋体" panose="02010600030101010101" pitchFamily="2" charset="-122"/>
              </a:rPr>
              <a:t>命中率</a:t>
            </a:r>
            <a:endParaRPr lang="zh-CN" altLang="en-US" sz="1400" dirty="0">
              <a:solidFill>
                <a:srgbClr val="000000"/>
              </a:solidFill>
              <a:latin typeface="Tahoma" panose="020B0604030504040204" pitchFamily="34" charset="0"/>
              <a:ea typeface="宋体" panose="02010600030101010101" pitchFamily="2" charset="-122"/>
            </a:endParaRPr>
          </a:p>
        </p:txBody>
      </p:sp>
      <p:sp>
        <p:nvSpPr>
          <p:cNvPr id="59420" name="Freeform 29"/>
          <p:cNvSpPr/>
          <p:nvPr/>
        </p:nvSpPr>
        <p:spPr>
          <a:xfrm>
            <a:off x="4953000" y="1797050"/>
            <a:ext cx="3657600" cy="1676400"/>
          </a:xfrm>
          <a:custGeom>
            <a:avLst/>
            <a:gdLst/>
            <a:ahLst/>
            <a:cxnLst>
              <a:cxn ang="0">
                <a:pos x="3657600" y="0"/>
              </a:cxn>
              <a:cxn ang="0">
                <a:pos x="1905000" y="1371600"/>
              </a:cxn>
              <a:cxn ang="0">
                <a:pos x="0" y="1676400"/>
              </a:cxn>
            </a:cxnLst>
            <a:pathLst>
              <a:path w="2304" h="1056">
                <a:moveTo>
                  <a:pt x="2304" y="0"/>
                </a:moveTo>
                <a:cubicBezTo>
                  <a:pt x="1944" y="344"/>
                  <a:pt x="1584" y="688"/>
                  <a:pt x="1200" y="864"/>
                </a:cubicBezTo>
                <a:cubicBezTo>
                  <a:pt x="816" y="1040"/>
                  <a:pt x="408" y="1048"/>
                  <a:pt x="0" y="1056"/>
                </a:cubicBezTo>
              </a:path>
            </a:pathLst>
          </a:custGeom>
          <a:noFill/>
          <a:ln w="34925" cap="flat" cmpd="sng">
            <a:solidFill>
              <a:schemeClr val="tx1">
                <a:alpha val="100000"/>
              </a:schemeClr>
            </a:solidFill>
            <a:prstDash val="solid"/>
            <a:miter lim="800000"/>
            <a:headEnd type="none" w="med" len="med"/>
            <a:tailEnd type="none" w="med" len="med"/>
          </a:ln>
        </p:spPr>
        <p:txBody>
          <a:bodyPr/>
          <a:p>
            <a:endParaRPr lang="zh-CN" altLang="en-US"/>
          </a:p>
        </p:txBody>
      </p:sp>
      <p:sp>
        <p:nvSpPr>
          <p:cNvPr id="59421" name="Freeform 30"/>
          <p:cNvSpPr/>
          <p:nvPr/>
        </p:nvSpPr>
        <p:spPr>
          <a:xfrm>
            <a:off x="4953000" y="1797050"/>
            <a:ext cx="3657600" cy="2819400"/>
          </a:xfrm>
          <a:custGeom>
            <a:avLst/>
            <a:gdLst/>
            <a:ahLst/>
            <a:cxnLst>
              <a:cxn ang="0">
                <a:pos x="3657600" y="0"/>
              </a:cxn>
              <a:cxn ang="0">
                <a:pos x="3124200" y="1981200"/>
              </a:cxn>
              <a:cxn ang="0">
                <a:pos x="1752600" y="2667000"/>
              </a:cxn>
              <a:cxn ang="0">
                <a:pos x="0" y="2819400"/>
              </a:cxn>
            </a:cxnLst>
            <a:pathLst>
              <a:path w="2304" h="1776">
                <a:moveTo>
                  <a:pt x="2304" y="0"/>
                </a:moveTo>
                <a:cubicBezTo>
                  <a:pt x="2236" y="484"/>
                  <a:pt x="2168" y="968"/>
                  <a:pt x="1968" y="1248"/>
                </a:cubicBezTo>
                <a:cubicBezTo>
                  <a:pt x="1768" y="1528"/>
                  <a:pt x="1432" y="1592"/>
                  <a:pt x="1104" y="1680"/>
                </a:cubicBezTo>
                <a:cubicBezTo>
                  <a:pt x="776" y="1768"/>
                  <a:pt x="388" y="1772"/>
                  <a:pt x="0" y="1776"/>
                </a:cubicBezTo>
              </a:path>
            </a:pathLst>
          </a:custGeom>
          <a:noFill/>
          <a:ln w="34925" cap="flat" cmpd="sng">
            <a:solidFill>
              <a:schemeClr val="tx1">
                <a:alpha val="100000"/>
              </a:schemeClr>
            </a:solidFill>
            <a:prstDash val="solid"/>
            <a:miter lim="800000"/>
            <a:headEnd type="none" w="med" len="med"/>
            <a:tailEnd type="none" w="med" len="med"/>
          </a:ln>
        </p:spPr>
        <p:txBody>
          <a:bodyPr/>
          <a:p>
            <a:endParaRPr lang="zh-CN" altLang="en-US"/>
          </a:p>
        </p:txBody>
      </p:sp>
      <p:sp>
        <p:nvSpPr>
          <p:cNvPr id="59422" name="Freeform 31"/>
          <p:cNvSpPr/>
          <p:nvPr/>
        </p:nvSpPr>
        <p:spPr>
          <a:xfrm>
            <a:off x="4953000" y="1787525"/>
            <a:ext cx="3733800" cy="3086100"/>
          </a:xfrm>
          <a:custGeom>
            <a:avLst/>
            <a:gdLst/>
            <a:ahLst/>
            <a:cxnLst>
              <a:cxn ang="0">
                <a:pos x="3584448" y="0"/>
              </a:cxn>
              <a:cxn ang="0">
                <a:pos x="3584448" y="2362200"/>
              </a:cxn>
              <a:cxn ang="0">
                <a:pos x="2688336" y="2971800"/>
              </a:cxn>
              <a:cxn ang="0">
                <a:pos x="0" y="3048000"/>
              </a:cxn>
            </a:cxnLst>
            <a:pathLst>
              <a:path w="2400" h="1944">
                <a:moveTo>
                  <a:pt x="2304" y="0"/>
                </a:moveTo>
                <a:cubicBezTo>
                  <a:pt x="2352" y="588"/>
                  <a:pt x="2400" y="1176"/>
                  <a:pt x="2304" y="1488"/>
                </a:cubicBezTo>
                <a:cubicBezTo>
                  <a:pt x="2208" y="1800"/>
                  <a:pt x="2112" y="1800"/>
                  <a:pt x="1728" y="1872"/>
                </a:cubicBezTo>
                <a:cubicBezTo>
                  <a:pt x="1344" y="1944"/>
                  <a:pt x="288" y="1912"/>
                  <a:pt x="0" y="1920"/>
                </a:cubicBezTo>
              </a:path>
            </a:pathLst>
          </a:custGeom>
          <a:noFill/>
          <a:ln w="34925" cap="flat" cmpd="sng">
            <a:solidFill>
              <a:schemeClr val="tx1">
                <a:alpha val="100000"/>
              </a:schemeClr>
            </a:solidFill>
            <a:prstDash val="solid"/>
            <a:miter lim="800000"/>
            <a:headEnd type="none" w="med" len="med"/>
            <a:tailEnd type="none" w="med" len="med"/>
          </a:ln>
        </p:spPr>
        <p:txBody>
          <a:bodyPr/>
          <a:p>
            <a:endParaRPr lang="zh-CN" altLang="en-US"/>
          </a:p>
        </p:txBody>
      </p:sp>
      <p:sp>
        <p:nvSpPr>
          <p:cNvPr id="59423" name="Text Box 32"/>
          <p:cNvSpPr txBox="1"/>
          <p:nvPr/>
        </p:nvSpPr>
        <p:spPr>
          <a:xfrm>
            <a:off x="7162800" y="2854325"/>
            <a:ext cx="962025" cy="304800"/>
          </a:xfrm>
          <a:prstGeom prst="rect">
            <a:avLst/>
          </a:prstGeom>
          <a:noFill/>
          <a:ln w="9525">
            <a:noFill/>
          </a:ln>
        </p:spPr>
        <p:txBody>
          <a:bodyPr>
            <a:spAutoFit/>
          </a:bodyPr>
          <a:p>
            <a:pPr algn="ctr" eaLnBrk="1" fontAlgn="ctr" hangingPunct="1"/>
            <a:r>
              <a:rPr lang="en-US" altLang="zh-CN" sz="1400" dirty="0">
                <a:solidFill>
                  <a:srgbClr val="000000"/>
                </a:solidFill>
                <a:latin typeface="Tahoma" panose="020B0604030504040204" pitchFamily="34" charset="0"/>
                <a:ea typeface="宋体" panose="02010600030101010101" pitchFamily="2" charset="-122"/>
              </a:rPr>
              <a:t>r=2</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24" name="Text Box 33"/>
          <p:cNvSpPr txBox="1"/>
          <p:nvPr/>
        </p:nvSpPr>
        <p:spPr>
          <a:xfrm>
            <a:off x="7391400" y="3997325"/>
            <a:ext cx="962025" cy="304800"/>
          </a:xfrm>
          <a:prstGeom prst="rect">
            <a:avLst/>
          </a:prstGeom>
          <a:noFill/>
          <a:ln w="9525">
            <a:noFill/>
          </a:ln>
        </p:spPr>
        <p:txBody>
          <a:bodyPr>
            <a:spAutoFit/>
          </a:bodyPr>
          <a:p>
            <a:pPr algn="ctr" eaLnBrk="1" fontAlgn="ctr" hangingPunct="1"/>
            <a:r>
              <a:rPr lang="en-US" altLang="zh-CN" sz="1400" dirty="0">
                <a:solidFill>
                  <a:srgbClr val="000000"/>
                </a:solidFill>
                <a:latin typeface="Tahoma" panose="020B0604030504040204" pitchFamily="34" charset="0"/>
                <a:ea typeface="宋体" panose="02010600030101010101" pitchFamily="2" charset="-122"/>
              </a:rPr>
              <a:t>r=10</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25" name="Text Box 34"/>
          <p:cNvSpPr txBox="1"/>
          <p:nvPr/>
        </p:nvSpPr>
        <p:spPr>
          <a:xfrm>
            <a:off x="6705600" y="4454525"/>
            <a:ext cx="962025" cy="304800"/>
          </a:xfrm>
          <a:prstGeom prst="rect">
            <a:avLst/>
          </a:prstGeom>
          <a:noFill/>
          <a:ln w="9525">
            <a:noFill/>
          </a:ln>
        </p:spPr>
        <p:txBody>
          <a:bodyPr>
            <a:spAutoFit/>
          </a:bodyPr>
          <a:p>
            <a:pPr algn="ctr" eaLnBrk="1" fontAlgn="ctr" hangingPunct="1"/>
            <a:r>
              <a:rPr lang="en-US" altLang="zh-CN" sz="1400" dirty="0">
                <a:solidFill>
                  <a:srgbClr val="000000"/>
                </a:solidFill>
                <a:latin typeface="Tahoma" panose="020B0604030504040204" pitchFamily="34" charset="0"/>
                <a:ea typeface="宋体" panose="02010600030101010101" pitchFamily="2" charset="-122"/>
              </a:rPr>
              <a:t>r=100</a:t>
            </a:r>
            <a:endParaRPr lang="en-US" altLang="zh-CN" sz="1400" dirty="0">
              <a:solidFill>
                <a:srgbClr val="000000"/>
              </a:solidFill>
              <a:latin typeface="Tahoma" panose="020B0604030504040204" pitchFamily="34" charset="0"/>
              <a:ea typeface="宋体" panose="02010600030101010101" pitchFamily="2" charset="-122"/>
            </a:endParaRPr>
          </a:p>
        </p:txBody>
      </p:sp>
      <p:sp>
        <p:nvSpPr>
          <p:cNvPr id="59426" name="Line 35"/>
          <p:cNvSpPr/>
          <p:nvPr/>
        </p:nvSpPr>
        <p:spPr>
          <a:xfrm>
            <a:off x="4953000" y="2092325"/>
            <a:ext cx="3657600" cy="0"/>
          </a:xfrm>
          <a:prstGeom prst="line">
            <a:avLst/>
          </a:prstGeom>
          <a:ln w="38100" cap="flat" cmpd="sng">
            <a:solidFill>
              <a:schemeClr val="tx1"/>
            </a:solidFill>
            <a:prstDash val="lgDash"/>
            <a:miter/>
            <a:headEnd type="none" w="med" len="med"/>
            <a:tailEnd type="none" w="med" len="med"/>
          </a:ln>
        </p:spPr>
      </p:sp>
      <p:sp>
        <p:nvSpPr>
          <p:cNvPr id="59427" name="Text Box 36"/>
          <p:cNvSpPr txBox="1"/>
          <p:nvPr/>
        </p:nvSpPr>
        <p:spPr>
          <a:xfrm>
            <a:off x="6096000" y="2168525"/>
            <a:ext cx="962025" cy="304800"/>
          </a:xfrm>
          <a:prstGeom prst="rect">
            <a:avLst/>
          </a:prstGeom>
          <a:noFill/>
          <a:ln w="9525">
            <a:noFill/>
          </a:ln>
        </p:spPr>
        <p:txBody>
          <a:bodyPr>
            <a:spAutoFit/>
          </a:bodyPr>
          <a:p>
            <a:pPr algn="ctr" eaLnBrk="1" fontAlgn="ctr" hangingPunct="1"/>
            <a:r>
              <a:rPr lang="en-US" altLang="zh-CN" sz="1400" dirty="0">
                <a:solidFill>
                  <a:srgbClr val="000000"/>
                </a:solidFill>
                <a:latin typeface="Tahoma" panose="020B0604030504040204" pitchFamily="34" charset="0"/>
                <a:ea typeface="宋体" panose="02010600030101010101" pitchFamily="2" charset="-122"/>
              </a:rPr>
              <a:t>r=1</a:t>
            </a:r>
            <a:endParaRPr lang="en-US" altLang="zh-CN" sz="1400" dirty="0">
              <a:solidFill>
                <a:srgbClr val="000000"/>
              </a:solidFill>
              <a:latin typeface="Tahoma" panose="020B0604030504040204" pitchFamily="34"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a:ln/>
        </p:spPr>
        <p:txBody>
          <a:bodyPr vert="horz" wrap="square" lIns="91440" tIns="45720" rIns="91440" bIns="45720" anchor="ctr" anchorCtr="0"/>
          <a:p>
            <a:pPr eaLnBrk="1" hangingPunct="1"/>
            <a:r>
              <a:rPr lang="zh-CN" altLang="en-US" dirty="0"/>
              <a:t>主要内容</a:t>
            </a:r>
            <a:endParaRPr lang="zh-CN" altLang="en-US" dirty="0"/>
          </a:p>
        </p:txBody>
      </p:sp>
      <p:sp>
        <p:nvSpPr>
          <p:cNvPr id="61443" name="Rectangle 3"/>
          <p:cNvSpPr>
            <a:spLocks noGrp="1"/>
          </p:cNvSpPr>
          <p:nvPr>
            <p:ph idx="1" hasCustomPrompt="1"/>
          </p:nvPr>
        </p:nvSpPr>
        <p:spPr>
          <a:ln/>
        </p:spPr>
        <p:txBody>
          <a:bodyPr vert="horz" wrap="square" lIns="91440" tIns="45720" rIns="91440" bIns="45720" anchor="t" anchorCtr="0"/>
          <a:p>
            <a:pPr eaLnBrk="1" hangingPunct="1"/>
            <a:r>
              <a:rPr lang="en-US" altLang="zh-CN" sz="3600" dirty="0">
                <a:latin typeface="Times New Roman" panose="02020603050405020304" pitchFamily="18" charset="0"/>
              </a:rPr>
              <a:t>4.1 </a:t>
            </a:r>
            <a:r>
              <a:rPr lang="zh-CN" altLang="en-US" sz="3600" dirty="0">
                <a:latin typeface="Times New Roman" panose="02020603050405020304" pitchFamily="18" charset="0"/>
              </a:rPr>
              <a:t>存储体系的概念 </a:t>
            </a:r>
            <a:endParaRPr lang="zh-CN" altLang="en-US" sz="3600" dirty="0">
              <a:latin typeface="Times New Roman" panose="02020603050405020304" pitchFamily="18" charset="0"/>
            </a:endParaRPr>
          </a:p>
          <a:p>
            <a:pPr eaLnBrk="1" hangingPunct="1"/>
            <a:r>
              <a:rPr lang="en-US" altLang="zh-CN" sz="3600" dirty="0">
                <a:solidFill>
                  <a:srgbClr val="FF0000"/>
                </a:solidFill>
                <a:latin typeface="Times New Roman" panose="02020603050405020304" pitchFamily="18" charset="0"/>
              </a:rPr>
              <a:t>4.2 </a:t>
            </a:r>
            <a:r>
              <a:rPr lang="zh-CN" altLang="en-US" sz="3600" dirty="0">
                <a:solidFill>
                  <a:srgbClr val="FF0000"/>
                </a:solidFill>
                <a:latin typeface="Times New Roman" panose="02020603050405020304" pitchFamily="18" charset="0"/>
              </a:rPr>
              <a:t>虚拟存储器 </a:t>
            </a:r>
            <a:endParaRPr lang="zh-CN" altLang="en-US" sz="3600" dirty="0">
              <a:solidFill>
                <a:srgbClr val="FF0000"/>
              </a:solidFill>
              <a:latin typeface="Times New Roman" panose="02020603050405020304" pitchFamily="18" charset="0"/>
            </a:endParaRPr>
          </a:p>
          <a:p>
            <a:pPr eaLnBrk="1" hangingPunct="1"/>
            <a:r>
              <a:rPr lang="en-US" altLang="zh-CN" sz="3600" dirty="0">
                <a:latin typeface="Times New Roman" panose="02020603050405020304" pitchFamily="18" charset="0"/>
              </a:rPr>
              <a:t>4.3 </a:t>
            </a:r>
            <a:r>
              <a:rPr lang="zh-CN" altLang="en-US" sz="3600" dirty="0">
                <a:latin typeface="Times New Roman" panose="02020603050405020304" pitchFamily="18" charset="0"/>
              </a:rPr>
              <a:t>高速缓冲存储器 </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4.4 Cache-</a:t>
            </a:r>
            <a:r>
              <a:rPr lang="zh-CN" altLang="en-US" sz="3600" dirty="0">
                <a:latin typeface="Times New Roman" panose="02020603050405020304" pitchFamily="18" charset="0"/>
              </a:rPr>
              <a:t>主存</a:t>
            </a:r>
            <a:r>
              <a:rPr lang="en-US" altLang="zh-CN" sz="3600" dirty="0">
                <a:latin typeface="Times New Roman" panose="02020603050405020304" pitchFamily="18" charset="0"/>
              </a:rPr>
              <a:t>-</a:t>
            </a:r>
            <a:r>
              <a:rPr lang="zh-CN" altLang="en-US" sz="3600" dirty="0">
                <a:latin typeface="Times New Roman" panose="02020603050405020304" pitchFamily="18" charset="0"/>
              </a:rPr>
              <a:t>辅存三级层次</a:t>
            </a:r>
            <a:endParaRPr lang="zh-CN" altLang="en-US" sz="3600" dirty="0">
              <a:latin typeface="Times New Roman" panose="02020603050405020304" pitchFamily="18" charset="0"/>
            </a:endParaRPr>
          </a:p>
          <a:p>
            <a:pPr eaLnBrk="1" hangingPunct="1"/>
            <a:r>
              <a:rPr lang="en-US" altLang="zh-CN" sz="3600" dirty="0">
                <a:latin typeface="Times New Roman" panose="02020603050405020304" pitchFamily="18" charset="0"/>
              </a:rPr>
              <a:t>4.5 </a:t>
            </a:r>
            <a:r>
              <a:rPr lang="zh-CN" altLang="en-US" sz="3600" dirty="0">
                <a:latin typeface="Times New Roman" panose="02020603050405020304" pitchFamily="18" charset="0"/>
              </a:rPr>
              <a:t>主存保护</a:t>
            </a:r>
            <a:endParaRPr lang="zh-CN" altLang="en-US" sz="36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title"/>
          </p:nvPr>
        </p:nvSpPr>
        <p:spPr>
          <a:ln/>
        </p:spPr>
        <p:txBody>
          <a:bodyPr vert="horz" wrap="square" lIns="91440" tIns="45720" rIns="91440" bIns="45720" anchor="ctr" anchorCtr="0"/>
          <a:p>
            <a:pPr eaLnBrk="1" hangingPunct="1"/>
            <a:r>
              <a:rPr lang="zh-CN" altLang="en-US" sz="3200" dirty="0"/>
              <a:t>程序的装入和链接</a:t>
            </a:r>
            <a:endParaRPr lang="zh-CN" altLang="en-US" sz="3200" dirty="0"/>
          </a:p>
        </p:txBody>
      </p:sp>
      <p:sp>
        <p:nvSpPr>
          <p:cNvPr id="63491" name="Rectangle 3"/>
          <p:cNvSpPr>
            <a:spLocks noGrp="1"/>
          </p:cNvSpPr>
          <p:nvPr>
            <p:ph idx="1" hasCustomPrompt="1"/>
          </p:nvPr>
        </p:nvSpPr>
        <p:spPr>
          <a:ln/>
        </p:spPr>
        <p:txBody>
          <a:bodyPr vert="horz" wrap="square" lIns="91440" tIns="45720" rIns="91440" bIns="45720" anchor="t" anchorCtr="0"/>
          <a:p>
            <a:pPr eaLnBrk="1" hangingPunct="1"/>
            <a:r>
              <a:rPr lang="zh-CN" altLang="en-US" dirty="0"/>
              <a:t>编译</a:t>
            </a:r>
            <a:r>
              <a:rPr lang="en-US" altLang="zh-CN" dirty="0">
                <a:latin typeface="宋体" panose="02010600030101010101" pitchFamily="2" charset="-122"/>
              </a:rPr>
              <a:t>——</a:t>
            </a:r>
            <a:r>
              <a:rPr lang="zh-CN" altLang="en-US" dirty="0"/>
              <a:t>链接</a:t>
            </a:r>
            <a:r>
              <a:rPr lang="en-US" altLang="zh-CN" dirty="0">
                <a:latin typeface="宋体" panose="02010600030101010101" pitchFamily="2" charset="-122"/>
              </a:rPr>
              <a:t>——</a:t>
            </a:r>
            <a:r>
              <a:rPr lang="zh-CN" altLang="en-US" dirty="0"/>
              <a:t>装入 </a:t>
            </a:r>
            <a:endParaRPr lang="zh-CN" altLang="en-US" dirty="0"/>
          </a:p>
        </p:txBody>
      </p:sp>
      <p:graphicFrame>
        <p:nvGraphicFramePr>
          <p:cNvPr id="63492" name="Object 5"/>
          <p:cNvGraphicFramePr>
            <a:graphicFrameLocks noChangeAspect="1"/>
          </p:cNvGraphicFramePr>
          <p:nvPr/>
        </p:nvGraphicFramePr>
        <p:xfrm>
          <a:off x="473075" y="1568450"/>
          <a:ext cx="8208963" cy="3889375"/>
        </p:xfrm>
        <a:graphic>
          <a:graphicData uri="http://schemas.openxmlformats.org/presentationml/2006/ole">
            <mc:AlternateContent xmlns:mc="http://schemas.openxmlformats.org/markup-compatibility/2006">
              <mc:Choice xmlns:v="urn:schemas-microsoft-com:vml" Requires="v">
                <p:oleObj spid="_x0000_s3076" name="" r:id="rId1" imgW="5518150" imgH="2627630" progId="Visio.Drawing.11">
                  <p:embed/>
                </p:oleObj>
              </mc:Choice>
              <mc:Fallback>
                <p:oleObj name="" r:id="rId1" imgW="5518150" imgH="2627630" progId="Visio.Drawing.11">
                  <p:embed/>
                  <p:pic>
                    <p:nvPicPr>
                      <p:cNvPr id="0" name="图片 3075"/>
                      <p:cNvPicPr/>
                      <p:nvPr/>
                    </p:nvPicPr>
                    <p:blipFill>
                      <a:blip r:embed="rId2"/>
                      <a:stretch>
                        <a:fillRect/>
                      </a:stretch>
                    </p:blipFill>
                    <p:spPr>
                      <a:xfrm>
                        <a:off x="473075" y="1568450"/>
                        <a:ext cx="8208963" cy="3889375"/>
                      </a:xfrm>
                      <a:prstGeom prst="rect">
                        <a:avLst/>
                      </a:prstGeom>
                      <a:noFill/>
                      <a:ln w="38100">
                        <a:noFill/>
                        <a:miter/>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64515" name="Rectangle 3"/>
          <p:cNvSpPr>
            <a:spLocks noGrp="1"/>
          </p:cNvSpPr>
          <p:nvPr>
            <p:ph idx="1" hasCustomPrompt="1"/>
          </p:nvPr>
        </p:nvSpPr>
        <p:spPr>
          <a:xfrm>
            <a:off x="590550" y="925513"/>
            <a:ext cx="8229600" cy="4953000"/>
          </a:xfrm>
          <a:ln/>
        </p:spPr>
        <p:txBody>
          <a:bodyPr vert="horz" wrap="square" lIns="91440" tIns="45720" rIns="91440" bIns="45720" anchor="t" anchorCtr="0"/>
          <a:p>
            <a:pPr algn="just" eaLnBrk="1" hangingPunct="1">
              <a:lnSpc>
                <a:spcPct val="90000"/>
              </a:lnSpc>
            </a:pPr>
            <a:r>
              <a:rPr lang="zh-CN" altLang="en-US" dirty="0"/>
              <a:t>计算机刚出现时，一个系统中只能运行一个程序</a:t>
            </a:r>
            <a:r>
              <a:rPr lang="en-US" altLang="zh-CN" dirty="0">
                <a:latin typeface="宋体" panose="02010600030101010101" pitchFamily="2" charset="-122"/>
              </a:rPr>
              <a:t>——</a:t>
            </a:r>
            <a:r>
              <a:rPr lang="zh-CN" altLang="en-US" dirty="0"/>
              <a:t>单道程序，如果程序超出内存大小就不能运行，内存的使用由程序员自己控制；</a:t>
            </a:r>
            <a:endParaRPr lang="zh-CN" altLang="en-US" dirty="0"/>
          </a:p>
          <a:p>
            <a:pPr algn="just" eaLnBrk="1" hangingPunct="1">
              <a:lnSpc>
                <a:spcPct val="90000"/>
              </a:lnSpc>
              <a:spcBef>
                <a:spcPts val="1800"/>
              </a:spcBef>
            </a:pPr>
            <a:r>
              <a:rPr lang="zh-CN" altLang="en-US" dirty="0"/>
              <a:t>后来，出现了</a:t>
            </a:r>
            <a:r>
              <a:rPr lang="zh-CN" altLang="en-US" dirty="0">
                <a:solidFill>
                  <a:srgbClr val="FF0000"/>
                </a:solidFill>
              </a:rPr>
              <a:t>监控程序</a:t>
            </a:r>
            <a:r>
              <a:rPr lang="zh-CN" altLang="en-US" dirty="0"/>
              <a:t>，系统启动时，监控程序首先会被装入到内存中，操作员把要运行的程序成批的交给监控程序，有监控程序负责指导程序是否运行，如果程序大于用户空间的大小，程序被拒绝，这个阶段称为</a:t>
            </a:r>
            <a:r>
              <a:rPr lang="zh-CN" altLang="en-US" dirty="0">
                <a:solidFill>
                  <a:srgbClr val="0000CC"/>
                </a:solidFill>
              </a:rPr>
              <a:t>批处理阶段；</a:t>
            </a:r>
            <a:endParaRPr lang="zh-CN" altLang="en-US" dirty="0">
              <a:solidFill>
                <a:srgbClr val="0000CC"/>
              </a:solidFill>
            </a:endParaRPr>
          </a:p>
          <a:p>
            <a:pPr algn="just" eaLnBrk="1" hangingPunct="1">
              <a:lnSpc>
                <a:spcPct val="90000"/>
              </a:lnSpc>
              <a:spcBef>
                <a:spcPts val="1800"/>
              </a:spcBef>
            </a:pPr>
            <a:r>
              <a:rPr lang="zh-CN" altLang="en-US" dirty="0"/>
              <a:t>此时，无论是单道程序还是批处理程序，用户程序需要的空间大于可以使用的内存时，程序都无法运行。</a:t>
            </a:r>
            <a:endParaRPr lang="zh-CN" altLang="en-US" dirty="0"/>
          </a:p>
        </p:txBody>
      </p:sp>
      <p:sp>
        <p:nvSpPr>
          <p:cNvPr id="782340" name="AutoShape 4"/>
          <p:cNvSpPr/>
          <p:nvPr/>
        </p:nvSpPr>
        <p:spPr>
          <a:xfrm>
            <a:off x="2806700" y="5878513"/>
            <a:ext cx="1544638" cy="314325"/>
          </a:xfrm>
          <a:prstGeom prst="rightArrow">
            <a:avLst>
              <a:gd name="adj1" fmla="val 50000"/>
              <a:gd name="adj2" fmla="val 122739"/>
            </a:avLst>
          </a:prstGeom>
          <a:noFill/>
          <a:ln w="38100" cap="flat" cmpd="sng">
            <a:solidFill>
              <a:srgbClr val="FF0000"/>
            </a:solidFill>
            <a:prstDash val="solid"/>
            <a:miter/>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782341" name="Text Box 5"/>
          <p:cNvSpPr txBox="1"/>
          <p:nvPr/>
        </p:nvSpPr>
        <p:spPr>
          <a:xfrm>
            <a:off x="4375150" y="5722938"/>
            <a:ext cx="2317750" cy="519112"/>
          </a:xfrm>
          <a:prstGeom prst="rect">
            <a:avLst/>
          </a:prstGeom>
          <a:noFill/>
          <a:ln w="38100">
            <a:noFill/>
          </a:ln>
        </p:spPr>
        <p:txBody>
          <a:bodyPr wrap="none">
            <a:spAutoFit/>
          </a:bodyPr>
          <a:p>
            <a:pPr algn="ctr"/>
            <a:r>
              <a:rPr lang="zh-CN" altLang="en-US" dirty="0">
                <a:latin typeface="黑体" panose="02010609060101010101" pitchFamily="49" charset="-122"/>
              </a:rPr>
              <a:t>内存扩充技术</a:t>
            </a:r>
            <a:endParaRPr lang="zh-CN" altLang="en-US" dirty="0">
              <a:latin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82340"/>
                                        </p:tgtEl>
                                        <p:attrNameLst>
                                          <p:attrName>style.visibility</p:attrName>
                                        </p:attrNameLst>
                                      </p:cBhvr>
                                      <p:to>
                                        <p:strVal val="visible"/>
                                      </p:to>
                                    </p:set>
                                    <p:animEffect transition="in" filter="slide(fromLeft)">
                                      <p:cBhvr>
                                        <p:cTn id="7" dur="500"/>
                                        <p:tgtEl>
                                          <p:spTgt spid="78234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82341"/>
                                        </p:tgtEl>
                                        <p:attrNameLst>
                                          <p:attrName>style.visibility</p:attrName>
                                        </p:attrNameLst>
                                      </p:cBhvr>
                                      <p:to>
                                        <p:strVal val="visible"/>
                                      </p:to>
                                    </p:set>
                                    <p:animEffect transition="in" filter="blinds(horizontal)">
                                      <p:cBhvr>
                                        <p:cTn id="11" dur="500"/>
                                        <p:tgtEl>
                                          <p:spTgt spid="782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
          <p:cNvSpPr>
            <a:spLocks noGrp="1"/>
          </p:cNvSpPr>
          <p:nvPr>
            <p:ph type="title"/>
          </p:nvPr>
        </p:nvSpPr>
        <p:spPr>
          <a:xfrm>
            <a:off x="590550" y="117475"/>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   </a:t>
            </a:r>
            <a:r>
              <a:rPr lang="zh-CN" altLang="en-US" dirty="0">
                <a:latin typeface="Times New Roman" panose="02020603050405020304" pitchFamily="18" charset="0"/>
              </a:rPr>
              <a:t>虚拟存储器</a:t>
            </a:r>
            <a:endParaRPr lang="zh-CN" altLang="en-US" dirty="0">
              <a:latin typeface="Times New Roman" panose="02020603050405020304" pitchFamily="18" charset="0"/>
            </a:endParaRPr>
          </a:p>
        </p:txBody>
      </p:sp>
      <p:sp>
        <p:nvSpPr>
          <p:cNvPr id="65539" name="Rectangle 3"/>
          <p:cNvSpPr>
            <a:spLocks noGrp="1"/>
          </p:cNvSpPr>
          <p:nvPr>
            <p:ph idx="1" hasCustomPrompt="1"/>
          </p:nvPr>
        </p:nvSpPr>
        <p:spPr>
          <a:xfrm>
            <a:off x="730250" y="1130300"/>
            <a:ext cx="4324350" cy="2317750"/>
          </a:xfrm>
          <a:ln/>
        </p:spPr>
        <p:txBody>
          <a:bodyPr vert="horz" wrap="square" lIns="91440" tIns="45720" rIns="91440" bIns="45720" anchor="t" anchorCtr="0"/>
          <a:p>
            <a:pPr eaLnBrk="1" hangingPunct="1">
              <a:lnSpc>
                <a:spcPct val="150000"/>
              </a:lnSpc>
            </a:pPr>
            <a:r>
              <a:rPr lang="en-US" altLang="zh-CN" dirty="0">
                <a:latin typeface="Arial" panose="020B0604020202020204" pitchFamily="34" charset="0"/>
              </a:rPr>
              <a:t>1961</a:t>
            </a:r>
            <a:r>
              <a:rPr lang="zh-CN" altLang="en-US" dirty="0">
                <a:latin typeface="Arial" panose="020B0604020202020204" pitchFamily="34" charset="0"/>
              </a:rPr>
              <a:t>年英国曼彻斯特大学</a:t>
            </a:r>
            <a:r>
              <a:rPr lang="en-US" altLang="zh-CN" dirty="0">
                <a:latin typeface="Arial" panose="020B0604020202020204" pitchFamily="34" charset="0"/>
              </a:rPr>
              <a:t>Kilbrn</a:t>
            </a:r>
            <a:r>
              <a:rPr lang="zh-CN" altLang="en-US" dirty="0">
                <a:latin typeface="Arial" panose="020B0604020202020204" pitchFamily="34" charset="0"/>
              </a:rPr>
              <a:t>等人提出</a:t>
            </a:r>
            <a:r>
              <a:rPr lang="zh-CN" altLang="en-US" dirty="0">
                <a:solidFill>
                  <a:srgbClr val="FF0000"/>
                </a:solidFill>
                <a:latin typeface="Arial" panose="020B0604020202020204" pitchFamily="34" charset="0"/>
              </a:rPr>
              <a:t>虚拟存储器</a:t>
            </a:r>
            <a:r>
              <a:rPr lang="zh-CN" altLang="en-US" dirty="0">
                <a:latin typeface="Arial" panose="020B0604020202020204" pitchFamily="34" charset="0"/>
              </a:rPr>
              <a:t>；</a:t>
            </a:r>
            <a:endParaRPr lang="en-US" altLang="zh-CN" dirty="0">
              <a:latin typeface="Arial" panose="020B0604020202020204" pitchFamily="34" charset="0"/>
            </a:endParaRPr>
          </a:p>
        </p:txBody>
      </p:sp>
      <p:pic>
        <p:nvPicPr>
          <p:cNvPr id="65540" name="图片 1"/>
          <p:cNvPicPr>
            <a:picLocks noChangeAspect="1"/>
          </p:cNvPicPr>
          <p:nvPr/>
        </p:nvPicPr>
        <p:blipFill>
          <a:blip r:embed="rId1"/>
          <a:stretch>
            <a:fillRect/>
          </a:stretch>
        </p:blipFill>
        <p:spPr>
          <a:xfrm>
            <a:off x="5243513" y="1360488"/>
            <a:ext cx="3282950" cy="2170112"/>
          </a:xfrm>
          <a:prstGeom prst="rect">
            <a:avLst/>
          </a:prstGeom>
          <a:noFill/>
          <a:ln w="9525">
            <a:noFill/>
          </a:ln>
        </p:spPr>
      </p:pic>
      <p:sp>
        <p:nvSpPr>
          <p:cNvPr id="65541" name="Rectangle 3"/>
          <p:cNvSpPr txBox="1"/>
          <p:nvPr/>
        </p:nvSpPr>
        <p:spPr>
          <a:xfrm>
            <a:off x="652463" y="3835400"/>
            <a:ext cx="8308975" cy="2759075"/>
          </a:xfrm>
          <a:prstGeom prst="rect">
            <a:avLst/>
          </a:prstGeom>
          <a:noFill/>
          <a:ln w="9525">
            <a:noFill/>
          </a:ln>
        </p:spPr>
        <p:txBody>
          <a:bodyPr/>
          <a:p>
            <a:pPr marL="342900" indent="-342900" eaLnBrk="1" hangingPunct="1">
              <a:lnSpc>
                <a:spcPct val="150000"/>
              </a:lnSpc>
              <a:spcBef>
                <a:spcPct val="20000"/>
              </a:spcBef>
              <a:buClr>
                <a:schemeClr val="tx1"/>
              </a:buClr>
              <a:buFont typeface="Wingdings" panose="05000000000000000000" pitchFamily="2" charset="2"/>
              <a:buChar char="v"/>
            </a:pPr>
            <a:r>
              <a:rPr lang="en-US" altLang="zh-CN" b="1" dirty="0">
                <a:solidFill>
                  <a:srgbClr val="000000"/>
                </a:solidFill>
                <a:latin typeface="Arial" panose="020B0604020202020204" pitchFamily="34" charset="0"/>
                <a:ea typeface="楷体_GB2312" pitchFamily="49" charset="-122"/>
              </a:rPr>
              <a:t>70</a:t>
            </a:r>
            <a:r>
              <a:rPr lang="zh-CN" altLang="en-US" b="1" dirty="0">
                <a:solidFill>
                  <a:srgbClr val="000000"/>
                </a:solidFill>
                <a:latin typeface="Arial" panose="020B0604020202020204" pitchFamily="34" charset="0"/>
                <a:ea typeface="楷体_GB2312" pitchFamily="49" charset="-122"/>
              </a:rPr>
              <a:t>年代广泛地应用于大、中型计算机系统中，目前许多微型机也开始使用虚拟存储器；</a:t>
            </a:r>
            <a:endParaRPr lang="zh-CN" altLang="en-US" b="1" dirty="0">
              <a:solidFill>
                <a:srgbClr val="000000"/>
              </a:solidFill>
              <a:latin typeface="Arial" panose="020B0604020202020204" pitchFamily="34" charset="0"/>
              <a:ea typeface="楷体_GB2312" pitchFamily="49" charset="-122"/>
            </a:endParaRPr>
          </a:p>
          <a:p>
            <a:pPr marL="342900" indent="-342900" eaLnBrk="1" hangingPunct="1">
              <a:lnSpc>
                <a:spcPct val="150000"/>
              </a:lnSpc>
              <a:spcBef>
                <a:spcPct val="20000"/>
              </a:spcBef>
              <a:buClr>
                <a:schemeClr val="tx1"/>
              </a:buClr>
              <a:buFont typeface="Wingdings" panose="05000000000000000000" pitchFamily="2" charset="2"/>
              <a:buChar char="v"/>
            </a:pPr>
            <a:r>
              <a:rPr lang="zh-CN" altLang="en-US" b="1" dirty="0">
                <a:solidFill>
                  <a:srgbClr val="000000"/>
                </a:solidFill>
                <a:latin typeface="Times New Roman" panose="02020603050405020304" pitchFamily="18" charset="0"/>
                <a:ea typeface="楷体_GB2312" pitchFamily="49" charset="-122"/>
              </a:rPr>
              <a:t>虚拟存储器进一步完善主存</a:t>
            </a:r>
            <a:r>
              <a:rPr lang="en-US" altLang="zh-CN" b="1" dirty="0">
                <a:solidFill>
                  <a:srgbClr val="000000"/>
                </a:solidFill>
                <a:latin typeface="楷体_GB2312" pitchFamily="49" charset="-122"/>
                <a:ea typeface="楷体_GB2312" pitchFamily="49" charset="-122"/>
              </a:rPr>
              <a:t>-</a:t>
            </a:r>
            <a:r>
              <a:rPr lang="zh-CN" altLang="en-US" b="1" dirty="0">
                <a:solidFill>
                  <a:srgbClr val="000000"/>
                </a:solidFill>
                <a:latin typeface="Times New Roman" panose="02020603050405020304" pitchFamily="18" charset="0"/>
                <a:ea typeface="楷体_GB2312" pitchFamily="49" charset="-122"/>
              </a:rPr>
              <a:t>辅存存储层次，解决</a:t>
            </a:r>
            <a:r>
              <a:rPr lang="zh-CN" altLang="en-US" b="1" dirty="0">
                <a:solidFill>
                  <a:schemeClr val="hlink"/>
                </a:solidFill>
                <a:latin typeface="Times New Roman" panose="02020603050405020304" pitchFamily="18" charset="0"/>
                <a:ea typeface="楷体_GB2312" pitchFamily="49" charset="-122"/>
              </a:rPr>
              <a:t>主存容量</a:t>
            </a:r>
            <a:r>
              <a:rPr lang="zh-CN" altLang="en-US" b="1" dirty="0">
                <a:solidFill>
                  <a:srgbClr val="000000"/>
                </a:solidFill>
                <a:latin typeface="Times New Roman" panose="02020603050405020304" pitchFamily="18" charset="0"/>
                <a:ea typeface="楷体_GB2312" pitchFamily="49" charset="-122"/>
              </a:rPr>
              <a:t>问题。</a:t>
            </a:r>
            <a:endParaRPr lang="zh-CN" altLang="en-US" b="1" dirty="0">
              <a:solidFill>
                <a:srgbClr val="000000"/>
              </a:solidFill>
              <a:latin typeface="楷体_GB2312" pitchFamily="49" charset="-122"/>
              <a:ea typeface="楷体_GB2312"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3"/>
          <p:cNvSpPr>
            <a:spLocks noGrp="1"/>
          </p:cNvSpPr>
          <p:nvPr>
            <p:ph idx="1" hasCustomPrompt="1"/>
          </p:nvPr>
        </p:nvSpPr>
        <p:spPr>
          <a:ln/>
        </p:spPr>
        <p:txBody>
          <a:bodyPr vert="horz" wrap="square" lIns="91440" tIns="45720" rIns="91440" bIns="45720" anchor="t" anchorCtr="0"/>
          <a:p>
            <a:pPr algn="just" eaLnBrk="1" hangingPunct="1"/>
            <a:r>
              <a:rPr lang="zh-CN" altLang="en-US" sz="2400" dirty="0">
                <a:latin typeface="Times New Roman" panose="02020603050405020304" pitchFamily="18" charset="0"/>
              </a:rPr>
              <a:t>如果处理器没有</a:t>
            </a:r>
            <a:r>
              <a:rPr lang="en-US" altLang="zh-CN" sz="2400" dirty="0">
                <a:latin typeface="Times New Roman" panose="02020603050405020304" pitchFamily="18" charset="0"/>
              </a:rPr>
              <a:t>MMU</a:t>
            </a:r>
            <a:r>
              <a:rPr lang="zh-CN" altLang="en-US" sz="2400" dirty="0">
                <a:latin typeface="Times New Roman" panose="02020603050405020304" pitchFamily="18" charset="0"/>
              </a:rPr>
              <a:t>，或者有</a:t>
            </a:r>
            <a:r>
              <a:rPr lang="en-US" altLang="zh-CN" sz="2400" dirty="0">
                <a:latin typeface="Times New Roman" panose="02020603050405020304" pitchFamily="18" charset="0"/>
              </a:rPr>
              <a:t>MMU</a:t>
            </a:r>
            <a:r>
              <a:rPr lang="zh-CN" altLang="en-US" sz="2400" dirty="0">
                <a:latin typeface="Times New Roman" panose="02020603050405020304" pitchFamily="18" charset="0"/>
              </a:rPr>
              <a:t>但没有启用，</a:t>
            </a:r>
            <a:r>
              <a:rPr lang="en-US" altLang="zh-CN" sz="2400" dirty="0">
                <a:latin typeface="Times New Roman" panose="02020603050405020304" pitchFamily="18" charset="0"/>
              </a:rPr>
              <a:t>CPU</a:t>
            </a:r>
            <a:r>
              <a:rPr lang="zh-CN" altLang="en-US" sz="2400" dirty="0">
                <a:latin typeface="Times New Roman" panose="02020603050405020304" pitchFamily="18" charset="0"/>
              </a:rPr>
              <a:t>执行单元发出的内存地址将直接传到芯片引脚上，被内存芯片（以下称为物理内存，以便与虚拟内存区分）接收，这称为</a:t>
            </a:r>
            <a:r>
              <a:rPr lang="zh-CN" altLang="en-US" sz="2400" dirty="0">
                <a:solidFill>
                  <a:srgbClr val="FF0000"/>
                </a:solidFill>
                <a:latin typeface="Times New Roman" panose="02020603050405020304" pitchFamily="18" charset="0"/>
              </a:rPr>
              <a:t>物理地址</a:t>
            </a:r>
            <a:r>
              <a:rPr lang="zh-CN" altLang="en-US" sz="2400" dirty="0">
                <a:latin typeface="Times New Roman" panose="02020603050405020304" pitchFamily="18" charset="0"/>
              </a:rPr>
              <a:t>（</a:t>
            </a:r>
            <a:r>
              <a:rPr lang="en-US" altLang="zh-CN" sz="2400" dirty="0">
                <a:latin typeface="Times New Roman" panose="02020603050405020304" pitchFamily="18" charset="0"/>
              </a:rPr>
              <a:t>Physical Address</a:t>
            </a:r>
            <a:r>
              <a:rPr lang="zh-CN" altLang="en-US" sz="2400" dirty="0">
                <a:latin typeface="Times New Roman" panose="02020603050405020304" pitchFamily="18" charset="0"/>
              </a:rPr>
              <a:t>，以下简称</a:t>
            </a:r>
            <a:r>
              <a:rPr lang="en-US" altLang="zh-CN" sz="2400" dirty="0">
                <a:latin typeface="Times New Roman" panose="02020603050405020304" pitchFamily="18" charset="0"/>
              </a:rPr>
              <a:t>PA</a:t>
            </a:r>
            <a:r>
              <a:rPr lang="zh-CN" altLang="en-US" sz="2400" dirty="0">
                <a:latin typeface="Times New Roman" panose="02020603050405020304" pitchFamily="18" charset="0"/>
              </a:rPr>
              <a:t>）</a:t>
            </a:r>
            <a:endParaRPr lang="zh-CN" altLang="en-US" sz="2400" dirty="0">
              <a:latin typeface="Times New Roman" panose="02020603050405020304" pitchFamily="18" charset="0"/>
              <a:ea typeface="Times New Roman" panose="02020603050405020304" pitchFamily="18" charset="0"/>
            </a:endParaRPr>
          </a:p>
        </p:txBody>
      </p:sp>
      <p:pic>
        <p:nvPicPr>
          <p:cNvPr id="67587" name="Picture 5" descr="arch_pabox"/>
          <p:cNvPicPr>
            <a:picLocks noChangeAspect="1"/>
          </p:cNvPicPr>
          <p:nvPr/>
        </p:nvPicPr>
        <p:blipFill>
          <a:blip r:embed="rId1"/>
          <a:stretch>
            <a:fillRect/>
          </a:stretch>
        </p:blipFill>
        <p:spPr>
          <a:xfrm>
            <a:off x="873125" y="2967038"/>
            <a:ext cx="7445375" cy="3659187"/>
          </a:xfrm>
          <a:prstGeom prst="rect">
            <a:avLst/>
          </a:prstGeom>
          <a:noFill/>
          <a:ln w="9525">
            <a:noFill/>
          </a:ln>
        </p:spPr>
      </p:pic>
      <p:sp>
        <p:nvSpPr>
          <p:cNvPr id="67588" name="Rectangle 2"/>
          <p:cNvSpPr>
            <a:spLocks noGrp="1"/>
          </p:cNvSpPr>
          <p:nvPr>
            <p:ph type="title"/>
          </p:nvPr>
        </p:nvSpPr>
        <p:spPr>
          <a:xfrm>
            <a:off x="590550" y="117475"/>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   </a:t>
            </a:r>
            <a:r>
              <a:rPr lang="zh-CN" altLang="en-US" dirty="0">
                <a:latin typeface="Times New Roman" panose="02020603050405020304" pitchFamily="18" charset="0"/>
              </a:rPr>
              <a:t>虚拟存储器</a:t>
            </a:r>
            <a:endParaRPr lang="zh-CN" altLang="en-US" dirty="0">
              <a:latin typeface="Times New Roman" panose="02020603050405020304" pitchFamily="18" charset="0"/>
            </a:endParaRPr>
          </a:p>
        </p:txBody>
      </p:sp>
      <p:sp>
        <p:nvSpPr>
          <p:cNvPr id="67589" name="矩形 4"/>
          <p:cNvSpPr/>
          <p:nvPr/>
        </p:nvSpPr>
        <p:spPr>
          <a:xfrm>
            <a:off x="6262688" y="5226050"/>
            <a:ext cx="1022350" cy="1044575"/>
          </a:xfrm>
          <a:prstGeom prst="rect">
            <a:avLst/>
          </a:prstGeom>
          <a:noFill/>
          <a:ln w="38100" cap="flat" cmpd="sng">
            <a:solidFill>
              <a:srgbClr val="0000CC"/>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574675" y="134938"/>
            <a:ext cx="7848600" cy="609600"/>
          </a:xfrm>
          <a:ln/>
        </p:spPr>
        <p:txBody>
          <a:bodyPr vert="horz" wrap="square" lIns="91440" tIns="45720" rIns="91440" bIns="45720" anchor="ctr" anchorCtr="0"/>
          <a:p>
            <a:pPr eaLnBrk="1" hangingPunct="1"/>
            <a:r>
              <a:rPr lang="en-US" altLang="zh-CN" dirty="0"/>
              <a:t>4.1.1 </a:t>
            </a:r>
            <a:r>
              <a:rPr lang="zh-CN" altLang="en-US" dirty="0"/>
              <a:t>存储体系基本概念</a:t>
            </a:r>
            <a:endParaRPr lang="zh-CN" altLang="en-US" dirty="0"/>
          </a:p>
        </p:txBody>
      </p:sp>
      <p:sp>
        <p:nvSpPr>
          <p:cNvPr id="15363" name="Rectangle 3"/>
          <p:cNvSpPr>
            <a:spLocks noGrp="1" noChangeArrowheads="1"/>
          </p:cNvSpPr>
          <p:nvPr>
            <p:ph idx="1" hasCustomPrompt="1"/>
          </p:nvPr>
        </p:nvSpPr>
        <p:spPr>
          <a:xfrm>
            <a:off x="469900" y="1022350"/>
            <a:ext cx="8229600" cy="559435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ts val="60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存储系统</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为了满足大容量、高速度和低价格的目标，需要将多种不同工艺的存储器组织在一起。</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在一台计算机中，通常有多种存储器，其中：</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just" defTabSz="914400" rtl="0" eaLnBrk="1" fontAlgn="base" latinLnBrk="0" hangingPunct="1">
              <a:lnSpc>
                <a:spcPct val="100000"/>
              </a:lnSpc>
              <a:spcBef>
                <a:spcPts val="24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种类：</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主存储器、</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Cache</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、通用寄存器、先行缓冲存储器、磁盘存储器、磁带存储器、光盘存储器等；</a:t>
            </a: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just" defTabSz="914400" rtl="0" eaLnBrk="1" fontAlgn="base" latinLnBrk="0" hangingPunct="1">
              <a:lnSpc>
                <a:spcPct val="100000"/>
              </a:lnSpc>
              <a:spcBef>
                <a:spcPts val="24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材料工艺：</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ECL</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TTL</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MOS</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、磁表面、激光，</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SRAM</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DRAM</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just" defTabSz="914400" rtl="0" eaLnBrk="1" fontAlgn="base" latinLnBrk="0" hangingPunct="1">
              <a:lnSpc>
                <a:spcPct val="100000"/>
              </a:lnSpc>
              <a:spcBef>
                <a:spcPts val="24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访问方式：</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直接译码、先进先出、随机访问、相联访问、块传送、文件组；</a:t>
            </a: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endParaRPr kumimoji="0" lang="en-US" altLang="zh-CN" sz="24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3"/>
          <p:cNvSpPr>
            <a:spLocks noGrp="1"/>
          </p:cNvSpPr>
          <p:nvPr>
            <p:ph idx="1" hasCustomPrompt="1"/>
          </p:nvPr>
        </p:nvSpPr>
        <p:spPr>
          <a:ln/>
        </p:spPr>
        <p:txBody>
          <a:bodyPr vert="horz" wrap="square" lIns="91440" tIns="45720" rIns="91440" bIns="45720" anchor="t" anchorCtr="0"/>
          <a:p>
            <a:pPr algn="just" eaLnBrk="1" hangingPunct="1"/>
            <a:r>
              <a:rPr lang="zh-CN" altLang="en-US" sz="2400" b="0" dirty="0">
                <a:latin typeface="Times New Roman" panose="02020603050405020304" pitchFamily="18" charset="0"/>
              </a:rPr>
              <a:t>如果处理器启用了</a:t>
            </a:r>
            <a:r>
              <a:rPr lang="en-US" altLang="zh-CN" sz="2400" b="0" dirty="0">
                <a:latin typeface="Times New Roman" panose="02020603050405020304" pitchFamily="18" charset="0"/>
              </a:rPr>
              <a:t>MMU</a:t>
            </a:r>
            <a:r>
              <a:rPr lang="zh-CN" altLang="en-US" sz="2400" b="0" dirty="0">
                <a:latin typeface="Times New Roman" panose="02020603050405020304" pitchFamily="18" charset="0"/>
              </a:rPr>
              <a:t>，</a:t>
            </a:r>
            <a:r>
              <a:rPr lang="en-US" altLang="zh-CN" sz="2400" b="0" dirty="0">
                <a:latin typeface="Times New Roman" panose="02020603050405020304" pitchFamily="18" charset="0"/>
              </a:rPr>
              <a:t>CPU</a:t>
            </a:r>
            <a:r>
              <a:rPr lang="zh-CN" altLang="en-US" sz="2400" b="0" dirty="0">
                <a:latin typeface="Times New Roman" panose="02020603050405020304" pitchFamily="18" charset="0"/>
              </a:rPr>
              <a:t>执行单元发出的内存地址将被</a:t>
            </a:r>
            <a:r>
              <a:rPr lang="en-US" altLang="zh-CN" sz="2400" b="0" dirty="0">
                <a:latin typeface="Times New Roman" panose="02020603050405020304" pitchFamily="18" charset="0"/>
              </a:rPr>
              <a:t>MMU</a:t>
            </a:r>
            <a:r>
              <a:rPr lang="zh-CN" altLang="en-US" sz="2400" b="0" dirty="0">
                <a:latin typeface="Times New Roman" panose="02020603050405020304" pitchFamily="18" charset="0"/>
              </a:rPr>
              <a:t>截获，从</a:t>
            </a:r>
            <a:r>
              <a:rPr lang="en-US" altLang="zh-CN" sz="2400" b="0" dirty="0">
                <a:latin typeface="Times New Roman" panose="02020603050405020304" pitchFamily="18" charset="0"/>
              </a:rPr>
              <a:t>CPU</a:t>
            </a:r>
            <a:r>
              <a:rPr lang="zh-CN" altLang="en-US" sz="2400" b="0" dirty="0">
                <a:latin typeface="Times New Roman" panose="02020603050405020304" pitchFamily="18" charset="0"/>
              </a:rPr>
              <a:t>到</a:t>
            </a:r>
            <a:r>
              <a:rPr lang="en-US" altLang="zh-CN" sz="2400" b="0" dirty="0">
                <a:latin typeface="Times New Roman" panose="02020603050405020304" pitchFamily="18" charset="0"/>
              </a:rPr>
              <a:t>MMU</a:t>
            </a:r>
            <a:r>
              <a:rPr lang="zh-CN" altLang="en-US" sz="2400" b="0" dirty="0">
                <a:latin typeface="Times New Roman" panose="02020603050405020304" pitchFamily="18" charset="0"/>
              </a:rPr>
              <a:t>的地址称为</a:t>
            </a:r>
            <a:r>
              <a:rPr lang="zh-CN" altLang="en-US" sz="2400" dirty="0">
                <a:solidFill>
                  <a:srgbClr val="FF0000"/>
                </a:solidFill>
                <a:latin typeface="Times New Roman" panose="02020603050405020304" pitchFamily="18" charset="0"/>
              </a:rPr>
              <a:t>虚拟地址</a:t>
            </a:r>
            <a:r>
              <a:rPr lang="zh-CN" altLang="en-US" sz="2400" b="0" dirty="0">
                <a:latin typeface="Times New Roman" panose="02020603050405020304" pitchFamily="18" charset="0"/>
              </a:rPr>
              <a:t>（</a:t>
            </a:r>
            <a:r>
              <a:rPr lang="en-US" altLang="zh-CN" sz="2400" b="0" dirty="0">
                <a:latin typeface="Times New Roman" panose="02020603050405020304" pitchFamily="18" charset="0"/>
              </a:rPr>
              <a:t>Virtual Address</a:t>
            </a:r>
            <a:r>
              <a:rPr lang="zh-CN" altLang="en-US" sz="2400" b="0" dirty="0">
                <a:latin typeface="Times New Roman" panose="02020603050405020304" pitchFamily="18" charset="0"/>
              </a:rPr>
              <a:t>，以下简称</a:t>
            </a:r>
            <a:r>
              <a:rPr lang="en-US" altLang="zh-CN" sz="2400" b="0" dirty="0">
                <a:latin typeface="Times New Roman" panose="02020603050405020304" pitchFamily="18" charset="0"/>
              </a:rPr>
              <a:t>VA</a:t>
            </a:r>
            <a:r>
              <a:rPr lang="zh-CN" altLang="en-US" sz="2400" b="0" dirty="0">
                <a:latin typeface="Times New Roman" panose="02020603050405020304" pitchFamily="18" charset="0"/>
              </a:rPr>
              <a:t>），而</a:t>
            </a:r>
            <a:r>
              <a:rPr lang="en-US" altLang="zh-CN" sz="2400" dirty="0">
                <a:solidFill>
                  <a:srgbClr val="0000CC"/>
                </a:solidFill>
                <a:latin typeface="Times New Roman" panose="02020603050405020304" pitchFamily="18" charset="0"/>
              </a:rPr>
              <a:t>MMU</a:t>
            </a:r>
            <a:r>
              <a:rPr lang="zh-CN" altLang="en-US" sz="2400" dirty="0">
                <a:solidFill>
                  <a:srgbClr val="0000CC"/>
                </a:solidFill>
                <a:latin typeface="Times New Roman" panose="02020603050405020304" pitchFamily="18" charset="0"/>
              </a:rPr>
              <a:t>将这个地址翻译成另一个地址发到</a:t>
            </a:r>
            <a:r>
              <a:rPr lang="en-US" altLang="zh-CN" sz="2400" dirty="0">
                <a:solidFill>
                  <a:srgbClr val="0000CC"/>
                </a:solidFill>
                <a:latin typeface="Times New Roman" panose="02020603050405020304" pitchFamily="18" charset="0"/>
              </a:rPr>
              <a:t>CPU</a:t>
            </a:r>
            <a:r>
              <a:rPr lang="zh-CN" altLang="en-US" sz="2400" dirty="0">
                <a:solidFill>
                  <a:srgbClr val="0000CC"/>
                </a:solidFill>
                <a:latin typeface="Times New Roman" panose="02020603050405020304" pitchFamily="18" charset="0"/>
              </a:rPr>
              <a:t>芯片的外部地址引脚上</a:t>
            </a:r>
            <a:r>
              <a:rPr lang="zh-CN" altLang="en-US" sz="2400" dirty="0">
                <a:latin typeface="Times New Roman" panose="02020603050405020304" pitchFamily="18" charset="0"/>
              </a:rPr>
              <a:t>，</a:t>
            </a:r>
            <a:r>
              <a:rPr lang="zh-CN" altLang="en-US" sz="2400" dirty="0">
                <a:solidFill>
                  <a:srgbClr val="0000CC"/>
                </a:solidFill>
                <a:latin typeface="Times New Roman" panose="02020603050405020304" pitchFamily="18" charset="0"/>
              </a:rPr>
              <a:t>即将</a:t>
            </a:r>
            <a:r>
              <a:rPr lang="en-US" altLang="zh-CN" sz="2400" dirty="0">
                <a:solidFill>
                  <a:srgbClr val="0000CC"/>
                </a:solidFill>
                <a:latin typeface="Times New Roman" panose="02020603050405020304" pitchFamily="18" charset="0"/>
              </a:rPr>
              <a:t>VA</a:t>
            </a:r>
            <a:r>
              <a:rPr lang="zh-CN" altLang="en-US" sz="2400" dirty="0">
                <a:solidFill>
                  <a:srgbClr val="0000CC"/>
                </a:solidFill>
                <a:latin typeface="Times New Roman" panose="02020603050405020304" pitchFamily="18" charset="0"/>
              </a:rPr>
              <a:t>映射成</a:t>
            </a:r>
            <a:r>
              <a:rPr lang="en-US" altLang="zh-CN" sz="2400" dirty="0">
                <a:solidFill>
                  <a:srgbClr val="0000CC"/>
                </a:solidFill>
                <a:latin typeface="Times New Roman" panose="02020603050405020304" pitchFamily="18" charset="0"/>
              </a:rPr>
              <a:t>PA</a:t>
            </a:r>
            <a:r>
              <a:rPr lang="zh-CN" altLang="en-US" sz="2400" dirty="0">
                <a:latin typeface="Times New Roman" panose="02020603050405020304" pitchFamily="18" charset="0"/>
              </a:rPr>
              <a:t>。</a:t>
            </a:r>
            <a:endParaRPr lang="zh-CN" altLang="en-US" sz="2400" dirty="0">
              <a:latin typeface="Times New Roman" panose="02020603050405020304" pitchFamily="18" charset="0"/>
              <a:ea typeface="Times New Roman" panose="02020603050405020304" pitchFamily="18" charset="0"/>
            </a:endParaRPr>
          </a:p>
        </p:txBody>
      </p:sp>
      <p:pic>
        <p:nvPicPr>
          <p:cNvPr id="68611" name="Picture 4" descr="arch_vabox"/>
          <p:cNvPicPr>
            <a:picLocks noChangeAspect="1"/>
          </p:cNvPicPr>
          <p:nvPr/>
        </p:nvPicPr>
        <p:blipFill>
          <a:blip r:embed="rId1"/>
          <a:stretch>
            <a:fillRect/>
          </a:stretch>
        </p:blipFill>
        <p:spPr>
          <a:xfrm>
            <a:off x="1160463" y="3141663"/>
            <a:ext cx="6972300" cy="3427412"/>
          </a:xfrm>
          <a:prstGeom prst="rect">
            <a:avLst/>
          </a:prstGeom>
          <a:noFill/>
          <a:ln w="9525">
            <a:noFill/>
          </a:ln>
        </p:spPr>
      </p:pic>
      <p:sp>
        <p:nvSpPr>
          <p:cNvPr id="68612" name="Rectangle 2"/>
          <p:cNvSpPr>
            <a:spLocks noGrp="1"/>
          </p:cNvSpPr>
          <p:nvPr>
            <p:ph type="title"/>
          </p:nvPr>
        </p:nvSpPr>
        <p:spPr>
          <a:xfrm>
            <a:off x="590550" y="117475"/>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   </a:t>
            </a:r>
            <a:r>
              <a:rPr lang="zh-CN" altLang="en-US" dirty="0">
                <a:latin typeface="Times New Roman" panose="02020603050405020304" pitchFamily="18" charset="0"/>
              </a:rPr>
              <a:t>虚拟存储器</a:t>
            </a:r>
            <a:endParaRPr lang="zh-CN" altLang="en-US" dirty="0">
              <a:latin typeface="Times New Roman" panose="02020603050405020304" pitchFamily="18" charset="0"/>
            </a:endParaRPr>
          </a:p>
        </p:txBody>
      </p:sp>
      <p:sp>
        <p:nvSpPr>
          <p:cNvPr id="68613" name="矩形 1"/>
          <p:cNvSpPr/>
          <p:nvPr/>
        </p:nvSpPr>
        <p:spPr>
          <a:xfrm>
            <a:off x="2981325" y="4959350"/>
            <a:ext cx="735013" cy="1419225"/>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68614" name="矩形 5"/>
          <p:cNvSpPr/>
          <p:nvPr/>
        </p:nvSpPr>
        <p:spPr>
          <a:xfrm>
            <a:off x="6189663" y="5226050"/>
            <a:ext cx="1020762" cy="1044575"/>
          </a:xfrm>
          <a:prstGeom prst="rect">
            <a:avLst/>
          </a:prstGeom>
          <a:noFill/>
          <a:ln w="38100" cap="flat" cmpd="sng">
            <a:solidFill>
              <a:srgbClr val="0000CC"/>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3"/>
          <p:cNvSpPr>
            <a:spLocks noGrp="1"/>
          </p:cNvSpPr>
          <p:nvPr>
            <p:ph idx="1" hasCustomPrompt="1"/>
          </p:nvPr>
        </p:nvSpPr>
        <p:spPr>
          <a:xfrm>
            <a:off x="469900" y="1022350"/>
            <a:ext cx="8229600" cy="5608638"/>
          </a:xfrm>
          <a:ln/>
        </p:spPr>
        <p:txBody>
          <a:bodyPr vert="horz" wrap="square" lIns="91440" tIns="45720" rIns="91440" bIns="45720" anchor="t" anchorCtr="0"/>
          <a:p>
            <a:pPr algn="just" eaLnBrk="1" hangingPunct="1">
              <a:spcBef>
                <a:spcPts val="2400"/>
              </a:spcBef>
            </a:pPr>
            <a:r>
              <a:rPr lang="zh-CN" altLang="en-US" dirty="0"/>
              <a:t>虚拟存储系统是在存储层次结构(辅存一内存一高速缓存)基础上，通过存储器管理部件</a:t>
            </a:r>
            <a:r>
              <a:rPr lang="en-US" altLang="zh-CN" dirty="0"/>
              <a:t>MMU，</a:t>
            </a:r>
            <a:r>
              <a:rPr lang="zh-CN" altLang="en-US" dirty="0"/>
              <a:t>进行虚拟地址和实际地址自动变换而实现的，对每个编程者是透明的，编址空间很大。</a:t>
            </a:r>
            <a:endParaRPr lang="en-US" altLang="zh-CN" dirty="0"/>
          </a:p>
          <a:p>
            <a:pPr algn="just" eaLnBrk="1" hangingPunct="1">
              <a:spcBef>
                <a:spcPts val="2400"/>
              </a:spcBef>
            </a:pPr>
            <a:r>
              <a:rPr lang="zh-CN" altLang="en-US" dirty="0"/>
              <a:t>80386和80486的存储器管理部件</a:t>
            </a:r>
            <a:r>
              <a:rPr lang="en-US" altLang="zh-CN" dirty="0"/>
              <a:t>MMU</a:t>
            </a:r>
            <a:r>
              <a:rPr lang="zh-CN" altLang="en-US" dirty="0"/>
              <a:t>的组成和功能大致相同，都是</a:t>
            </a:r>
            <a:r>
              <a:rPr lang="zh-CN" altLang="en-US" dirty="0">
                <a:solidFill>
                  <a:srgbClr val="FF0000"/>
                </a:solidFill>
              </a:rPr>
              <a:t>采用分段分页管理</a:t>
            </a:r>
            <a:r>
              <a:rPr lang="zh-CN" altLang="en-US" dirty="0"/>
              <a:t>方式。</a:t>
            </a:r>
            <a:endParaRPr lang="en-US" altLang="zh-CN" dirty="0"/>
          </a:p>
          <a:p>
            <a:pPr eaLnBrk="1" hangingPunct="1">
              <a:spcBef>
                <a:spcPts val="1800"/>
              </a:spcBef>
            </a:pPr>
            <a:r>
              <a:rPr lang="zh-CN" altLang="en-US" dirty="0"/>
              <a:t>特点</a:t>
            </a:r>
            <a:endParaRPr lang="en-US" altLang="zh-CN" dirty="0"/>
          </a:p>
          <a:p>
            <a:pPr lvl="1" eaLnBrk="1" hangingPunct="1">
              <a:spcBef>
                <a:spcPts val="1800"/>
              </a:spcBef>
            </a:pPr>
            <a:r>
              <a:rPr lang="zh-CN" altLang="en-US" dirty="0"/>
              <a:t>多个进程可以共享主存空间</a:t>
            </a:r>
            <a:endParaRPr lang="zh-CN" altLang="en-US" dirty="0"/>
          </a:p>
          <a:p>
            <a:pPr lvl="1" eaLnBrk="1" hangingPunct="1">
              <a:spcBef>
                <a:spcPts val="1800"/>
              </a:spcBef>
            </a:pPr>
            <a:r>
              <a:rPr lang="zh-CN" altLang="en-US" dirty="0"/>
              <a:t>程序员不必做存储管理工作</a:t>
            </a:r>
            <a:endParaRPr lang="zh-CN" altLang="en-US" dirty="0"/>
          </a:p>
          <a:p>
            <a:pPr lvl="1" eaLnBrk="1" hangingPunct="1">
              <a:spcBef>
                <a:spcPts val="1800"/>
              </a:spcBef>
            </a:pPr>
            <a:r>
              <a:rPr lang="zh-CN" altLang="en-US" dirty="0"/>
              <a:t>采用动态再定位，简化程序装入</a:t>
            </a:r>
            <a:endParaRPr lang="zh-CN" altLang="en-US" dirty="0"/>
          </a:p>
        </p:txBody>
      </p:sp>
      <p:sp>
        <p:nvSpPr>
          <p:cNvPr id="69635" name="Rectangle 2"/>
          <p:cNvSpPr>
            <a:spLocks noGrp="1"/>
          </p:cNvSpPr>
          <p:nvPr>
            <p:ph type="title"/>
          </p:nvPr>
        </p:nvSpPr>
        <p:spPr>
          <a:xfrm>
            <a:off x="590550" y="117475"/>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   </a:t>
            </a:r>
            <a:r>
              <a:rPr lang="zh-CN" altLang="en-US" dirty="0">
                <a:latin typeface="Times New Roman" panose="02020603050405020304" pitchFamily="18" charset="0"/>
              </a:rPr>
              <a:t>虚拟存储器</a:t>
            </a:r>
            <a:endParaRPr lang="zh-CN" altLang="en-US" dirty="0">
              <a:latin typeface="Times New Roman" panose="02020603050405020304" pitchFamily="18" charset="0"/>
            </a:endParaRPr>
          </a:p>
        </p:txBody>
      </p:sp>
      <p:pic>
        <p:nvPicPr>
          <p:cNvPr id="69636" name="图片 1"/>
          <p:cNvPicPr>
            <a:picLocks noChangeAspect="1"/>
          </p:cNvPicPr>
          <p:nvPr/>
        </p:nvPicPr>
        <p:blipFill>
          <a:blip r:embed="rId1"/>
          <a:srcRect l="5466" t="55544" r="6224" b="12706"/>
          <a:stretch>
            <a:fillRect/>
          </a:stretch>
        </p:blipFill>
        <p:spPr>
          <a:xfrm>
            <a:off x="5761038" y="4208463"/>
            <a:ext cx="2938462" cy="216217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3"/>
          <p:cNvSpPr>
            <a:spLocks noGrp="1"/>
          </p:cNvSpPr>
          <p:nvPr>
            <p:ph idx="1" hasCustomPrompt="1"/>
          </p:nvPr>
        </p:nvSpPr>
        <p:spPr>
          <a:ln/>
        </p:spPr>
        <p:txBody>
          <a:bodyPr vert="horz" wrap="square" lIns="91440" tIns="45720" rIns="91440" bIns="45720" anchor="t" anchorCtr="0"/>
          <a:p>
            <a:pPr eaLnBrk="1" hangingPunct="1"/>
            <a:r>
              <a:rPr lang="en-US" altLang="zh-CN" sz="2400" b="0" dirty="0">
                <a:solidFill>
                  <a:srgbClr val="FF0000"/>
                </a:solidFill>
                <a:latin typeface="Times New Roman" panose="02020603050405020304" pitchFamily="18" charset="0"/>
                <a:ea typeface="黑体" panose="02010609060101010101" pitchFamily="49" charset="-122"/>
              </a:rPr>
              <a:t>4.2.1 </a:t>
            </a:r>
            <a:r>
              <a:rPr lang="zh-CN" altLang="en-US" sz="2400" b="0" dirty="0">
                <a:solidFill>
                  <a:srgbClr val="FF0000"/>
                </a:solidFill>
                <a:latin typeface="Times New Roman" panose="02020603050405020304" pitchFamily="18" charset="0"/>
                <a:ea typeface="黑体" panose="02010609060101010101" pitchFamily="49" charset="-122"/>
              </a:rPr>
              <a:t>虚拟存储管理方式</a:t>
            </a:r>
            <a:endParaRPr lang="zh-CN" altLang="en-US" sz="2400" b="0" dirty="0">
              <a:solidFill>
                <a:srgbClr val="FF0000"/>
              </a:solidFill>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段式管理</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页式管理</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段页式管理</a:t>
            </a:r>
            <a:endParaRPr lang="zh-CN" altLang="en-US" sz="2000" dirty="0">
              <a:latin typeface="Times New Roman" panose="02020603050405020304" pitchFamily="18" charset="0"/>
              <a:ea typeface="黑体" panose="02010609060101010101" pitchFamily="49" charset="-122"/>
            </a:endParaRPr>
          </a:p>
          <a:p>
            <a:pPr eaLnBrk="1" hangingPunct="1"/>
            <a:r>
              <a:rPr lang="en-US" altLang="zh-CN" sz="2400" b="0" dirty="0">
                <a:latin typeface="Times New Roman" panose="02020603050405020304" pitchFamily="18" charset="0"/>
                <a:ea typeface="黑体" panose="02010609060101010101" pitchFamily="49" charset="-122"/>
              </a:rPr>
              <a:t>4.2.2 </a:t>
            </a:r>
            <a:r>
              <a:rPr lang="zh-CN" altLang="en-US" sz="2400" b="0" dirty="0">
                <a:latin typeface="Times New Roman" panose="02020603050405020304" pitchFamily="18" charset="0"/>
                <a:ea typeface="黑体" panose="02010609060101010101" pitchFamily="49" charset="-122"/>
              </a:rPr>
              <a:t>页式虚拟存储器的构成</a:t>
            </a:r>
            <a:endParaRPr lang="zh-CN" altLang="en-US" sz="2400" b="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地址的映像和变换</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页面替换算法</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虚拟存储器工作全过程</a:t>
            </a:r>
            <a:endParaRPr lang="zh-CN" altLang="en-US" sz="2000" dirty="0">
              <a:latin typeface="Times New Roman" panose="02020603050405020304" pitchFamily="18" charset="0"/>
              <a:ea typeface="黑体" panose="02010609060101010101" pitchFamily="49" charset="-122"/>
            </a:endParaRPr>
          </a:p>
          <a:p>
            <a:pPr eaLnBrk="1" hangingPunct="1"/>
            <a:r>
              <a:rPr lang="en-US" altLang="zh-CN" sz="2400" b="0" dirty="0">
                <a:latin typeface="Times New Roman" panose="02020603050405020304" pitchFamily="18" charset="0"/>
                <a:ea typeface="黑体" panose="02010609060101010101" pitchFamily="49" charset="-122"/>
              </a:rPr>
              <a:t>4.2.3 </a:t>
            </a:r>
            <a:r>
              <a:rPr lang="zh-CN" altLang="en-US" sz="2400" b="0" dirty="0">
                <a:latin typeface="Times New Roman" panose="02020603050405020304" pitchFamily="18" charset="0"/>
                <a:ea typeface="黑体" panose="02010609060101010101" pitchFamily="49" charset="-122"/>
              </a:rPr>
              <a:t>页式虚拟存储器实现中的问题</a:t>
            </a:r>
            <a:endParaRPr lang="zh-CN" altLang="en-US" sz="2400" b="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页面失效的处理</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提高虚拟存储器等效访问速度的措施</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映像主存命中率和</a:t>
            </a:r>
            <a:r>
              <a:rPr lang="en-US" altLang="zh-CN" sz="2000" dirty="0">
                <a:latin typeface="Times New Roman" panose="02020603050405020304" pitchFamily="18" charset="0"/>
                <a:ea typeface="黑体" panose="02010609060101010101" pitchFamily="49" charset="-122"/>
              </a:rPr>
              <a:t>CPU</a:t>
            </a:r>
            <a:r>
              <a:rPr lang="zh-CN" altLang="en-US" sz="2000" dirty="0">
                <a:latin typeface="Times New Roman" panose="02020603050405020304" pitchFamily="18" charset="0"/>
                <a:ea typeface="黑体" panose="02010609060101010101" pitchFamily="49" charset="-122"/>
              </a:rPr>
              <a:t>效率的某些因素</a:t>
            </a:r>
            <a:endParaRPr lang="zh-CN" altLang="en-US" sz="2000" dirty="0">
              <a:latin typeface="Times New Roman" panose="02020603050405020304" pitchFamily="18" charset="0"/>
              <a:ea typeface="黑体" panose="02010609060101010101" pitchFamily="49" charset="-122"/>
            </a:endParaRPr>
          </a:p>
          <a:p>
            <a:pPr eaLnBrk="1" hangingPunct="1">
              <a:lnSpc>
                <a:spcPct val="80000"/>
              </a:lnSpc>
            </a:pPr>
            <a:endParaRPr lang="zh-CN" altLang="en-US" sz="2400" b="0" dirty="0">
              <a:latin typeface="Times New Roman" panose="02020603050405020304" pitchFamily="18" charset="0"/>
            </a:endParaRPr>
          </a:p>
          <a:p>
            <a:pPr eaLnBrk="1" hangingPunct="1">
              <a:lnSpc>
                <a:spcPct val="80000"/>
              </a:lnSpc>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eaLnBrk="1" hangingPunct="1">
              <a:lnSpc>
                <a:spcPct val="80000"/>
              </a:lnSpc>
            </a:pPr>
            <a:endParaRPr lang="zh-CN" altLang="en-US" sz="2400" dirty="0">
              <a:latin typeface="Times New Roman" panose="02020603050405020304" pitchFamily="18" charset="0"/>
              <a:ea typeface="Times New Roman" panose="02020603050405020304" pitchFamily="18" charset="0"/>
            </a:endParaRPr>
          </a:p>
        </p:txBody>
      </p:sp>
      <p:sp>
        <p:nvSpPr>
          <p:cNvPr id="70659" name="Rectangle 2"/>
          <p:cNvSpPr>
            <a:spLocks noGrp="1"/>
          </p:cNvSpPr>
          <p:nvPr>
            <p:ph type="title"/>
          </p:nvPr>
        </p:nvSpPr>
        <p:spPr>
          <a:xfrm>
            <a:off x="590550" y="117475"/>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   </a:t>
            </a:r>
            <a:r>
              <a:rPr lang="zh-CN" altLang="en-US" dirty="0">
                <a:latin typeface="Times New Roman" panose="02020603050405020304" pitchFamily="18" charset="0"/>
              </a:rPr>
              <a:t>虚拟存储器</a:t>
            </a:r>
            <a:endParaRPr lang="zh-CN" altLang="en-US" dirty="0">
              <a:latin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2"/>
          <p:cNvSpPr/>
          <p:nvPr/>
        </p:nvSpPr>
        <p:spPr>
          <a:xfrm>
            <a:off x="4357688" y="1506538"/>
            <a:ext cx="2286000" cy="434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72707" name="Text Box 3"/>
          <p:cNvSpPr txBox="1"/>
          <p:nvPr/>
        </p:nvSpPr>
        <p:spPr>
          <a:xfrm>
            <a:off x="4510088" y="973138"/>
            <a:ext cx="2012950" cy="457200"/>
          </a:xfrm>
          <a:prstGeom prst="rect">
            <a:avLst/>
          </a:prstGeom>
          <a:noFill/>
          <a:ln w="9525">
            <a:noFill/>
          </a:ln>
        </p:spPr>
        <p:txBody>
          <a:bodyPr wrap="none">
            <a:spAutoFit/>
          </a:bodyPr>
          <a:p>
            <a:pPr eaLnBrk="1" fontAlgn="ctr" hangingPunct="1"/>
            <a:r>
              <a:rPr lang="zh-CN" altLang="en-US" sz="2400" dirty="0">
                <a:solidFill>
                  <a:srgbClr val="000000"/>
                </a:solidFill>
                <a:latin typeface="Tahoma" panose="020B0604030504040204" pitchFamily="34" charset="0"/>
                <a:ea typeface="宋体" panose="02010600030101010101" pitchFamily="2" charset="-122"/>
              </a:rPr>
              <a:t>虚拟地址空间</a:t>
            </a:r>
            <a:endParaRPr lang="zh-CN" altLang="en-US" sz="2400" dirty="0">
              <a:solidFill>
                <a:srgbClr val="000000"/>
              </a:solidFill>
              <a:latin typeface="Tahoma" panose="020B0604030504040204" pitchFamily="34" charset="0"/>
              <a:ea typeface="宋体" panose="02010600030101010101" pitchFamily="2" charset="-122"/>
            </a:endParaRPr>
          </a:p>
        </p:txBody>
      </p:sp>
      <p:sp>
        <p:nvSpPr>
          <p:cNvPr id="72708" name="Rectangle 4"/>
          <p:cNvSpPr/>
          <p:nvPr/>
        </p:nvSpPr>
        <p:spPr>
          <a:xfrm>
            <a:off x="623888" y="2878138"/>
            <a:ext cx="1219200" cy="1447800"/>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72709" name="Text Box 5"/>
          <p:cNvSpPr txBox="1"/>
          <p:nvPr/>
        </p:nvSpPr>
        <p:spPr>
          <a:xfrm>
            <a:off x="623888" y="2344738"/>
            <a:ext cx="2133600" cy="457200"/>
          </a:xfrm>
          <a:prstGeom prst="rect">
            <a:avLst/>
          </a:prstGeom>
          <a:noFill/>
          <a:ln w="9525">
            <a:noFill/>
          </a:ln>
        </p:spPr>
        <p:txBody>
          <a:bodyPr>
            <a:spAutoFit/>
          </a:bodyPr>
          <a:p>
            <a:pPr eaLnBrk="1" fontAlgn="ctr" hangingPunct="1">
              <a:spcBef>
                <a:spcPct val="50000"/>
              </a:spcBef>
            </a:pPr>
            <a:r>
              <a:rPr lang="zh-CN" altLang="en-US" sz="2400" dirty="0">
                <a:solidFill>
                  <a:srgbClr val="000000"/>
                </a:solidFill>
                <a:latin typeface="Tahoma" panose="020B0604030504040204" pitchFamily="34" charset="0"/>
                <a:ea typeface="宋体" panose="02010600030101010101" pitchFamily="2" charset="-122"/>
              </a:rPr>
              <a:t>实际地址空间</a:t>
            </a:r>
            <a:endParaRPr lang="zh-CN" altLang="en-US" sz="2400" dirty="0">
              <a:solidFill>
                <a:srgbClr val="000000"/>
              </a:solidFill>
              <a:latin typeface="Tahoma" panose="020B0604030504040204" pitchFamily="34" charset="0"/>
              <a:ea typeface="宋体" panose="02010600030101010101" pitchFamily="2" charset="-122"/>
            </a:endParaRPr>
          </a:p>
        </p:txBody>
      </p:sp>
      <p:sp>
        <p:nvSpPr>
          <p:cNvPr id="72710" name="Line 6"/>
          <p:cNvSpPr/>
          <p:nvPr/>
        </p:nvSpPr>
        <p:spPr>
          <a:xfrm flipH="1">
            <a:off x="2300288" y="3640138"/>
            <a:ext cx="1371600" cy="0"/>
          </a:xfrm>
          <a:prstGeom prst="line">
            <a:avLst/>
          </a:prstGeom>
          <a:ln w="76200" cap="flat" cmpd="tri">
            <a:solidFill>
              <a:schemeClr val="tx1"/>
            </a:solidFill>
            <a:prstDash val="solid"/>
            <a:miter/>
            <a:headEnd type="none" w="med" len="med"/>
            <a:tailEnd type="triangle" w="med" len="med"/>
          </a:ln>
        </p:spPr>
      </p:sp>
      <p:sp>
        <p:nvSpPr>
          <p:cNvPr id="72711" name="Text Box 7"/>
          <p:cNvSpPr txBox="1"/>
          <p:nvPr/>
        </p:nvSpPr>
        <p:spPr>
          <a:xfrm>
            <a:off x="2573338" y="3868738"/>
            <a:ext cx="793750" cy="457200"/>
          </a:xfrm>
          <a:prstGeom prst="rect">
            <a:avLst/>
          </a:prstGeom>
          <a:noFill/>
          <a:ln w="9525">
            <a:noFill/>
          </a:ln>
        </p:spPr>
        <p:txBody>
          <a:bodyPr wrap="none">
            <a:spAutoFit/>
          </a:bodyPr>
          <a:p>
            <a:pPr eaLnBrk="1" fontAlgn="ctr" hangingPunct="1"/>
            <a:r>
              <a:rPr lang="zh-CN" altLang="en-US" sz="2400" dirty="0">
                <a:solidFill>
                  <a:srgbClr val="000000"/>
                </a:solidFill>
                <a:latin typeface="Tahoma" panose="020B0604030504040204" pitchFamily="34" charset="0"/>
                <a:ea typeface="宋体" panose="02010600030101010101" pitchFamily="2" charset="-122"/>
              </a:rPr>
              <a:t>映射</a:t>
            </a:r>
            <a:endParaRPr lang="zh-CN" altLang="en-US" sz="2400" dirty="0">
              <a:solidFill>
                <a:srgbClr val="000000"/>
              </a:solidFill>
              <a:latin typeface="Tahoma" panose="020B0604030504040204" pitchFamily="34" charset="0"/>
              <a:ea typeface="宋体" panose="02010600030101010101" pitchFamily="2" charset="-122"/>
            </a:endParaRPr>
          </a:p>
        </p:txBody>
      </p:sp>
      <p:sp>
        <p:nvSpPr>
          <p:cNvPr id="72712" name="Text Box 8"/>
          <p:cNvSpPr txBox="1"/>
          <p:nvPr/>
        </p:nvSpPr>
        <p:spPr>
          <a:xfrm>
            <a:off x="2598738" y="2954338"/>
            <a:ext cx="793750" cy="457200"/>
          </a:xfrm>
          <a:prstGeom prst="rect">
            <a:avLst/>
          </a:prstGeom>
          <a:noFill/>
          <a:ln w="9525">
            <a:noFill/>
          </a:ln>
        </p:spPr>
        <p:txBody>
          <a:bodyPr wrap="none">
            <a:spAutoFit/>
          </a:bodyPr>
          <a:p>
            <a:pPr eaLnBrk="1" fontAlgn="ctr" hangingPunct="1"/>
            <a:r>
              <a:rPr lang="zh-CN" altLang="en-US" sz="2400" dirty="0">
                <a:solidFill>
                  <a:srgbClr val="000000"/>
                </a:solidFill>
                <a:latin typeface="Tahoma" panose="020B0604030504040204" pitchFamily="34" charset="0"/>
                <a:ea typeface="宋体" panose="02010600030101010101" pitchFamily="2" charset="-122"/>
              </a:rPr>
              <a:t>压缩</a:t>
            </a:r>
            <a:endParaRPr lang="zh-CN" altLang="en-US" sz="2400" dirty="0">
              <a:solidFill>
                <a:srgbClr val="000000"/>
              </a:solidFill>
              <a:latin typeface="Tahoma" panose="020B0604030504040204" pitchFamily="34" charset="0"/>
              <a:ea typeface="宋体" panose="02010600030101010101" pitchFamily="2" charset="-122"/>
            </a:endParaRPr>
          </a:p>
        </p:txBody>
      </p:sp>
      <p:sp>
        <p:nvSpPr>
          <p:cNvPr id="72713" name="Text Box 9"/>
          <p:cNvSpPr txBox="1"/>
          <p:nvPr/>
        </p:nvSpPr>
        <p:spPr>
          <a:xfrm>
            <a:off x="7177088" y="1747838"/>
            <a:ext cx="1606550" cy="1373187"/>
          </a:xfrm>
          <a:prstGeom prst="rect">
            <a:avLst/>
          </a:prstGeom>
          <a:noFill/>
          <a:ln w="38100">
            <a:noFill/>
          </a:ln>
        </p:spPr>
        <p:txBody>
          <a:bodyPr wrap="none">
            <a:spAutoFit/>
          </a:bodyPr>
          <a:p>
            <a:pPr algn="ctr"/>
            <a:r>
              <a:rPr lang="zh-CN" altLang="en-US" dirty="0">
                <a:solidFill>
                  <a:srgbClr val="000000"/>
                </a:solidFill>
                <a:latin typeface="Times New Roman" panose="02020603050405020304" pitchFamily="18" charset="0"/>
              </a:rPr>
              <a:t>地址变换</a:t>
            </a:r>
            <a:endParaRPr lang="zh-CN" altLang="en-US" dirty="0">
              <a:solidFill>
                <a:srgbClr val="000000"/>
              </a:solidFill>
              <a:latin typeface="Times New Roman" panose="02020603050405020304" pitchFamily="18" charset="0"/>
            </a:endParaRPr>
          </a:p>
          <a:p>
            <a:pPr algn="ctr"/>
            <a:r>
              <a:rPr lang="zh-CN" altLang="en-US" dirty="0">
                <a:solidFill>
                  <a:srgbClr val="000000"/>
                </a:solidFill>
                <a:latin typeface="Times New Roman" panose="02020603050405020304" pitchFamily="18" charset="0"/>
              </a:rPr>
              <a:t>地址映像</a:t>
            </a:r>
            <a:endParaRPr lang="zh-CN" altLang="en-US" dirty="0">
              <a:solidFill>
                <a:srgbClr val="000000"/>
              </a:solidFill>
              <a:latin typeface="Times New Roman" panose="02020603050405020304" pitchFamily="18" charset="0"/>
            </a:endParaRPr>
          </a:p>
          <a:p>
            <a:pPr algn="ctr"/>
            <a:r>
              <a:rPr lang="zh-CN" altLang="en-US" dirty="0">
                <a:solidFill>
                  <a:srgbClr val="000000"/>
                </a:solidFill>
                <a:latin typeface="Times New Roman" panose="02020603050405020304" pitchFamily="18" charset="0"/>
              </a:rPr>
              <a:t>替换算法</a:t>
            </a:r>
            <a:endParaRPr lang="zh-CN" altLang="en-US" dirty="0">
              <a:solidFill>
                <a:srgbClr val="000000"/>
              </a:solidFill>
              <a:latin typeface="Times New Roman" panose="02020603050405020304" pitchFamily="18" charset="0"/>
            </a:endParaRPr>
          </a:p>
        </p:txBody>
      </p:sp>
      <p:sp>
        <p:nvSpPr>
          <p:cNvPr id="72714" name="Rectangle 2"/>
          <p:cNvSpPr txBox="1"/>
          <p:nvPr/>
        </p:nvSpPr>
        <p:spPr>
          <a:xfrm>
            <a:off x="590550" y="117475"/>
            <a:ext cx="7848600" cy="609600"/>
          </a:xfrm>
          <a:prstGeom prst="rect">
            <a:avLst/>
          </a:prstGeom>
          <a:noFill/>
          <a:ln w="9525">
            <a:noFill/>
          </a:ln>
        </p:spPr>
        <p:txBody>
          <a:bodyPr/>
          <a:p>
            <a:pPr eaLnBrk="1" hangingPunct="1"/>
            <a:r>
              <a:rPr lang="en-US" altLang="zh-CN" sz="3600" b="1" dirty="0">
                <a:solidFill>
                  <a:srgbClr val="000000"/>
                </a:solidFill>
                <a:latin typeface="Times New Roman" panose="02020603050405020304" pitchFamily="18" charset="0"/>
              </a:rPr>
              <a:t>4.2.1 </a:t>
            </a:r>
            <a:r>
              <a:rPr lang="zh-CN" altLang="en-US" sz="3600" b="1" dirty="0">
                <a:solidFill>
                  <a:srgbClr val="000000"/>
                </a:solidFill>
                <a:latin typeface="Times New Roman" panose="02020603050405020304" pitchFamily="18" charset="0"/>
              </a:rPr>
              <a:t>虚拟存储器管理方式</a:t>
            </a:r>
            <a:endParaRPr lang="zh-CN" altLang="en-US" sz="3600" b="1" dirty="0">
              <a:solidFill>
                <a:srgbClr val="000000"/>
              </a:solidFill>
              <a:latin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3"/>
          <p:cNvSpPr>
            <a:spLocks noGrp="1"/>
          </p:cNvSpPr>
          <p:nvPr>
            <p:ph idx="1" hasCustomPrompt="1"/>
          </p:nvPr>
        </p:nvSpPr>
        <p:spPr>
          <a:ln/>
        </p:spPr>
        <p:txBody>
          <a:bodyPr vert="horz" wrap="square" lIns="91440" tIns="45720" rIns="91440" bIns="45720" anchor="t" anchorCtr="0"/>
          <a:p>
            <a:pPr eaLnBrk="1" hangingPunct="1"/>
            <a:r>
              <a:rPr lang="zh-CN" altLang="en-US" dirty="0">
                <a:latin typeface="Times New Roman" panose="02020603050405020304" pitchFamily="18" charset="0"/>
              </a:rPr>
              <a:t> 通过</a:t>
            </a:r>
            <a:r>
              <a:rPr lang="zh-CN" altLang="en-US" dirty="0">
                <a:solidFill>
                  <a:srgbClr val="FF0000"/>
                </a:solidFill>
                <a:latin typeface="Times New Roman" panose="02020603050405020304" pitchFamily="18" charset="0"/>
              </a:rPr>
              <a:t>增设地址映像表</a:t>
            </a:r>
            <a:r>
              <a:rPr lang="zh-CN" altLang="en-US" dirty="0">
                <a:latin typeface="Times New Roman" panose="02020603050405020304" pitchFamily="18" charset="0"/>
              </a:rPr>
              <a:t>机构来实现程序在主存中的定位；</a:t>
            </a:r>
            <a:endParaRPr lang="en-US" altLang="zh-CN" dirty="0">
              <a:latin typeface="Times New Roman" panose="02020603050405020304" pitchFamily="18" charset="0"/>
            </a:endParaRPr>
          </a:p>
          <a:p>
            <a:pPr eaLnBrk="1" hangingPunct="1"/>
            <a:r>
              <a:rPr lang="zh-CN" altLang="en-US" dirty="0">
                <a:latin typeface="Times New Roman" panose="02020603050405020304" pitchFamily="18" charset="0"/>
              </a:rPr>
              <a:t>这种定位技术是将程序分割成若干较小的段或页，用相应的映像表机构来指明程序的某段或某页是否已装入内存。</a:t>
            </a:r>
            <a:endParaRPr lang="zh-CN" altLang="en-US" dirty="0">
              <a:latin typeface="Times New Roman" panose="02020603050405020304" pitchFamily="18" charset="0"/>
            </a:endParaRPr>
          </a:p>
          <a:p>
            <a:pPr eaLnBrk="1" hangingPunct="1">
              <a:buNone/>
            </a:pPr>
            <a:endParaRPr lang="zh-CN" altLang="en-US" dirty="0">
              <a:latin typeface="Times New Roman" panose="02020603050405020304" pitchFamily="18" charset="0"/>
            </a:endParaRPr>
          </a:p>
          <a:p>
            <a:pPr lvl="1" eaLnBrk="1" hangingPunct="1"/>
            <a:r>
              <a:rPr lang="zh-CN" altLang="en-US" sz="3200" dirty="0">
                <a:latin typeface="Times New Roman" panose="02020603050405020304" pitchFamily="18" charset="0"/>
              </a:rPr>
              <a:t>段式管理</a:t>
            </a:r>
            <a:r>
              <a:rPr lang="zh-CN" altLang="en-US" sz="3200" dirty="0"/>
              <a:t> </a:t>
            </a:r>
            <a:endParaRPr lang="zh-CN" altLang="en-US" sz="3200" dirty="0"/>
          </a:p>
          <a:p>
            <a:pPr lvl="1" eaLnBrk="1" hangingPunct="1"/>
            <a:r>
              <a:rPr lang="zh-CN" altLang="en-US" sz="3200" dirty="0"/>
              <a:t>页式管理</a:t>
            </a:r>
            <a:endParaRPr lang="zh-CN" altLang="en-US" sz="3200" dirty="0"/>
          </a:p>
          <a:p>
            <a:pPr lvl="1" eaLnBrk="1" hangingPunct="1"/>
            <a:r>
              <a:rPr lang="zh-CN" altLang="en-US" sz="3200" dirty="0"/>
              <a:t>段页式管理</a:t>
            </a:r>
            <a:endParaRPr lang="zh-CN" altLang="en-US" sz="3200" dirty="0"/>
          </a:p>
        </p:txBody>
      </p:sp>
      <p:sp>
        <p:nvSpPr>
          <p:cNvPr id="74755" name="Rectangle 2"/>
          <p:cNvSpPr txBox="1"/>
          <p:nvPr/>
        </p:nvSpPr>
        <p:spPr>
          <a:xfrm>
            <a:off x="590550" y="117475"/>
            <a:ext cx="7848600" cy="609600"/>
          </a:xfrm>
          <a:prstGeom prst="rect">
            <a:avLst/>
          </a:prstGeom>
          <a:noFill/>
          <a:ln w="9525">
            <a:noFill/>
          </a:ln>
        </p:spPr>
        <p:txBody>
          <a:bodyPr/>
          <a:p>
            <a:pPr eaLnBrk="1" hangingPunct="1"/>
            <a:r>
              <a:rPr lang="en-US" altLang="zh-CN" sz="3600" b="1" dirty="0">
                <a:solidFill>
                  <a:srgbClr val="000000"/>
                </a:solidFill>
                <a:latin typeface="Times New Roman" panose="02020603050405020304" pitchFamily="18" charset="0"/>
              </a:rPr>
              <a:t>4.2.1 </a:t>
            </a:r>
            <a:r>
              <a:rPr lang="zh-CN" altLang="en-US" sz="3600" b="1" dirty="0">
                <a:solidFill>
                  <a:srgbClr val="000000"/>
                </a:solidFill>
                <a:latin typeface="Times New Roman" panose="02020603050405020304" pitchFamily="18" charset="0"/>
              </a:rPr>
              <a:t>虚拟存储器管理方式</a:t>
            </a:r>
            <a:endParaRPr lang="zh-CN" altLang="en-US" sz="3600" b="1" dirty="0">
              <a:solidFill>
                <a:srgbClr val="000000"/>
              </a:solidFill>
              <a:latin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a:spLocks noGrp="1"/>
          </p:cNvSpPr>
          <p:nvPr>
            <p:ph type="title"/>
          </p:nvPr>
        </p:nvSpPr>
        <p:spPr>
          <a:xfrm>
            <a:off x="538163" y="100013"/>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4.2.1 </a:t>
            </a:r>
            <a:r>
              <a:rPr lang="zh-CN" altLang="en-US" dirty="0">
                <a:latin typeface="Times New Roman" panose="02020603050405020304" pitchFamily="18" charset="0"/>
              </a:rPr>
              <a:t>虚拟存储器管理方式</a:t>
            </a:r>
            <a:r>
              <a:rPr lang="en-US" altLang="zh-CN" dirty="0">
                <a:latin typeface="Times New Roman" panose="02020603050405020304" pitchFamily="18" charset="0"/>
              </a:rPr>
              <a:t>—</a:t>
            </a:r>
            <a:r>
              <a:rPr lang="zh-CN" altLang="en-US" dirty="0">
                <a:solidFill>
                  <a:srgbClr val="FF0000"/>
                </a:solidFill>
                <a:latin typeface="Times New Roman" panose="02020603050405020304" pitchFamily="18" charset="0"/>
              </a:rPr>
              <a:t>段式管理</a:t>
            </a:r>
            <a:r>
              <a:rPr lang="zh-CN" altLang="en-US" dirty="0">
                <a:solidFill>
                  <a:srgbClr val="FF0000"/>
                </a:solidFill>
              </a:rPr>
              <a:t> </a:t>
            </a:r>
            <a:endParaRPr lang="zh-CN" altLang="en-US" dirty="0">
              <a:solidFill>
                <a:srgbClr val="FF0000"/>
              </a:solidFill>
            </a:endParaRPr>
          </a:p>
        </p:txBody>
      </p:sp>
      <p:sp>
        <p:nvSpPr>
          <p:cNvPr id="76803" name="Rectangle 3"/>
          <p:cNvSpPr>
            <a:spLocks noGrp="1"/>
          </p:cNvSpPr>
          <p:nvPr>
            <p:ph idx="1" hasCustomPrompt="1"/>
          </p:nvPr>
        </p:nvSpPr>
        <p:spPr>
          <a:xfrm>
            <a:off x="685800" y="1068388"/>
            <a:ext cx="7772400" cy="5191125"/>
          </a:xfrm>
          <a:ln/>
        </p:spPr>
        <p:txBody>
          <a:bodyPr vert="horz" wrap="square" lIns="91440" tIns="45720" rIns="91440" bIns="45720" anchor="t" anchorCtr="0"/>
          <a:p>
            <a:pPr algn="just" eaLnBrk="1" hangingPunct="1">
              <a:spcBef>
                <a:spcPts val="2400"/>
              </a:spcBef>
            </a:pPr>
            <a:r>
              <a:rPr lang="zh-CN" altLang="en-US" sz="2400" b="0" dirty="0">
                <a:latin typeface="Times New Roman" panose="02020603050405020304" pitchFamily="18" charset="0"/>
              </a:rPr>
              <a:t>一个复杂的大程序总可以分解成多个在逻辑上相对独立的模块。这些模块可以是主程序、子程序或过程，也可以是数据块，模块大小各不相同。</a:t>
            </a:r>
            <a:endParaRPr lang="en-US" altLang="zh-CN" sz="2400" b="0" dirty="0">
              <a:latin typeface="Times New Roman" panose="02020603050405020304" pitchFamily="18" charset="0"/>
            </a:endParaRPr>
          </a:p>
          <a:p>
            <a:pPr algn="just" eaLnBrk="1" hangingPunct="1">
              <a:spcBef>
                <a:spcPts val="2400"/>
              </a:spcBef>
            </a:pPr>
            <a:r>
              <a:rPr lang="zh-CN" altLang="en-US" sz="2400" b="0" dirty="0">
                <a:latin typeface="Times New Roman" panose="02020603050405020304" pitchFamily="18" charset="0"/>
              </a:rPr>
              <a:t>每个模块都是一个单独的段，都以该段的起点为</a:t>
            </a:r>
            <a:r>
              <a:rPr lang="en-US" altLang="zh-CN" sz="2400" b="0" dirty="0">
                <a:latin typeface="Times New Roman" panose="02020603050405020304" pitchFamily="18" charset="0"/>
              </a:rPr>
              <a:t>0</a:t>
            </a:r>
            <a:r>
              <a:rPr lang="zh-CN" altLang="en-US" sz="2400" b="0" dirty="0">
                <a:latin typeface="Times New Roman" panose="02020603050405020304" pitchFamily="18" charset="0"/>
              </a:rPr>
              <a:t>相对编址。</a:t>
            </a:r>
            <a:endParaRPr lang="en-US" altLang="zh-CN" sz="2400" b="0" dirty="0">
              <a:latin typeface="Times New Roman" panose="02020603050405020304" pitchFamily="18" charset="0"/>
            </a:endParaRPr>
          </a:p>
          <a:p>
            <a:pPr algn="just" eaLnBrk="1" hangingPunct="1">
              <a:spcBef>
                <a:spcPts val="2400"/>
              </a:spcBef>
            </a:pPr>
            <a:r>
              <a:rPr lang="zh-CN" altLang="en-US" sz="2400" b="0" dirty="0">
                <a:latin typeface="Times New Roman" panose="02020603050405020304" pitchFamily="18" charset="0"/>
              </a:rPr>
              <a:t>当某个段由辅存调入主存时，只要系统赋予该段一个基址（即该段存放在主存中的起始地址），就可以由此基址和在段内的相对单元（偏移）形成在主存中的实际地址。</a:t>
            </a:r>
            <a:endParaRPr lang="en-US" altLang="zh-CN" sz="2400" b="0" dirty="0">
              <a:latin typeface="Times New Roman" panose="02020603050405020304" pitchFamily="18" charset="0"/>
            </a:endParaRPr>
          </a:p>
          <a:p>
            <a:pPr algn="just" eaLnBrk="1" hangingPunct="1">
              <a:spcBef>
                <a:spcPts val="2400"/>
              </a:spcBef>
            </a:pPr>
            <a:r>
              <a:rPr lang="zh-CN" altLang="en-US" sz="2400" b="0" dirty="0">
                <a:latin typeface="Times New Roman" panose="02020603050405020304" pitchFamily="18" charset="0"/>
              </a:rPr>
              <a:t>将主存按段分配的存储管理方式称为</a:t>
            </a:r>
            <a:r>
              <a:rPr lang="zh-CN" altLang="en-US" sz="2400" dirty="0">
                <a:solidFill>
                  <a:srgbClr val="FF0000"/>
                </a:solidFill>
                <a:latin typeface="Times New Roman" panose="02020603050405020304" pitchFamily="18" charset="0"/>
              </a:rPr>
              <a:t>段式管理</a:t>
            </a:r>
            <a:r>
              <a:rPr lang="zh-CN" altLang="en-US" sz="2400" dirty="0">
                <a:latin typeface="Times New Roman" panose="02020603050405020304" pitchFamily="18" charset="0"/>
              </a:rPr>
              <a:t>。</a:t>
            </a:r>
            <a:endParaRPr lang="zh-CN" alt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2"/>
          <p:cNvSpPr>
            <a:spLocks noGrp="1"/>
          </p:cNvSpPr>
          <p:nvPr>
            <p:ph type="title"/>
          </p:nvPr>
        </p:nvSpPr>
        <p:spPr>
          <a:xfrm>
            <a:off x="538163" y="100013"/>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4.2.1 </a:t>
            </a:r>
            <a:r>
              <a:rPr lang="zh-CN" altLang="en-US" dirty="0">
                <a:latin typeface="Times New Roman" panose="02020603050405020304" pitchFamily="18" charset="0"/>
              </a:rPr>
              <a:t>虚拟存储器管理方式</a:t>
            </a:r>
            <a:r>
              <a:rPr lang="en-US" altLang="zh-CN" dirty="0">
                <a:latin typeface="Times New Roman" panose="02020603050405020304" pitchFamily="18" charset="0"/>
              </a:rPr>
              <a:t>—</a:t>
            </a:r>
            <a:r>
              <a:rPr lang="zh-CN" altLang="en-US" dirty="0">
                <a:solidFill>
                  <a:srgbClr val="FF0000"/>
                </a:solidFill>
                <a:latin typeface="Times New Roman" panose="02020603050405020304" pitchFamily="18" charset="0"/>
              </a:rPr>
              <a:t>段式管理</a:t>
            </a:r>
            <a:r>
              <a:rPr lang="zh-CN" altLang="en-US" dirty="0">
                <a:solidFill>
                  <a:srgbClr val="FF0000"/>
                </a:solidFill>
              </a:rPr>
              <a:t> </a:t>
            </a:r>
            <a:endParaRPr lang="zh-CN" altLang="en-US" dirty="0">
              <a:solidFill>
                <a:srgbClr val="FF0000"/>
              </a:solidFill>
            </a:endParaRPr>
          </a:p>
        </p:txBody>
      </p:sp>
      <p:sp>
        <p:nvSpPr>
          <p:cNvPr id="78851" name="Rectangle 3"/>
          <p:cNvSpPr>
            <a:spLocks noGrp="1"/>
          </p:cNvSpPr>
          <p:nvPr>
            <p:ph idx="1" hasCustomPrompt="1"/>
          </p:nvPr>
        </p:nvSpPr>
        <p:spPr>
          <a:xfrm>
            <a:off x="685800" y="1068388"/>
            <a:ext cx="8264525" cy="2320925"/>
          </a:xfrm>
          <a:ln/>
        </p:spPr>
        <p:txBody>
          <a:bodyPr vert="horz" wrap="square" lIns="91440" tIns="45720" rIns="91440" bIns="45720" anchor="t" anchorCtr="0"/>
          <a:p>
            <a:pPr algn="just" eaLnBrk="1" hangingPunct="1">
              <a:lnSpc>
                <a:spcPct val="90000"/>
              </a:lnSpc>
            </a:pPr>
            <a:r>
              <a:rPr lang="zh-CN" altLang="en-US" sz="2400" dirty="0">
                <a:latin typeface="Times New Roman" panose="02020603050405020304" pitchFamily="18" charset="0"/>
              </a:rPr>
              <a:t>为了段式管理，每道程序在系统中都有一个</a:t>
            </a:r>
            <a:r>
              <a:rPr lang="zh-CN" altLang="en-US" sz="2400" dirty="0">
                <a:solidFill>
                  <a:srgbClr val="FF0000"/>
                </a:solidFill>
                <a:latin typeface="Times New Roman" panose="02020603050405020304" pitchFamily="18" charset="0"/>
              </a:rPr>
              <a:t>段</a:t>
            </a:r>
            <a:r>
              <a:rPr lang="en-US" altLang="zh-CN" sz="2400" dirty="0">
                <a:solidFill>
                  <a:srgbClr val="FF0000"/>
                </a:solidFill>
                <a:latin typeface="Times New Roman" panose="02020603050405020304" pitchFamily="18" charset="0"/>
              </a:rPr>
              <a:t>(</a:t>
            </a:r>
            <a:r>
              <a:rPr lang="zh-CN" altLang="en-US" sz="2400" dirty="0">
                <a:solidFill>
                  <a:srgbClr val="FF0000"/>
                </a:solidFill>
                <a:latin typeface="Times New Roman" panose="02020603050405020304" pitchFamily="18" charset="0"/>
              </a:rPr>
              <a:t>映像</a:t>
            </a:r>
            <a:r>
              <a:rPr lang="en-US" altLang="zh-CN" sz="2400" dirty="0">
                <a:solidFill>
                  <a:srgbClr val="FF0000"/>
                </a:solidFill>
                <a:latin typeface="Times New Roman" panose="02020603050405020304" pitchFamily="18" charset="0"/>
              </a:rPr>
              <a:t>)</a:t>
            </a:r>
            <a:r>
              <a:rPr lang="zh-CN" altLang="en-US" sz="2400" dirty="0">
                <a:solidFill>
                  <a:srgbClr val="FF0000"/>
                </a:solidFill>
                <a:latin typeface="Times New Roman" panose="02020603050405020304" pitchFamily="18" charset="0"/>
              </a:rPr>
              <a:t>表</a:t>
            </a:r>
            <a:r>
              <a:rPr lang="zh-CN" altLang="en-US" sz="2400" dirty="0">
                <a:latin typeface="Times New Roman" panose="02020603050405020304" pitchFamily="18" charset="0"/>
              </a:rPr>
              <a:t>存放该道程序每个段的基础状况；</a:t>
            </a:r>
            <a:endParaRPr lang="en-US" altLang="zh-CN" sz="2400" dirty="0">
              <a:latin typeface="Times New Roman" panose="02020603050405020304" pitchFamily="18" charset="0"/>
            </a:endParaRPr>
          </a:p>
          <a:p>
            <a:pPr lvl="1" algn="just" eaLnBrk="1" hangingPunct="1">
              <a:lnSpc>
                <a:spcPct val="90000"/>
              </a:lnSpc>
            </a:pPr>
            <a:r>
              <a:rPr lang="zh-CN" altLang="en-US" dirty="0">
                <a:solidFill>
                  <a:srgbClr val="0000CC"/>
                </a:solidFill>
                <a:latin typeface="楷体_GB2312" pitchFamily="49" charset="-122"/>
                <a:ea typeface="楷体_GB2312" pitchFamily="49" charset="-122"/>
              </a:rPr>
              <a:t>段表结构： 段名、地址、装入位、段长、访问方式</a:t>
            </a:r>
            <a:r>
              <a:rPr lang="zh-CN" altLang="en-US" dirty="0">
                <a:latin typeface="楷体_GB2312" pitchFamily="49" charset="-122"/>
                <a:ea typeface="楷体_GB2312" pitchFamily="49" charset="-122"/>
              </a:rPr>
              <a:t>。</a:t>
            </a:r>
            <a:endParaRPr lang="zh-CN" altLang="en-US" dirty="0">
              <a:latin typeface="楷体_GB2312" pitchFamily="49" charset="-122"/>
              <a:ea typeface="楷体_GB2312" pitchFamily="49" charset="-122"/>
            </a:endParaRPr>
          </a:p>
          <a:p>
            <a:pPr algn="just" eaLnBrk="1" hangingPunct="1">
              <a:lnSpc>
                <a:spcPct val="90000"/>
              </a:lnSpc>
              <a:spcBef>
                <a:spcPts val="1200"/>
              </a:spcBef>
            </a:pPr>
            <a:r>
              <a:rPr lang="zh-CN" altLang="en-US" sz="2400" dirty="0">
                <a:solidFill>
                  <a:srgbClr val="FF0000"/>
                </a:solidFill>
                <a:latin typeface="Times New Roman" panose="02020603050405020304" pitchFamily="18" charset="0"/>
              </a:rPr>
              <a:t>段表</a:t>
            </a:r>
            <a:r>
              <a:rPr lang="zh-CN" altLang="en-US" sz="2400" dirty="0">
                <a:latin typeface="Times New Roman" panose="02020603050405020304" pitchFamily="18" charset="0"/>
              </a:rPr>
              <a:t>，本身也是段，常驻内存，也可以在辅存，需要时调入主存。</a:t>
            </a:r>
            <a:endParaRPr lang="zh-CN" altLang="en-US" sz="2400" dirty="0">
              <a:latin typeface="Times New Roman" panose="02020603050405020304" pitchFamily="18" charset="0"/>
            </a:endParaRPr>
          </a:p>
          <a:p>
            <a:pPr algn="just" eaLnBrk="1" hangingPunct="1">
              <a:lnSpc>
                <a:spcPct val="90000"/>
              </a:lnSpc>
              <a:spcBef>
                <a:spcPts val="1200"/>
              </a:spcBef>
            </a:pPr>
            <a:r>
              <a:rPr lang="zh-CN" altLang="en-US" sz="2400" dirty="0">
                <a:latin typeface="Times New Roman" panose="02020603050405020304" pitchFamily="18" charset="0"/>
              </a:rPr>
              <a:t>段为程序的逻辑单位，有</a:t>
            </a:r>
            <a:r>
              <a:rPr lang="en-US" altLang="zh-CN" sz="2400" dirty="0">
                <a:latin typeface="Times New Roman" panose="02020603050405020304" pitchFamily="18" charset="0"/>
              </a:rPr>
              <a:t>N</a:t>
            </a:r>
            <a:r>
              <a:rPr lang="zh-CN" altLang="en-US" sz="2400" dirty="0">
                <a:latin typeface="Times New Roman" panose="02020603050405020304" pitchFamily="18" charset="0"/>
              </a:rPr>
              <a:t>道程序，可以有</a:t>
            </a:r>
            <a:r>
              <a:rPr lang="en-US" altLang="zh-CN" sz="2400" dirty="0">
                <a:latin typeface="Times New Roman" panose="02020603050405020304" pitchFamily="18" charset="0"/>
              </a:rPr>
              <a:t>N</a:t>
            </a:r>
            <a:r>
              <a:rPr lang="zh-CN" altLang="en-US" sz="2400" dirty="0">
                <a:latin typeface="Times New Roman" panose="02020603050405020304" pitchFamily="18" charset="0"/>
              </a:rPr>
              <a:t>个段表基址寄存器，</a:t>
            </a:r>
            <a:r>
              <a:rPr lang="zh-CN" altLang="en-US" sz="2400" dirty="0">
                <a:solidFill>
                  <a:srgbClr val="FF0000"/>
                </a:solidFill>
                <a:latin typeface="Times New Roman" panose="02020603050405020304" pitchFamily="18" charset="0"/>
              </a:rPr>
              <a:t>段表基址寄存器</a:t>
            </a:r>
            <a:r>
              <a:rPr lang="zh-CN" altLang="en-US" sz="2400" dirty="0">
                <a:solidFill>
                  <a:srgbClr val="0000CC"/>
                </a:solidFill>
              </a:rPr>
              <a:t>指明段表的在主存的起始地址</a:t>
            </a:r>
            <a:r>
              <a:rPr lang="zh-CN" altLang="en-US" sz="2400" dirty="0">
                <a:latin typeface="Times New Roman" panose="02020603050405020304" pitchFamily="18" charset="0"/>
              </a:rPr>
              <a:t>。</a:t>
            </a:r>
            <a:endParaRPr lang="zh-CN" altLang="en-US" sz="2400" dirty="0"/>
          </a:p>
        </p:txBody>
      </p:sp>
      <p:pic>
        <p:nvPicPr>
          <p:cNvPr id="78852" name="ShockwaveFlash1"/>
          <p:cNvPicPr/>
          <p:nvPr/>
        </p:nvPicPr>
        <p:blipFill>
          <a:blip r:embed="rId1"/>
          <a:stretch>
            <a:fillRect/>
          </a:stretch>
        </p:blipFill>
        <p:spPr>
          <a:xfrm>
            <a:off x="2282825" y="3948113"/>
            <a:ext cx="5894388" cy="2720975"/>
          </a:xfrm>
          <a:prstGeom prst="rect">
            <a:avLst/>
          </a:prstGeom>
          <a:noFill/>
          <a:ln w="9525">
            <a:noFill/>
          </a:ln>
        </p:spPr>
      </p:pic>
      <p:sp>
        <p:nvSpPr>
          <p:cNvPr id="2" name="矩形 1"/>
          <p:cNvSpPr/>
          <p:nvPr/>
        </p:nvSpPr>
        <p:spPr>
          <a:xfrm>
            <a:off x="4579938" y="5422900"/>
            <a:ext cx="2393950" cy="1296988"/>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6" name="矩形 5"/>
          <p:cNvSpPr/>
          <p:nvPr/>
        </p:nvSpPr>
        <p:spPr>
          <a:xfrm>
            <a:off x="4341813" y="4244975"/>
            <a:ext cx="1441450" cy="989013"/>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2"/>
          <p:cNvSpPr>
            <a:spLocks noGrp="1"/>
          </p:cNvSpPr>
          <p:nvPr>
            <p:ph type="title"/>
          </p:nvPr>
        </p:nvSpPr>
        <p:spPr>
          <a:xfrm>
            <a:off x="538163" y="100013"/>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4.2.1 </a:t>
            </a:r>
            <a:r>
              <a:rPr lang="zh-CN" altLang="en-US" dirty="0">
                <a:latin typeface="Times New Roman" panose="02020603050405020304" pitchFamily="18" charset="0"/>
              </a:rPr>
              <a:t>虚拟存储器管理方式</a:t>
            </a:r>
            <a:r>
              <a:rPr lang="en-US" altLang="zh-CN" dirty="0">
                <a:latin typeface="Times New Roman" panose="02020603050405020304" pitchFamily="18" charset="0"/>
              </a:rPr>
              <a:t>—</a:t>
            </a:r>
            <a:r>
              <a:rPr lang="zh-CN" altLang="en-US" dirty="0">
                <a:solidFill>
                  <a:srgbClr val="FF0000"/>
                </a:solidFill>
                <a:latin typeface="Times New Roman" panose="02020603050405020304" pitchFamily="18" charset="0"/>
              </a:rPr>
              <a:t>段式管理</a:t>
            </a:r>
            <a:r>
              <a:rPr lang="zh-CN" altLang="en-US" dirty="0">
                <a:solidFill>
                  <a:srgbClr val="FF0000"/>
                </a:solidFill>
              </a:rPr>
              <a:t> </a:t>
            </a:r>
            <a:endParaRPr lang="zh-CN" altLang="en-US" dirty="0">
              <a:solidFill>
                <a:srgbClr val="FF0000"/>
              </a:solidFill>
            </a:endParaRPr>
          </a:p>
        </p:txBody>
      </p:sp>
      <p:sp>
        <p:nvSpPr>
          <p:cNvPr id="80899" name="Rectangle 3"/>
          <p:cNvSpPr>
            <a:spLocks noGrp="1"/>
          </p:cNvSpPr>
          <p:nvPr>
            <p:ph idx="1" hasCustomPrompt="1"/>
          </p:nvPr>
        </p:nvSpPr>
        <p:spPr>
          <a:xfrm>
            <a:off x="685800" y="1068388"/>
            <a:ext cx="8108950" cy="5465762"/>
          </a:xfrm>
          <a:ln/>
        </p:spPr>
        <p:txBody>
          <a:bodyPr vert="horz" wrap="square" lIns="91440" tIns="45720" rIns="91440" bIns="45720" anchor="t" anchorCtr="0"/>
          <a:p>
            <a:pPr marL="0" indent="0" algn="just" eaLnBrk="1" hangingPunct="1">
              <a:lnSpc>
                <a:spcPct val="200000"/>
              </a:lnSpc>
              <a:buNone/>
            </a:pPr>
            <a:r>
              <a:rPr lang="zh-CN" altLang="en-US" dirty="0">
                <a:solidFill>
                  <a:srgbClr val="FF0000"/>
                </a:solidFill>
                <a:latin typeface="Times New Roman" panose="02020603050405020304" pitchFamily="18" charset="0"/>
              </a:rPr>
              <a:t>特点：</a:t>
            </a:r>
            <a:endParaRPr lang="en-US" altLang="zh-CN" dirty="0">
              <a:solidFill>
                <a:srgbClr val="FF0000"/>
              </a:solidFill>
              <a:latin typeface="Times New Roman" panose="02020603050405020304" pitchFamily="18" charset="0"/>
            </a:endParaRPr>
          </a:p>
          <a:p>
            <a:pPr marL="0" indent="0" algn="just" eaLnBrk="1" hangingPunct="1">
              <a:lnSpc>
                <a:spcPct val="200000"/>
              </a:lnSpc>
            </a:pPr>
            <a:r>
              <a:rPr lang="zh-CN" altLang="en-US" dirty="0">
                <a:latin typeface="Times New Roman" panose="02020603050405020304" pitchFamily="18" charset="0"/>
              </a:rPr>
              <a:t>能使大程序分模块编制，并行编程，缩短时间；</a:t>
            </a:r>
            <a:endParaRPr lang="zh-CN" altLang="en-US" dirty="0">
              <a:latin typeface="Times New Roman" panose="02020603050405020304" pitchFamily="18" charset="0"/>
            </a:endParaRPr>
          </a:p>
          <a:p>
            <a:pPr marL="0" indent="0" algn="just" eaLnBrk="1" hangingPunct="1">
              <a:lnSpc>
                <a:spcPct val="200000"/>
              </a:lnSpc>
            </a:pPr>
            <a:r>
              <a:rPr lang="zh-CN" altLang="en-US" dirty="0">
                <a:latin typeface="Times New Roman" panose="02020603050405020304" pitchFamily="18" charset="0"/>
              </a:rPr>
              <a:t>便于几道程序共用已在内存内的程序和数据；</a:t>
            </a:r>
            <a:endParaRPr lang="zh-CN" altLang="en-US" dirty="0">
              <a:ea typeface="宋体" panose="02010600030101010101" pitchFamily="2" charset="-122"/>
            </a:endParaRPr>
          </a:p>
          <a:p>
            <a:pPr marL="0" indent="0" algn="just" eaLnBrk="1" hangingPunct="1">
              <a:lnSpc>
                <a:spcPct val="200000"/>
              </a:lnSpc>
            </a:pPr>
            <a:r>
              <a:rPr lang="zh-CN" altLang="en-US" dirty="0">
                <a:latin typeface="Times New Roman" panose="02020603050405020304" pitchFamily="18" charset="0"/>
              </a:rPr>
              <a:t>各段是按其逻辑特点组合的，容易以段为单位实现存储保护，人工建立。</a:t>
            </a:r>
            <a:r>
              <a:rPr lang="zh-CN" altLang="en-US" sz="2400" dirty="0"/>
              <a:t> </a:t>
            </a:r>
            <a:endParaRPr lang="zh-CN" alt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3"/>
          <p:cNvSpPr>
            <a:spLocks noGrp="1"/>
          </p:cNvSpPr>
          <p:nvPr>
            <p:ph idx="1" hasCustomPrompt="1"/>
          </p:nvPr>
        </p:nvSpPr>
        <p:spPr>
          <a:xfrm>
            <a:off x="463550" y="1104900"/>
            <a:ext cx="8370888" cy="5221288"/>
          </a:xfrm>
          <a:ln/>
        </p:spPr>
        <p:txBody>
          <a:bodyPr vert="horz" wrap="square" lIns="91440" tIns="45720" rIns="91440" bIns="45720" anchor="t" anchorCtr="0"/>
          <a:p>
            <a:pPr eaLnBrk="1" hangingPunct="1"/>
            <a:r>
              <a:rPr lang="zh-CN" altLang="en-US" sz="2400" dirty="0">
                <a:solidFill>
                  <a:srgbClr val="FF0000"/>
                </a:solidFill>
              </a:rPr>
              <a:t>地址映象方法：</a:t>
            </a:r>
            <a:r>
              <a:rPr lang="zh-CN" altLang="en-US" sz="2400" dirty="0"/>
              <a:t>每个程序段都从</a:t>
            </a:r>
            <a:r>
              <a:rPr lang="en-US" altLang="zh-CN" sz="2400" dirty="0"/>
              <a:t>0</a:t>
            </a:r>
            <a:r>
              <a:rPr lang="zh-CN" altLang="en-US" sz="2400" dirty="0"/>
              <a:t>地址开始编址，长度可长可短，段在主存中的起点也是随意的。</a:t>
            </a:r>
            <a:endParaRPr lang="zh-CN" altLang="en-US" sz="2400" dirty="0"/>
          </a:p>
          <a:p>
            <a:pPr eaLnBrk="1" hangingPunct="1"/>
            <a:endParaRPr lang="zh-CN" altLang="en-US" sz="2400" dirty="0"/>
          </a:p>
          <a:p>
            <a:pPr eaLnBrk="1" hangingPunct="1"/>
            <a:r>
              <a:rPr lang="zh-CN" altLang="en-US" sz="2400" dirty="0">
                <a:solidFill>
                  <a:srgbClr val="FF0000"/>
                </a:solidFill>
              </a:rPr>
              <a:t>虚拟地址到物理地址的变换方法：</a:t>
            </a:r>
            <a:endParaRPr lang="zh-CN" altLang="en-US" sz="2400" dirty="0">
              <a:solidFill>
                <a:srgbClr val="FF0000"/>
              </a:solidFill>
            </a:endParaRPr>
          </a:p>
          <a:p>
            <a:pPr lvl="1" eaLnBrk="1" hangingPunct="1"/>
            <a:r>
              <a:rPr lang="zh-CN" altLang="en-US" dirty="0">
                <a:latin typeface="楷体_GB2312" pitchFamily="49" charset="-122"/>
                <a:ea typeface="楷体_GB2312" pitchFamily="49" charset="-122"/>
              </a:rPr>
              <a:t>由虚地址的</a:t>
            </a:r>
            <a:r>
              <a:rPr lang="zh-CN" altLang="en-US" b="1" dirty="0">
                <a:solidFill>
                  <a:srgbClr val="FF0000"/>
                </a:solidFill>
                <a:latin typeface="楷体_GB2312" pitchFamily="49" charset="-122"/>
                <a:ea typeface="楷体_GB2312" pitchFamily="49" charset="-122"/>
              </a:rPr>
              <a:t>基号</a:t>
            </a:r>
            <a:r>
              <a:rPr lang="zh-CN" altLang="en-US" dirty="0">
                <a:latin typeface="楷体_GB2312" pitchFamily="49" charset="-122"/>
                <a:ea typeface="楷体_GB2312" pitchFamily="49" charset="-122"/>
              </a:rPr>
              <a:t>找到</a:t>
            </a:r>
            <a:r>
              <a:rPr lang="zh-CN" altLang="en-US" b="1" dirty="0">
                <a:solidFill>
                  <a:srgbClr val="FF0000"/>
                </a:solidFill>
                <a:latin typeface="楷体_GB2312" pitchFamily="49" charset="-122"/>
                <a:ea typeface="楷体_GB2312" pitchFamily="49" charset="-122"/>
              </a:rPr>
              <a:t>基址寄存器</a:t>
            </a:r>
            <a:endParaRPr lang="zh-CN" altLang="en-US" b="1" dirty="0">
              <a:solidFill>
                <a:srgbClr val="FF0000"/>
              </a:solidFill>
              <a:latin typeface="楷体_GB2312" pitchFamily="49" charset="-122"/>
              <a:ea typeface="楷体_GB2312" pitchFamily="49" charset="-122"/>
            </a:endParaRPr>
          </a:p>
          <a:p>
            <a:pPr lvl="1" eaLnBrk="1" hangingPunct="1"/>
            <a:r>
              <a:rPr lang="zh-CN" altLang="en-US" dirty="0">
                <a:latin typeface="楷体_GB2312" pitchFamily="49" charset="-122"/>
                <a:ea typeface="楷体_GB2312" pitchFamily="49" charset="-122"/>
              </a:rPr>
              <a:t>从</a:t>
            </a:r>
            <a:r>
              <a:rPr lang="zh-CN" altLang="en-US" b="1" dirty="0">
                <a:solidFill>
                  <a:srgbClr val="FF0000"/>
                </a:solidFill>
                <a:latin typeface="楷体_GB2312" pitchFamily="49" charset="-122"/>
                <a:ea typeface="楷体_GB2312" pitchFamily="49" charset="-122"/>
              </a:rPr>
              <a:t>基址寄存器</a:t>
            </a:r>
            <a:r>
              <a:rPr lang="zh-CN" altLang="en-US" dirty="0">
                <a:latin typeface="楷体_GB2312" pitchFamily="49" charset="-122"/>
                <a:ea typeface="楷体_GB2312" pitchFamily="49" charset="-122"/>
              </a:rPr>
              <a:t>中读出</a:t>
            </a:r>
            <a:r>
              <a:rPr lang="zh-CN" altLang="en-US" b="1" dirty="0">
                <a:solidFill>
                  <a:srgbClr val="FF0000"/>
                </a:solidFill>
                <a:latin typeface="楷体_GB2312" pitchFamily="49" charset="-122"/>
                <a:ea typeface="楷体_GB2312" pitchFamily="49" charset="-122"/>
              </a:rPr>
              <a:t>段表的起始地址</a:t>
            </a:r>
            <a:endParaRPr lang="zh-CN" altLang="en-US" b="1" dirty="0">
              <a:solidFill>
                <a:srgbClr val="FF0000"/>
              </a:solidFill>
              <a:latin typeface="楷体_GB2312" pitchFamily="49" charset="-122"/>
              <a:ea typeface="楷体_GB2312" pitchFamily="49" charset="-122"/>
            </a:endParaRPr>
          </a:p>
          <a:p>
            <a:pPr lvl="1" eaLnBrk="1" hangingPunct="1"/>
            <a:r>
              <a:rPr lang="zh-CN" altLang="en-US" dirty="0">
                <a:latin typeface="楷体_GB2312" pitchFamily="49" charset="-122"/>
                <a:ea typeface="楷体_GB2312" pitchFamily="49" charset="-122"/>
              </a:rPr>
              <a:t>把</a:t>
            </a:r>
            <a:r>
              <a:rPr lang="zh-CN" altLang="en-US" b="1" dirty="0">
                <a:solidFill>
                  <a:srgbClr val="FF0000"/>
                </a:solidFill>
                <a:latin typeface="楷体_GB2312" pitchFamily="49" charset="-122"/>
                <a:ea typeface="楷体_GB2312" pitchFamily="49" charset="-122"/>
              </a:rPr>
              <a:t>起始地址</a:t>
            </a:r>
            <a:r>
              <a:rPr lang="zh-CN" altLang="en-US" dirty="0">
                <a:latin typeface="楷体_GB2312" pitchFamily="49" charset="-122"/>
                <a:ea typeface="楷体_GB2312" pitchFamily="49" charset="-122"/>
              </a:rPr>
              <a:t>与多用户</a:t>
            </a:r>
            <a:r>
              <a:rPr lang="zh-CN" altLang="en-US" b="1" dirty="0">
                <a:solidFill>
                  <a:srgbClr val="FF0000"/>
                </a:solidFill>
                <a:latin typeface="楷体_GB2312" pitchFamily="49" charset="-122"/>
                <a:ea typeface="楷体_GB2312" pitchFamily="49" charset="-122"/>
              </a:rPr>
              <a:t>段号相加</a:t>
            </a:r>
            <a:r>
              <a:rPr lang="zh-CN" altLang="en-US" dirty="0">
                <a:latin typeface="楷体_GB2312" pitchFamily="49" charset="-122"/>
                <a:ea typeface="楷体_GB2312" pitchFamily="49" charset="-122"/>
              </a:rPr>
              <a:t>得到</a:t>
            </a:r>
            <a:r>
              <a:rPr lang="zh-CN" altLang="en-US" b="1" dirty="0">
                <a:solidFill>
                  <a:srgbClr val="FF0000"/>
                </a:solidFill>
                <a:latin typeface="楷体_GB2312" pitchFamily="49" charset="-122"/>
                <a:ea typeface="楷体_GB2312" pitchFamily="49" charset="-122"/>
              </a:rPr>
              <a:t>段表地址</a:t>
            </a:r>
            <a:endParaRPr lang="zh-CN" altLang="en-US" b="1" dirty="0">
              <a:solidFill>
                <a:srgbClr val="FF0000"/>
              </a:solidFill>
              <a:latin typeface="楷体_GB2312" pitchFamily="49" charset="-122"/>
              <a:ea typeface="楷体_GB2312" pitchFamily="49" charset="-122"/>
            </a:endParaRPr>
          </a:p>
          <a:p>
            <a:pPr lvl="1" eaLnBrk="1" hangingPunct="1"/>
            <a:r>
              <a:rPr lang="zh-CN" altLang="en-US" dirty="0">
                <a:latin typeface="楷体_GB2312" pitchFamily="49" charset="-122"/>
                <a:ea typeface="楷体_GB2312" pitchFamily="49" charset="-122"/>
              </a:rPr>
              <a:t>把段表中给出的</a:t>
            </a:r>
            <a:r>
              <a:rPr lang="zh-CN" altLang="en-US" b="1" dirty="0">
                <a:solidFill>
                  <a:srgbClr val="FF0000"/>
                </a:solidFill>
                <a:latin typeface="楷体_GB2312" pitchFamily="49" charset="-122"/>
                <a:ea typeface="楷体_GB2312" pitchFamily="49" charset="-122"/>
              </a:rPr>
              <a:t>起始地址与段内偏移</a:t>
            </a:r>
            <a:r>
              <a:rPr lang="en-US" altLang="zh-CN" b="1" dirty="0">
                <a:solidFill>
                  <a:srgbClr val="FF0000"/>
                </a:solidFill>
                <a:latin typeface="楷体_GB2312" pitchFamily="49" charset="-122"/>
                <a:ea typeface="楷体_GB2312" pitchFamily="49" charset="-122"/>
              </a:rPr>
              <a:t>D</a:t>
            </a:r>
            <a:r>
              <a:rPr lang="zh-CN" altLang="en-US" b="1" dirty="0">
                <a:solidFill>
                  <a:srgbClr val="FF0000"/>
                </a:solidFill>
                <a:latin typeface="楷体_GB2312" pitchFamily="49" charset="-122"/>
                <a:ea typeface="楷体_GB2312" pitchFamily="49" charset="-122"/>
              </a:rPr>
              <a:t>相加</a:t>
            </a:r>
            <a:r>
              <a:rPr lang="zh-CN" altLang="en-US" dirty="0">
                <a:latin typeface="楷体_GB2312" pitchFamily="49" charset="-122"/>
                <a:ea typeface="楷体_GB2312" pitchFamily="49" charset="-122"/>
              </a:rPr>
              <a:t>就能得到主存实地址</a:t>
            </a:r>
            <a:endParaRPr lang="zh-CN" altLang="en-US" dirty="0">
              <a:latin typeface="楷体_GB2312" pitchFamily="49" charset="-122"/>
              <a:ea typeface="楷体_GB2312" pitchFamily="49" charset="-122"/>
            </a:endParaRPr>
          </a:p>
        </p:txBody>
      </p:sp>
      <p:sp>
        <p:nvSpPr>
          <p:cNvPr id="82947" name="Rectangle 2"/>
          <p:cNvSpPr>
            <a:spLocks noGrp="1"/>
          </p:cNvSpPr>
          <p:nvPr>
            <p:ph type="title"/>
          </p:nvPr>
        </p:nvSpPr>
        <p:spPr>
          <a:xfrm>
            <a:off x="538163" y="100013"/>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4.2.1 </a:t>
            </a:r>
            <a:r>
              <a:rPr lang="zh-CN" altLang="en-US" dirty="0">
                <a:latin typeface="Times New Roman" panose="02020603050405020304" pitchFamily="18" charset="0"/>
              </a:rPr>
              <a:t>虚拟存储器管理方式</a:t>
            </a:r>
            <a:r>
              <a:rPr lang="en-US" altLang="zh-CN" dirty="0">
                <a:latin typeface="Times New Roman" panose="02020603050405020304" pitchFamily="18" charset="0"/>
              </a:rPr>
              <a:t>—</a:t>
            </a:r>
            <a:r>
              <a:rPr lang="zh-CN" altLang="en-US" dirty="0">
                <a:solidFill>
                  <a:srgbClr val="FF0000"/>
                </a:solidFill>
                <a:latin typeface="Times New Roman" panose="02020603050405020304" pitchFamily="18" charset="0"/>
              </a:rPr>
              <a:t>段式管理</a:t>
            </a:r>
            <a:r>
              <a:rPr lang="zh-CN" altLang="en-US" dirty="0">
                <a:solidFill>
                  <a:srgbClr val="FF0000"/>
                </a:solidFill>
              </a:rPr>
              <a:t> </a:t>
            </a:r>
            <a:endParaRPr lang="zh-CN" altLang="en-US" dirty="0">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4994" name="ShockwaveFlash1"/>
          <p:cNvPicPr/>
          <p:nvPr/>
        </p:nvPicPr>
        <p:blipFill>
          <a:blip r:embed="rId1"/>
          <a:stretch>
            <a:fillRect/>
          </a:stretch>
        </p:blipFill>
        <p:spPr>
          <a:xfrm>
            <a:off x="488950" y="296863"/>
            <a:ext cx="8369300" cy="4713287"/>
          </a:xfrm>
          <a:prstGeom prst="rect">
            <a:avLst/>
          </a:prstGeom>
          <a:noFill/>
          <a:ln w="9525">
            <a:noFill/>
          </a:ln>
        </p:spPr>
      </p:pic>
      <p:sp>
        <p:nvSpPr>
          <p:cNvPr id="84995" name="圆角矩形 23"/>
          <p:cNvSpPr/>
          <p:nvPr/>
        </p:nvSpPr>
        <p:spPr>
          <a:xfrm>
            <a:off x="5621338" y="255588"/>
            <a:ext cx="2312987" cy="1811337"/>
          </a:xfrm>
          <a:prstGeom prst="roundRect">
            <a:avLst>
              <a:gd name="adj" fmla="val 16667"/>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84996" name="Rectangle 7"/>
          <p:cNvSpPr/>
          <p:nvPr/>
        </p:nvSpPr>
        <p:spPr>
          <a:xfrm>
            <a:off x="655638" y="5319713"/>
            <a:ext cx="8035925" cy="1311275"/>
          </a:xfrm>
          <a:prstGeom prst="rect">
            <a:avLst/>
          </a:prstGeom>
          <a:noFill/>
          <a:ln w="38100">
            <a:noFill/>
          </a:ln>
        </p:spPr>
        <p:txBody>
          <a:bodyPr>
            <a:spAutoFit/>
          </a:bodyPr>
          <a:p>
            <a:pPr lvl="1"/>
            <a:r>
              <a:rPr lang="zh-CN" altLang="en-US" sz="2000" dirty="0">
                <a:solidFill>
                  <a:schemeClr val="hlink"/>
                </a:solidFill>
                <a:latin typeface="Calibri" panose="020F0502020204030204" pitchFamily="34" charset="0"/>
              </a:rPr>
              <a:t>①</a:t>
            </a:r>
            <a:r>
              <a:rPr lang="zh-CN" altLang="en-US" sz="2000" dirty="0">
                <a:solidFill>
                  <a:schemeClr val="hlink"/>
                </a:solidFill>
                <a:latin typeface="Times New Roman" panose="02020603050405020304" pitchFamily="18" charset="0"/>
              </a:rPr>
              <a:t>由</a:t>
            </a:r>
            <a:r>
              <a:rPr lang="zh-CN" altLang="en-US" sz="2000" b="1" dirty="0">
                <a:latin typeface="Times New Roman" panose="02020603050405020304" pitchFamily="18" charset="0"/>
              </a:rPr>
              <a:t>基号</a:t>
            </a:r>
            <a:r>
              <a:rPr lang="zh-CN" altLang="en-US" sz="2000" dirty="0">
                <a:solidFill>
                  <a:schemeClr val="hlink"/>
                </a:solidFill>
                <a:latin typeface="Times New Roman" panose="02020603050405020304" pitchFamily="18" charset="0"/>
              </a:rPr>
              <a:t>找到</a:t>
            </a:r>
            <a:r>
              <a:rPr lang="zh-CN" altLang="en-US" sz="2000" b="1" dirty="0">
                <a:latin typeface="Times New Roman" panose="02020603050405020304" pitchFamily="18" charset="0"/>
              </a:rPr>
              <a:t>基址寄存器</a:t>
            </a:r>
            <a:endParaRPr lang="zh-CN" altLang="en-US" sz="2000" b="1" dirty="0">
              <a:latin typeface="Times New Roman" panose="02020603050405020304" pitchFamily="18" charset="0"/>
            </a:endParaRPr>
          </a:p>
          <a:p>
            <a:pPr lvl="1"/>
            <a:r>
              <a:rPr lang="zh-CN" altLang="en-US" sz="2000" dirty="0">
                <a:solidFill>
                  <a:schemeClr val="hlink"/>
                </a:solidFill>
                <a:latin typeface="Calibri" panose="020F0502020204030204" pitchFamily="34" charset="0"/>
              </a:rPr>
              <a:t>②</a:t>
            </a:r>
            <a:r>
              <a:rPr lang="zh-CN" altLang="en-US" sz="2000" dirty="0">
                <a:solidFill>
                  <a:schemeClr val="hlink"/>
                </a:solidFill>
                <a:latin typeface="Times New Roman" panose="02020603050405020304" pitchFamily="18" charset="0"/>
              </a:rPr>
              <a:t>从</a:t>
            </a:r>
            <a:r>
              <a:rPr lang="zh-CN" altLang="en-US" sz="2000" b="1" dirty="0">
                <a:latin typeface="Times New Roman" panose="02020603050405020304" pitchFamily="18" charset="0"/>
              </a:rPr>
              <a:t>基址寄存器</a:t>
            </a:r>
            <a:r>
              <a:rPr lang="zh-CN" altLang="en-US" sz="2000" dirty="0">
                <a:solidFill>
                  <a:schemeClr val="hlink"/>
                </a:solidFill>
                <a:latin typeface="Times New Roman" panose="02020603050405020304" pitchFamily="18" charset="0"/>
              </a:rPr>
              <a:t>中读出</a:t>
            </a:r>
            <a:r>
              <a:rPr lang="zh-CN" altLang="en-US" sz="2000" b="1" dirty="0">
                <a:latin typeface="Times New Roman" panose="02020603050405020304" pitchFamily="18" charset="0"/>
              </a:rPr>
              <a:t>段表的起始地址</a:t>
            </a:r>
            <a:endParaRPr lang="zh-CN" altLang="en-US" sz="2000" b="1" dirty="0">
              <a:latin typeface="Times New Roman" panose="02020603050405020304" pitchFamily="18" charset="0"/>
            </a:endParaRPr>
          </a:p>
          <a:p>
            <a:pPr lvl="1"/>
            <a:r>
              <a:rPr lang="zh-CN" altLang="en-US" sz="2000" dirty="0">
                <a:solidFill>
                  <a:schemeClr val="hlink"/>
                </a:solidFill>
                <a:latin typeface="Calibri" panose="020F0502020204030204" pitchFamily="34" charset="0"/>
              </a:rPr>
              <a:t>③</a:t>
            </a:r>
            <a:r>
              <a:rPr lang="zh-CN" altLang="en-US" sz="2000" dirty="0">
                <a:solidFill>
                  <a:schemeClr val="hlink"/>
                </a:solidFill>
                <a:latin typeface="Times New Roman" panose="02020603050405020304" pitchFamily="18" charset="0"/>
              </a:rPr>
              <a:t>把</a:t>
            </a:r>
            <a:r>
              <a:rPr lang="zh-CN" altLang="en-US" sz="2000" b="1" dirty="0">
                <a:latin typeface="Times New Roman" panose="02020603050405020304" pitchFamily="18" charset="0"/>
              </a:rPr>
              <a:t>起始地址</a:t>
            </a:r>
            <a:r>
              <a:rPr lang="zh-CN" altLang="en-US" sz="2000" dirty="0">
                <a:solidFill>
                  <a:schemeClr val="hlink"/>
                </a:solidFill>
                <a:latin typeface="Times New Roman" panose="02020603050405020304" pitchFamily="18" charset="0"/>
              </a:rPr>
              <a:t>与多用户</a:t>
            </a:r>
            <a:r>
              <a:rPr lang="zh-CN" altLang="en-US" sz="2000" b="1" dirty="0">
                <a:latin typeface="Times New Roman" panose="02020603050405020304" pitchFamily="18" charset="0"/>
              </a:rPr>
              <a:t>段号相加</a:t>
            </a:r>
            <a:r>
              <a:rPr lang="zh-CN" altLang="en-US" sz="2000" dirty="0">
                <a:solidFill>
                  <a:schemeClr val="hlink"/>
                </a:solidFill>
                <a:latin typeface="Times New Roman" panose="02020603050405020304" pitchFamily="18" charset="0"/>
              </a:rPr>
              <a:t>得到</a:t>
            </a:r>
            <a:r>
              <a:rPr lang="zh-CN" altLang="en-US" sz="2000" b="1" dirty="0">
                <a:latin typeface="Times New Roman" panose="02020603050405020304" pitchFamily="18" charset="0"/>
              </a:rPr>
              <a:t>段表地址</a:t>
            </a:r>
            <a:endParaRPr lang="zh-CN" altLang="en-US" sz="2000" b="1" dirty="0">
              <a:latin typeface="Times New Roman" panose="02020603050405020304" pitchFamily="18" charset="0"/>
            </a:endParaRPr>
          </a:p>
          <a:p>
            <a:pPr lvl="1"/>
            <a:r>
              <a:rPr lang="zh-CN" altLang="en-US" sz="2000" dirty="0">
                <a:solidFill>
                  <a:schemeClr val="hlink"/>
                </a:solidFill>
                <a:latin typeface="Calibri" panose="020F0502020204030204" pitchFamily="34" charset="0"/>
              </a:rPr>
              <a:t>④</a:t>
            </a:r>
            <a:r>
              <a:rPr lang="zh-CN" altLang="en-US" sz="2000" dirty="0">
                <a:solidFill>
                  <a:schemeClr val="hlink"/>
                </a:solidFill>
                <a:latin typeface="Times New Roman" panose="02020603050405020304" pitchFamily="18" charset="0"/>
              </a:rPr>
              <a:t>把段表中给出的</a:t>
            </a:r>
            <a:r>
              <a:rPr lang="zh-CN" altLang="en-US" sz="2000" b="1" dirty="0">
                <a:latin typeface="Times New Roman" panose="02020603050405020304" pitchFamily="18" charset="0"/>
              </a:rPr>
              <a:t>起始地址与段内偏移</a:t>
            </a:r>
            <a:r>
              <a:rPr lang="en-US" altLang="zh-CN" sz="2000" b="1" dirty="0">
                <a:latin typeface="Times New Roman" panose="02020603050405020304" pitchFamily="18" charset="0"/>
              </a:rPr>
              <a:t>D</a:t>
            </a:r>
            <a:r>
              <a:rPr lang="zh-CN" altLang="en-US" sz="2000" b="1" dirty="0">
                <a:latin typeface="Times New Roman" panose="02020603050405020304" pitchFamily="18" charset="0"/>
              </a:rPr>
              <a:t>相加</a:t>
            </a:r>
            <a:r>
              <a:rPr lang="zh-CN" altLang="en-US" sz="2000" dirty="0">
                <a:solidFill>
                  <a:schemeClr val="hlink"/>
                </a:solidFill>
                <a:latin typeface="Times New Roman" panose="02020603050405020304" pitchFamily="18" charset="0"/>
              </a:rPr>
              <a:t>就能得到主存实地址</a:t>
            </a:r>
            <a:endParaRPr lang="zh-CN" altLang="en-US" sz="2000" dirty="0">
              <a:solidFill>
                <a:schemeClr val="hlink"/>
              </a:solidFill>
              <a:latin typeface="Times New Roman" panose="02020603050405020304" pitchFamily="18" charset="0"/>
            </a:endParaRPr>
          </a:p>
        </p:txBody>
      </p:sp>
      <p:sp>
        <p:nvSpPr>
          <p:cNvPr id="84997" name="矩形 6"/>
          <p:cNvSpPr/>
          <p:nvPr/>
        </p:nvSpPr>
        <p:spPr>
          <a:xfrm>
            <a:off x="3590925" y="1657350"/>
            <a:ext cx="296863" cy="179388"/>
          </a:xfrm>
          <a:prstGeom prst="rect">
            <a:avLst/>
          </a:prstGeom>
          <a:noFill/>
          <a:ln w="38100">
            <a:noFill/>
          </a:ln>
        </p:spPr>
        <p:txBody>
          <a:bodyPr wrap="none" anchor="ctr" anchorCtr="0"/>
          <a:p>
            <a:pPr algn="ctr"/>
            <a:endParaRPr lang="zh-CN" altLang="en-US" dirty="0">
              <a:latin typeface="Times New Roman" panose="02020603050405020304" pitchFamily="18" charset="0"/>
            </a:endParaRPr>
          </a:p>
        </p:txBody>
      </p:sp>
      <p:pic>
        <p:nvPicPr>
          <p:cNvPr id="84998" name="内容占位符 4"/>
          <p:cNvPicPr>
            <a:picLocks noGrp="1" noChangeAspect="1"/>
          </p:cNvPicPr>
          <p:nvPr>
            <p:ph idx="1" hasCustomPrompt="1"/>
          </p:nvPr>
        </p:nvPicPr>
        <p:blipFill>
          <a:blip r:embed="rId2"/>
          <a:srcRect l="58969" r="15736" b="62939"/>
          <a:stretch>
            <a:fillRect/>
          </a:stretch>
        </p:blipFill>
        <p:spPr>
          <a:xfrm>
            <a:off x="6342063" y="350838"/>
            <a:ext cx="2081212" cy="1716087"/>
          </a:xfrm>
          <a:ln/>
        </p:spPr>
      </p:pic>
      <p:sp>
        <p:nvSpPr>
          <p:cNvPr id="84999" name="矩形 27"/>
          <p:cNvSpPr/>
          <p:nvPr/>
        </p:nvSpPr>
        <p:spPr>
          <a:xfrm>
            <a:off x="3887788" y="514350"/>
            <a:ext cx="296862" cy="179388"/>
          </a:xfrm>
          <a:prstGeom prst="rect">
            <a:avLst/>
          </a:prstGeom>
          <a:noFill/>
          <a:ln w="38100">
            <a:noFill/>
          </a:ln>
        </p:spPr>
        <p:txBody>
          <a:bodyPr wrap="none" anchor="ctr" anchorCtr="0"/>
          <a:p>
            <a:pPr algn="ctr"/>
            <a:endParaRPr lang="zh-CN" altLang="en-US" dirty="0">
              <a:latin typeface="Times New Roman" panose="02020603050405020304" pitchFamily="18" charset="0"/>
            </a:endParaRPr>
          </a:p>
        </p:txBody>
      </p:sp>
      <p:pic>
        <p:nvPicPr>
          <p:cNvPr id="85000" name="内容占位符 4"/>
          <p:cNvPicPr>
            <a:picLocks noChangeAspect="1"/>
          </p:cNvPicPr>
          <p:nvPr/>
        </p:nvPicPr>
        <p:blipFill>
          <a:blip r:embed="rId2"/>
          <a:srcRect l="35393" t="53024" r="23776" b="1649"/>
          <a:stretch>
            <a:fillRect/>
          </a:stretch>
        </p:blipFill>
        <p:spPr>
          <a:xfrm>
            <a:off x="4338638" y="2763838"/>
            <a:ext cx="3832225" cy="2395537"/>
          </a:xfrm>
          <a:prstGeom prst="rect">
            <a:avLst/>
          </a:prstGeom>
          <a:noFill/>
          <a:ln w="9525">
            <a:noFill/>
          </a:ln>
        </p:spPr>
      </p:pic>
      <p:sp>
        <p:nvSpPr>
          <p:cNvPr id="85001" name="矩形 12"/>
          <p:cNvSpPr/>
          <p:nvPr/>
        </p:nvSpPr>
        <p:spPr>
          <a:xfrm>
            <a:off x="4932363" y="4025900"/>
            <a:ext cx="296862" cy="177800"/>
          </a:xfrm>
          <a:prstGeom prst="rect">
            <a:avLst/>
          </a:prstGeom>
          <a:noFill/>
          <a:ln w="38100">
            <a:noFill/>
          </a:ln>
        </p:spPr>
        <p:txBody>
          <a:bodyPr wrap="none" anchor="ctr" anchorCtr="0"/>
          <a:p>
            <a:pPr algn="ctr"/>
            <a:endParaRPr lang="zh-CN" altLang="en-US" dirty="0">
              <a:latin typeface="Times New Roman" panose="02020603050405020304" pitchFamily="18" charset="0"/>
            </a:endParaRPr>
          </a:p>
        </p:txBody>
      </p:sp>
      <p:sp>
        <p:nvSpPr>
          <p:cNvPr id="85002" name="圆角矩形 37"/>
          <p:cNvSpPr/>
          <p:nvPr/>
        </p:nvSpPr>
        <p:spPr>
          <a:xfrm>
            <a:off x="3643313" y="2817813"/>
            <a:ext cx="1030287" cy="2022475"/>
          </a:xfrm>
          <a:prstGeom prst="roundRect">
            <a:avLst>
              <a:gd name="adj" fmla="val 16667"/>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85003" name="矩形 51"/>
          <p:cNvSpPr/>
          <p:nvPr/>
        </p:nvSpPr>
        <p:spPr>
          <a:xfrm>
            <a:off x="4349750" y="488950"/>
            <a:ext cx="298450" cy="177800"/>
          </a:xfrm>
          <a:prstGeom prst="rect">
            <a:avLst/>
          </a:prstGeom>
          <a:noFill/>
          <a:ln w="38100">
            <a:noFill/>
          </a:ln>
        </p:spPr>
        <p:txBody>
          <a:bodyPr wrap="none" anchor="ctr" anchorCtr="0"/>
          <a:p>
            <a:pPr algn="ctr"/>
            <a:endParaRPr lang="zh-CN" altLang="en-US" dirty="0">
              <a:latin typeface="Times New Roman" panose="02020603050405020304" pitchFamily="18" charset="0"/>
            </a:endParaRPr>
          </a:p>
        </p:txBody>
      </p:sp>
      <p:sp>
        <p:nvSpPr>
          <p:cNvPr id="85004" name="矩形 55"/>
          <p:cNvSpPr/>
          <p:nvPr/>
        </p:nvSpPr>
        <p:spPr>
          <a:xfrm>
            <a:off x="5732463" y="4025900"/>
            <a:ext cx="298450" cy="177800"/>
          </a:xfrm>
          <a:prstGeom prst="rect">
            <a:avLst/>
          </a:prstGeom>
          <a:noFill/>
          <a:ln w="38100">
            <a:noFill/>
          </a:ln>
        </p:spPr>
        <p:txBody>
          <a:bodyPr wrap="none" anchor="ctr" anchorCtr="0"/>
          <a:p>
            <a:pPr algn="ctr"/>
            <a:endParaRPr lang="zh-CN" altLang="en-US" dirty="0">
              <a:latin typeface="Times New Roman" panose="02020603050405020304" pitchFamily="18" charset="0"/>
            </a:endParaRPr>
          </a:p>
        </p:txBody>
      </p:sp>
      <p:sp>
        <p:nvSpPr>
          <p:cNvPr id="85005" name="矩形 56"/>
          <p:cNvSpPr/>
          <p:nvPr/>
        </p:nvSpPr>
        <p:spPr>
          <a:xfrm>
            <a:off x="6313488" y="4021138"/>
            <a:ext cx="296862" cy="179387"/>
          </a:xfrm>
          <a:prstGeom prst="rect">
            <a:avLst/>
          </a:prstGeom>
          <a:noFill/>
          <a:ln w="38100">
            <a:noFill/>
          </a:ln>
        </p:spPr>
        <p:txBody>
          <a:bodyPr wrap="none" anchor="ctr" anchorCtr="0"/>
          <a:p>
            <a:pPr algn="ctr"/>
            <a:endParaRPr lang="zh-CN" altLang="en-US" dirty="0">
              <a:latin typeface="Times New Roman" panose="02020603050405020304" pitchFamily="18" charset="0"/>
            </a:endParaRPr>
          </a:p>
        </p:txBody>
      </p:sp>
      <p:sp>
        <p:nvSpPr>
          <p:cNvPr id="85006" name="矩形 57"/>
          <p:cNvSpPr/>
          <p:nvPr/>
        </p:nvSpPr>
        <p:spPr>
          <a:xfrm>
            <a:off x="6061075" y="2298700"/>
            <a:ext cx="182563" cy="157163"/>
          </a:xfrm>
          <a:prstGeom prst="rect">
            <a:avLst/>
          </a:prstGeom>
          <a:noFill/>
          <a:ln w="38100">
            <a:noFill/>
          </a:ln>
        </p:spPr>
        <p:txBody>
          <a:bodyPr wrap="none" anchor="ctr" anchorCtr="0"/>
          <a:p>
            <a:pPr algn="ctr"/>
            <a:endParaRPr lang="zh-CN" altLang="en-US" dirty="0">
              <a:latin typeface="Times New Roman" panose="02020603050405020304" pitchFamily="18" charset="0"/>
            </a:endParaRPr>
          </a:p>
        </p:txBody>
      </p:sp>
      <p:grpSp>
        <p:nvGrpSpPr>
          <p:cNvPr id="85" name="组合 84"/>
          <p:cNvGrpSpPr/>
          <p:nvPr/>
        </p:nvGrpSpPr>
        <p:grpSpPr>
          <a:xfrm>
            <a:off x="3048000" y="684213"/>
            <a:ext cx="542925" cy="1062037"/>
            <a:chOff x="3048527" y="683939"/>
            <a:chExt cx="542165" cy="1063085"/>
          </a:xfrm>
        </p:grpSpPr>
        <p:cxnSp>
          <p:nvCxnSpPr>
            <p:cNvPr id="85029" name="肘形连接符 5"/>
            <p:cNvCxnSpPr>
              <a:endCxn id="84997" idx="1"/>
            </p:cNvCxnSpPr>
            <p:nvPr/>
          </p:nvCxnSpPr>
          <p:spPr>
            <a:xfrm rot="-5400000" flipH="1">
              <a:off x="2984804" y="1141136"/>
              <a:ext cx="1063085" cy="148681"/>
            </a:xfrm>
            <a:prstGeom prst="bentConnector2">
              <a:avLst/>
            </a:prstGeom>
            <a:ln w="38100" cap="flat" cmpd="sng">
              <a:solidFill>
                <a:srgbClr val="FF0000"/>
              </a:solidFill>
              <a:prstDash val="solid"/>
              <a:round/>
              <a:headEnd type="none" w="med" len="med"/>
              <a:tailEnd type="triangle" w="med" len="med"/>
            </a:ln>
          </p:spPr>
        </p:cxnSp>
        <p:sp>
          <p:nvSpPr>
            <p:cNvPr id="85030" name="矩形 78"/>
            <p:cNvSpPr/>
            <p:nvPr/>
          </p:nvSpPr>
          <p:spPr>
            <a:xfrm>
              <a:off x="3048527" y="810129"/>
              <a:ext cx="441146" cy="400110"/>
            </a:xfrm>
            <a:prstGeom prst="rect">
              <a:avLst/>
            </a:prstGeom>
            <a:noFill/>
            <a:ln w="9525">
              <a:noFill/>
            </a:ln>
          </p:spPr>
          <p:txBody>
            <a:bodyPr wrap="none">
              <a:spAutoFit/>
            </a:bodyPr>
            <a:p>
              <a:r>
                <a:rPr lang="zh-CN" altLang="en-US" sz="2000" dirty="0">
                  <a:latin typeface="Calibri" panose="020F0502020204030204" pitchFamily="34" charset="0"/>
                </a:rPr>
                <a:t>①</a:t>
              </a:r>
              <a:endParaRPr lang="zh-CN" altLang="en-US" sz="2000" dirty="0">
                <a:latin typeface="Times New Roman" panose="02020603050405020304" pitchFamily="18" charset="0"/>
              </a:endParaRPr>
            </a:p>
          </p:txBody>
        </p:sp>
      </p:grpSp>
      <p:sp>
        <p:nvSpPr>
          <p:cNvPr id="80" name="矩形 79"/>
          <p:cNvSpPr/>
          <p:nvPr/>
        </p:nvSpPr>
        <p:spPr>
          <a:xfrm>
            <a:off x="4300538" y="1546225"/>
            <a:ext cx="441325" cy="401638"/>
          </a:xfrm>
          <a:prstGeom prst="rect">
            <a:avLst/>
          </a:prstGeom>
          <a:noFill/>
          <a:ln w="9525">
            <a:noFill/>
          </a:ln>
        </p:spPr>
        <p:txBody>
          <a:bodyPr wrap="none">
            <a:spAutoFit/>
          </a:bodyPr>
          <a:p>
            <a:r>
              <a:rPr lang="zh-CN" altLang="en-US" sz="2000" dirty="0">
                <a:latin typeface="Calibri" panose="020F0502020204030204" pitchFamily="34" charset="0"/>
              </a:rPr>
              <a:t>②</a:t>
            </a:r>
            <a:endParaRPr lang="zh-CN" altLang="en-US" sz="2000" dirty="0">
              <a:latin typeface="Times New Roman" panose="02020603050405020304" pitchFamily="18" charset="0"/>
            </a:endParaRPr>
          </a:p>
        </p:txBody>
      </p:sp>
      <p:grpSp>
        <p:nvGrpSpPr>
          <p:cNvPr id="86" name="组合 85"/>
          <p:cNvGrpSpPr/>
          <p:nvPr/>
        </p:nvGrpSpPr>
        <p:grpSpPr>
          <a:xfrm>
            <a:off x="4037013" y="693738"/>
            <a:ext cx="1687512" cy="3668712"/>
            <a:chOff x="4036740" y="693231"/>
            <a:chExt cx="1688199" cy="3668800"/>
          </a:xfrm>
        </p:grpSpPr>
        <p:grpSp>
          <p:nvGrpSpPr>
            <p:cNvPr id="85021" name="组合 15"/>
            <p:cNvGrpSpPr/>
            <p:nvPr/>
          </p:nvGrpSpPr>
          <p:grpSpPr>
            <a:xfrm>
              <a:off x="5448172" y="1613209"/>
              <a:ext cx="276767" cy="267630"/>
              <a:chOff x="555857" y="2832409"/>
              <a:chExt cx="336240" cy="356839"/>
            </a:xfrm>
          </p:grpSpPr>
          <p:sp>
            <p:nvSpPr>
              <p:cNvPr id="85026" name="椭圆 8"/>
              <p:cNvSpPr/>
              <p:nvPr/>
            </p:nvSpPr>
            <p:spPr>
              <a:xfrm>
                <a:off x="555857" y="2832409"/>
                <a:ext cx="336240" cy="356839"/>
              </a:xfrm>
              <a:prstGeom prst="ellipse">
                <a:avLst/>
              </a:prstGeom>
              <a:noFill/>
              <a:ln w="12700" cap="flat" cmpd="sng">
                <a:solidFill>
                  <a:srgbClr val="00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85027" name="直接连接符 10"/>
              <p:cNvCxnSpPr>
                <a:endCxn id="84997" idx="1"/>
              </p:cNvCxnSpPr>
              <p:nvPr/>
            </p:nvCxnSpPr>
            <p:spPr>
              <a:xfrm>
                <a:off x="607895" y="3010829"/>
                <a:ext cx="216000" cy="0"/>
              </a:xfrm>
              <a:prstGeom prst="line">
                <a:avLst/>
              </a:prstGeom>
              <a:ln w="12700" cap="flat" cmpd="sng">
                <a:solidFill>
                  <a:srgbClr val="000000"/>
                </a:solidFill>
                <a:prstDash val="solid"/>
                <a:headEnd type="none" w="med" len="med"/>
                <a:tailEnd type="none" w="med" len="med"/>
              </a:ln>
            </p:spPr>
          </p:cxnSp>
          <p:cxnSp>
            <p:nvCxnSpPr>
              <p:cNvPr id="85028" name="直接连接符 17"/>
              <p:cNvCxnSpPr>
                <a:endCxn id="84997" idx="1"/>
              </p:cNvCxnSpPr>
              <p:nvPr/>
            </p:nvCxnSpPr>
            <p:spPr>
              <a:xfrm>
                <a:off x="723977" y="2906749"/>
                <a:ext cx="0" cy="216000"/>
              </a:xfrm>
              <a:prstGeom prst="line">
                <a:avLst/>
              </a:prstGeom>
              <a:ln w="12700" cap="flat" cmpd="sng">
                <a:solidFill>
                  <a:srgbClr val="000000"/>
                </a:solidFill>
                <a:prstDash val="solid"/>
                <a:headEnd type="none" w="med" len="med"/>
                <a:tailEnd type="none" w="med" len="med"/>
              </a:ln>
            </p:spPr>
          </p:cxnSp>
        </p:grpSp>
        <p:cxnSp>
          <p:nvCxnSpPr>
            <p:cNvPr id="85022" name="肘形连接符 24"/>
            <p:cNvCxnSpPr>
              <a:stCxn id="84999" idx="2"/>
              <a:endCxn id="85026" idx="0"/>
            </p:cNvCxnSpPr>
            <p:nvPr/>
          </p:nvCxnSpPr>
          <p:spPr>
            <a:xfrm rot="-5400000" flipH="1">
              <a:off x="4351653" y="378307"/>
              <a:ext cx="919978" cy="1549815"/>
            </a:xfrm>
            <a:prstGeom prst="bentConnector3">
              <a:avLst>
                <a:gd name="adj1" fmla="val 13634"/>
              </a:avLst>
            </a:prstGeom>
            <a:ln w="38100" cap="flat" cmpd="sng">
              <a:solidFill>
                <a:srgbClr val="FF0000"/>
              </a:solidFill>
              <a:prstDash val="solid"/>
              <a:round/>
              <a:headEnd type="none" w="med" len="med"/>
              <a:tailEnd type="triangle" w="med" len="med"/>
            </a:ln>
          </p:spPr>
        </p:cxnSp>
        <p:cxnSp>
          <p:nvCxnSpPr>
            <p:cNvPr id="85023" name="肘形连接符 32"/>
            <p:cNvCxnSpPr>
              <a:stCxn id="84999" idx="2"/>
              <a:endCxn id="85026" idx="2"/>
            </p:cNvCxnSpPr>
            <p:nvPr/>
          </p:nvCxnSpPr>
          <p:spPr>
            <a:xfrm>
              <a:off x="4931995" y="1747024"/>
              <a:ext cx="516177" cy="0"/>
            </a:xfrm>
            <a:prstGeom prst="bentConnector3">
              <a:avLst>
                <a:gd name="adj1" fmla="val 50000"/>
              </a:avLst>
            </a:prstGeom>
            <a:ln w="38100" cap="flat" cmpd="sng">
              <a:solidFill>
                <a:srgbClr val="FF0000"/>
              </a:solidFill>
              <a:prstDash val="solid"/>
              <a:round/>
              <a:headEnd type="none" w="med" len="med"/>
              <a:tailEnd type="triangle" w="med" len="med"/>
            </a:ln>
          </p:spPr>
        </p:cxnSp>
        <p:cxnSp>
          <p:nvCxnSpPr>
            <p:cNvPr id="85024" name="肘形连接符 35"/>
            <p:cNvCxnSpPr>
              <a:stCxn id="85026" idx="4"/>
              <a:endCxn id="85001" idx="1"/>
            </p:cNvCxnSpPr>
            <p:nvPr/>
          </p:nvCxnSpPr>
          <p:spPr>
            <a:xfrm rot="5400000">
              <a:off x="4142291" y="2670534"/>
              <a:ext cx="2233961" cy="654561"/>
            </a:xfrm>
            <a:prstGeom prst="bentConnector4">
              <a:avLst>
                <a:gd name="adj1" fmla="val 34361"/>
                <a:gd name="adj2" fmla="val 134926"/>
              </a:avLst>
            </a:prstGeom>
            <a:ln w="38100" cap="flat" cmpd="sng">
              <a:solidFill>
                <a:srgbClr val="FF0000"/>
              </a:solidFill>
              <a:prstDash val="solid"/>
              <a:round/>
              <a:headEnd type="none" w="med" len="med"/>
              <a:tailEnd type="triangle" w="med" len="med"/>
            </a:ln>
          </p:spPr>
        </p:cxnSp>
        <p:sp>
          <p:nvSpPr>
            <p:cNvPr id="85025" name="矩形 80"/>
            <p:cNvSpPr/>
            <p:nvPr/>
          </p:nvSpPr>
          <p:spPr>
            <a:xfrm>
              <a:off x="4243874" y="3961921"/>
              <a:ext cx="441146" cy="400110"/>
            </a:xfrm>
            <a:prstGeom prst="rect">
              <a:avLst/>
            </a:prstGeom>
            <a:noFill/>
            <a:ln w="9525">
              <a:noFill/>
            </a:ln>
          </p:spPr>
          <p:txBody>
            <a:bodyPr wrap="none">
              <a:spAutoFit/>
            </a:bodyPr>
            <a:p>
              <a:r>
                <a:rPr lang="zh-CN" altLang="en-US" sz="2000" dirty="0">
                  <a:latin typeface="Calibri" panose="020F0502020204030204" pitchFamily="34" charset="0"/>
                </a:rPr>
                <a:t>③</a:t>
              </a:r>
              <a:endParaRPr lang="zh-CN" altLang="en-US" sz="2000" dirty="0">
                <a:latin typeface="Times New Roman" panose="02020603050405020304" pitchFamily="18" charset="0"/>
              </a:endParaRPr>
            </a:p>
          </p:txBody>
        </p:sp>
      </p:grpSp>
      <p:grpSp>
        <p:nvGrpSpPr>
          <p:cNvPr id="87" name="组合 86"/>
          <p:cNvGrpSpPr/>
          <p:nvPr/>
        </p:nvGrpSpPr>
        <p:grpSpPr>
          <a:xfrm>
            <a:off x="4648200" y="577850"/>
            <a:ext cx="2151063" cy="3448050"/>
            <a:chOff x="4647693" y="577503"/>
            <a:chExt cx="2151210" cy="3448087"/>
          </a:xfrm>
        </p:grpSpPr>
        <p:grpSp>
          <p:nvGrpSpPr>
            <p:cNvPr id="85011" name="组合 47"/>
            <p:cNvGrpSpPr/>
            <p:nvPr/>
          </p:nvGrpSpPr>
          <p:grpSpPr>
            <a:xfrm>
              <a:off x="6022556" y="876369"/>
              <a:ext cx="276767" cy="267630"/>
              <a:chOff x="555857" y="2832409"/>
              <a:chExt cx="336240" cy="356839"/>
            </a:xfrm>
          </p:grpSpPr>
          <p:sp>
            <p:nvSpPr>
              <p:cNvPr id="85018" name="椭圆 48"/>
              <p:cNvSpPr/>
              <p:nvPr/>
            </p:nvSpPr>
            <p:spPr>
              <a:xfrm>
                <a:off x="555857" y="2832409"/>
                <a:ext cx="336240" cy="356839"/>
              </a:xfrm>
              <a:prstGeom prst="ellipse">
                <a:avLst/>
              </a:prstGeom>
              <a:noFill/>
              <a:ln w="12700" cap="flat" cmpd="sng">
                <a:solidFill>
                  <a:srgbClr val="00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85019" name="直接连接符 49"/>
              <p:cNvCxnSpPr>
                <a:stCxn id="85026" idx="4"/>
                <a:endCxn id="85001" idx="1"/>
              </p:cNvCxnSpPr>
              <p:nvPr/>
            </p:nvCxnSpPr>
            <p:spPr>
              <a:xfrm>
                <a:off x="607895" y="3010829"/>
                <a:ext cx="216000" cy="0"/>
              </a:xfrm>
              <a:prstGeom prst="line">
                <a:avLst/>
              </a:prstGeom>
              <a:ln w="12700" cap="flat" cmpd="sng">
                <a:solidFill>
                  <a:srgbClr val="000000"/>
                </a:solidFill>
                <a:prstDash val="solid"/>
                <a:headEnd type="none" w="med" len="med"/>
                <a:tailEnd type="none" w="med" len="med"/>
              </a:ln>
            </p:spPr>
          </p:cxnSp>
          <p:cxnSp>
            <p:nvCxnSpPr>
              <p:cNvPr id="85020" name="直接连接符 50"/>
              <p:cNvCxnSpPr>
                <a:stCxn id="85026" idx="4"/>
                <a:endCxn id="85001" idx="1"/>
              </p:cNvCxnSpPr>
              <p:nvPr/>
            </p:nvCxnSpPr>
            <p:spPr>
              <a:xfrm>
                <a:off x="723977" y="2906749"/>
                <a:ext cx="0" cy="216000"/>
              </a:xfrm>
              <a:prstGeom prst="line">
                <a:avLst/>
              </a:prstGeom>
              <a:ln w="12700" cap="flat" cmpd="sng">
                <a:solidFill>
                  <a:srgbClr val="000000"/>
                </a:solidFill>
                <a:prstDash val="solid"/>
                <a:headEnd type="none" w="med" len="med"/>
                <a:tailEnd type="none" w="med" len="med"/>
              </a:ln>
            </p:spPr>
          </p:cxnSp>
        </p:grpSp>
        <p:cxnSp>
          <p:nvCxnSpPr>
            <p:cNvPr id="85012" name="肘形连接符 52"/>
            <p:cNvCxnSpPr>
              <a:stCxn id="85003" idx="3"/>
              <a:endCxn id="85018" idx="0"/>
            </p:cNvCxnSpPr>
            <p:nvPr/>
          </p:nvCxnSpPr>
          <p:spPr>
            <a:xfrm>
              <a:off x="4647693" y="577503"/>
              <a:ext cx="1513247" cy="298866"/>
            </a:xfrm>
            <a:prstGeom prst="bentConnector2">
              <a:avLst/>
            </a:prstGeom>
            <a:ln w="38100" cap="flat" cmpd="sng">
              <a:solidFill>
                <a:srgbClr val="FF0000"/>
              </a:solidFill>
              <a:prstDash val="solid"/>
              <a:round/>
              <a:headEnd type="none" w="med" len="med"/>
              <a:tailEnd type="triangle" w="med" len="med"/>
            </a:ln>
          </p:spPr>
        </p:cxnSp>
        <p:cxnSp>
          <p:nvCxnSpPr>
            <p:cNvPr id="85013" name="肘形连接符 59"/>
            <p:cNvCxnSpPr>
              <a:stCxn id="85004" idx="0"/>
              <a:endCxn id="85006" idx="2"/>
            </p:cNvCxnSpPr>
            <p:nvPr/>
          </p:nvCxnSpPr>
          <p:spPr>
            <a:xfrm rot="5400000" flipH="1" flipV="1">
              <a:off x="5231774" y="3105577"/>
              <a:ext cx="1570140" cy="269875"/>
            </a:xfrm>
            <a:prstGeom prst="bentConnector3">
              <a:avLst>
                <a:gd name="adj1" fmla="val 99713"/>
              </a:avLst>
            </a:prstGeom>
            <a:ln w="38100" cap="flat" cmpd="sng">
              <a:solidFill>
                <a:srgbClr val="FF0000"/>
              </a:solidFill>
              <a:prstDash val="solid"/>
              <a:round/>
              <a:headEnd type="none" w="med" len="med"/>
              <a:tailEnd type="triangle" w="med" len="med"/>
            </a:ln>
          </p:spPr>
        </p:cxnSp>
        <p:cxnSp>
          <p:nvCxnSpPr>
            <p:cNvPr id="85014" name="肘形连接符 65"/>
            <p:cNvCxnSpPr>
              <a:stCxn id="85004" idx="0"/>
              <a:endCxn id="85006" idx="2"/>
            </p:cNvCxnSpPr>
            <p:nvPr/>
          </p:nvCxnSpPr>
          <p:spPr>
            <a:xfrm rot="-5400000" flipV="1">
              <a:off x="5565523" y="3062048"/>
              <a:ext cx="1581872" cy="337774"/>
            </a:xfrm>
            <a:prstGeom prst="bentConnector3">
              <a:avLst>
                <a:gd name="adj1" fmla="val 99815"/>
              </a:avLst>
            </a:prstGeom>
            <a:ln w="38100" cap="flat" cmpd="sng">
              <a:solidFill>
                <a:srgbClr val="FF0000"/>
              </a:solidFill>
              <a:prstDash val="solid"/>
              <a:round/>
              <a:headEnd type="none" w="med" len="med"/>
              <a:tailEnd type="triangle" w="med" len="med"/>
            </a:ln>
          </p:spPr>
        </p:cxnSp>
        <p:cxnSp>
          <p:nvCxnSpPr>
            <p:cNvPr id="85015" name="肘形连接符 69"/>
            <p:cNvCxnSpPr>
              <a:stCxn id="85006" idx="0"/>
              <a:endCxn id="85018" idx="4"/>
            </p:cNvCxnSpPr>
            <p:nvPr/>
          </p:nvCxnSpPr>
          <p:spPr>
            <a:xfrm rot="5400000" flipH="1" flipV="1">
              <a:off x="5512940" y="1791999"/>
              <a:ext cx="1296000" cy="0"/>
            </a:xfrm>
            <a:prstGeom prst="bentConnector3">
              <a:avLst>
                <a:gd name="adj1" fmla="val 50000"/>
              </a:avLst>
            </a:prstGeom>
            <a:ln w="38100" cap="flat" cmpd="sng">
              <a:solidFill>
                <a:srgbClr val="FF0000"/>
              </a:solidFill>
              <a:prstDash val="solid"/>
              <a:round/>
              <a:headEnd type="none" w="med" len="med"/>
              <a:tailEnd type="triangle" w="med" len="med"/>
            </a:ln>
          </p:spPr>
        </p:cxnSp>
        <p:sp>
          <p:nvSpPr>
            <p:cNvPr id="85016" name="矩形 81"/>
            <p:cNvSpPr/>
            <p:nvPr/>
          </p:nvSpPr>
          <p:spPr>
            <a:xfrm>
              <a:off x="6187572" y="578896"/>
              <a:ext cx="441146" cy="400110"/>
            </a:xfrm>
            <a:prstGeom prst="rect">
              <a:avLst/>
            </a:prstGeom>
            <a:noFill/>
            <a:ln w="9525">
              <a:noFill/>
            </a:ln>
          </p:spPr>
          <p:txBody>
            <a:bodyPr wrap="none">
              <a:spAutoFit/>
            </a:bodyPr>
            <a:p>
              <a:r>
                <a:rPr lang="zh-CN" altLang="en-US" sz="2000" dirty="0">
                  <a:latin typeface="Calibri" panose="020F0502020204030204" pitchFamily="34" charset="0"/>
                </a:rPr>
                <a:t>④</a:t>
              </a:r>
              <a:endParaRPr lang="zh-CN" altLang="en-US" sz="2000" dirty="0">
                <a:latin typeface="Times New Roman" panose="02020603050405020304" pitchFamily="18" charset="0"/>
              </a:endParaRPr>
            </a:p>
          </p:txBody>
        </p:sp>
        <p:cxnSp>
          <p:nvCxnSpPr>
            <p:cNvPr id="85017" name="直接箭头连接符 83"/>
            <p:cNvCxnSpPr>
              <a:stCxn id="85018" idx="6"/>
              <a:endCxn id="85018" idx="4"/>
            </p:cNvCxnSpPr>
            <p:nvPr/>
          </p:nvCxnSpPr>
          <p:spPr>
            <a:xfrm>
              <a:off x="6299323" y="1010184"/>
              <a:ext cx="499580" cy="0"/>
            </a:xfrm>
            <a:prstGeom prst="straightConnector1">
              <a:avLst/>
            </a:prstGeom>
            <a:ln w="38100" cap="flat" cmpd="sng">
              <a:solidFill>
                <a:srgbClr val="FF0000"/>
              </a:solidFill>
              <a:prstDash val="soli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ppt_x"/>
                                          </p:val>
                                        </p:tav>
                                        <p:tav tm="100000">
                                          <p:val>
                                            <p:strVal val="#ppt_x"/>
                                          </p:val>
                                        </p:tav>
                                      </p:tavLst>
                                    </p:anim>
                                    <p:anim calcmode="lin" valueType="num">
                                      <p:cBhvr additive="base">
                                        <p:cTn id="2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a:xfrm>
            <a:off x="574675" y="134938"/>
            <a:ext cx="7848600" cy="609600"/>
          </a:xfrm>
          <a:ln/>
        </p:spPr>
        <p:txBody>
          <a:bodyPr vert="horz" wrap="square" lIns="91440" tIns="45720" rIns="91440" bIns="45720" anchor="ctr" anchorCtr="0"/>
          <a:p>
            <a:pPr eaLnBrk="1" hangingPunct="1"/>
            <a:r>
              <a:rPr lang="en-US" altLang="zh-CN" dirty="0"/>
              <a:t>4.1.1 </a:t>
            </a:r>
            <a:r>
              <a:rPr lang="zh-CN" altLang="en-US" dirty="0"/>
              <a:t>存储体系基本概念</a:t>
            </a:r>
            <a:endParaRPr lang="zh-CN" altLang="en-US" dirty="0"/>
          </a:p>
        </p:txBody>
      </p:sp>
      <p:sp>
        <p:nvSpPr>
          <p:cNvPr id="15363" name="Rectangle 3"/>
          <p:cNvSpPr>
            <a:spLocks noGrp="1" noChangeArrowheads="1"/>
          </p:cNvSpPr>
          <p:nvPr>
            <p:ph idx="1" hasCustomPrompt="1"/>
          </p:nvPr>
        </p:nvSpPr>
        <p:spPr>
          <a:xfrm>
            <a:off x="469900" y="1022350"/>
            <a:ext cx="8229600" cy="56007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ts val="60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存储系统</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ts val="35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为了满足大容量、高速度和低价格的目标，需要将多种不同工艺的存储器组织在一起。</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90000"/>
              </a:lnSpc>
              <a:spcBef>
                <a:spcPts val="12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90000"/>
              </a:lnSpc>
              <a:spcBef>
                <a:spcPts val="12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存储体系（存储层次）</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ts val="3500"/>
              </a:lnSpc>
              <a:spcBef>
                <a:spcPts val="12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在构成存储系统的几种不同的存储器</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(M</a:t>
            </a:r>
            <a:r>
              <a:rPr kumimoji="0" lang="en-US" altLang="zh-CN" sz="2400" b="0" i="0" u="none" strike="noStrike" kern="1200" cap="none" spc="0" normalizeH="0" baseline="-2500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1</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-M</a:t>
            </a:r>
            <a:r>
              <a:rPr kumimoji="0" lang="en-US" altLang="zh-CN" sz="2400" b="0" i="0" u="none" strike="noStrike" kern="1200" cap="none" spc="0" normalizeH="0" baseline="-2500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n</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之间，配上辅助软、硬件或辅助硬件，使之从应用程序员来看，在</a:t>
            </a:r>
            <a:r>
              <a:rPr kumimoji="0" lang="zh-CN" altLang="en-US" sz="2400" b="0" i="0" u="none" strike="noStrike" kern="1200" cap="none" spc="0" normalizeH="0" baseline="0" noProof="0" dirty="0">
                <a:ln>
                  <a:noFill/>
                </a:ln>
                <a:solidFill>
                  <a:srgbClr val="006600"/>
                </a:solidFill>
                <a:effectLst/>
                <a:uLnTx/>
                <a:uFillTx/>
                <a:latin typeface="Times New Roman" panose="02020603050405020304" pitchFamily="18" charset="0"/>
                <a:ea typeface="+mn-ea"/>
                <a:cs typeface="Times New Roman" panose="02020603050405020304" pitchFamily="18" charset="0"/>
              </a:rPr>
              <a:t>逻辑上是一个整体</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ts val="3500"/>
              </a:lnSpc>
              <a:spcBef>
                <a:spcPts val="12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该存储体系的速度接近速度最快的存储器</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M</a:t>
            </a:r>
            <a:r>
              <a:rPr kumimoji="0" lang="en-US" altLang="zh-CN" sz="2400" b="0" i="0" u="none" strike="noStrike" kern="1200" cap="none" spc="0" normalizeH="0" baseline="-2500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1</a:t>
            </a:r>
            <a:r>
              <a:rPr kumimoji="0" lang="zh-CN" altLang="en-US" sz="2400" b="0" i="0" u="none" strike="noStrike" kern="1200" cap="none" spc="0" normalizeH="0" baseline="-2500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存储容量与容量最大的存储器</a:t>
            </a:r>
            <a:r>
              <a:rPr kumimoji="0" lang="en-US" altLang="zh-CN" sz="2400" b="0" i="0" u="none" strike="noStrike" kern="1200" cap="none" spc="0" normalizeH="0" baseline="0" noProof="0" dirty="0" err="1">
                <a:ln>
                  <a:noFill/>
                </a:ln>
                <a:solidFill>
                  <a:schemeClr val="hlink"/>
                </a:solidFill>
                <a:effectLst/>
                <a:uLnTx/>
                <a:uFillTx/>
                <a:latin typeface="Times New Roman" panose="02020603050405020304" pitchFamily="18" charset="0"/>
                <a:ea typeface="+mn-ea"/>
                <a:cs typeface="Times New Roman" panose="02020603050405020304" pitchFamily="18" charset="0"/>
              </a:rPr>
              <a:t>M</a:t>
            </a:r>
            <a:r>
              <a:rPr kumimoji="0" lang="en-US" altLang="zh-CN" sz="2400" b="0" i="0" u="none" strike="noStrike" kern="1200" cap="none" spc="0" normalizeH="0" baseline="-25000" noProof="0" dirty="0" err="1">
                <a:ln>
                  <a:noFill/>
                </a:ln>
                <a:solidFill>
                  <a:schemeClr val="hlink"/>
                </a:solidFill>
                <a:effectLst/>
                <a:uLnTx/>
                <a:uFillTx/>
                <a:latin typeface="Times New Roman" panose="02020603050405020304" pitchFamily="18" charset="0"/>
                <a:ea typeface="+mn-ea"/>
                <a:cs typeface="Times New Roman" panose="02020603050405020304" pitchFamily="18" charset="0"/>
              </a:rPr>
              <a:t>n</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相等，单位容量的价格接近最便宜的存储器</a:t>
            </a:r>
            <a:r>
              <a:rPr kumimoji="0" lang="en-US" altLang="zh-CN" sz="2400" b="0" i="0" u="none" strike="noStrike" kern="1200" cap="none" spc="0" normalizeH="0" baseline="0" noProof="0" dirty="0" err="1">
                <a:ln>
                  <a:noFill/>
                </a:ln>
                <a:solidFill>
                  <a:schemeClr val="hlink"/>
                </a:solidFill>
                <a:effectLst/>
                <a:uLnTx/>
                <a:uFillTx/>
                <a:latin typeface="Times New Roman" panose="02020603050405020304" pitchFamily="18" charset="0"/>
                <a:ea typeface="+mn-ea"/>
                <a:cs typeface="Times New Roman" panose="02020603050405020304" pitchFamily="18" charset="0"/>
              </a:rPr>
              <a:t>M</a:t>
            </a:r>
            <a:r>
              <a:rPr kumimoji="0" lang="en-US" altLang="zh-CN" sz="2400" b="0" i="0" u="none" strike="noStrike" kern="1200" cap="none" spc="0" normalizeH="0" baseline="-25000" noProof="0" dirty="0" err="1">
                <a:ln>
                  <a:noFill/>
                </a:ln>
                <a:solidFill>
                  <a:schemeClr val="hlink"/>
                </a:solidFill>
                <a:effectLst/>
                <a:uLnTx/>
                <a:uFillTx/>
                <a:latin typeface="Times New Roman" panose="02020603050405020304" pitchFamily="18" charset="0"/>
                <a:ea typeface="+mn-ea"/>
                <a:cs typeface="Times New Roman" panose="02020603050405020304" pitchFamily="18" charset="0"/>
              </a:rPr>
              <a:t>n</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a:t>
            </a: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base" latinLnBrk="0" hangingPunct="1">
              <a:lnSpc>
                <a:spcPct val="90000"/>
              </a:lnSpc>
              <a:spcBef>
                <a:spcPts val="1800"/>
              </a:spcBef>
              <a:spcAft>
                <a:spcPct val="0"/>
              </a:spcAft>
              <a:buClr>
                <a:schemeClr val="tx2"/>
              </a:buClr>
              <a:buSzPct val="60000"/>
              <a:buFont typeface="Wingdings" panose="05000000000000000000" pitchFamily="2" charset="2"/>
              <a:buNone/>
              <a:defRPr/>
            </a:pPr>
            <a:endParaRPr kumimoji="0" lang="en-US" altLang="zh-CN" sz="24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段式管理优缺点</a:t>
            </a:r>
            <a:endParaRPr lang="zh-CN" altLang="en-US" dirty="0">
              <a:latin typeface="Times New Roman" panose="02020603050405020304" pitchFamily="18" charset="0"/>
            </a:endParaRPr>
          </a:p>
        </p:txBody>
      </p:sp>
      <p:sp>
        <p:nvSpPr>
          <p:cNvPr id="86019" name="Rectangle 3"/>
          <p:cNvSpPr>
            <a:spLocks noGrp="1"/>
          </p:cNvSpPr>
          <p:nvPr>
            <p:ph idx="1" hasCustomPrompt="1"/>
          </p:nvPr>
        </p:nvSpPr>
        <p:spPr>
          <a:xfrm>
            <a:off x="469900" y="1022350"/>
            <a:ext cx="8453438" cy="4953000"/>
          </a:xfrm>
          <a:ln/>
        </p:spPr>
        <p:txBody>
          <a:bodyPr vert="horz" wrap="square" lIns="91440" tIns="45720" rIns="91440" bIns="45720" anchor="t" anchorCtr="0"/>
          <a:p>
            <a:pPr eaLnBrk="1" hangingPunct="1"/>
            <a:r>
              <a:rPr lang="zh-CN" altLang="en-US" dirty="0">
                <a:solidFill>
                  <a:srgbClr val="FF0000"/>
                </a:solidFill>
              </a:rPr>
              <a:t>优点</a:t>
            </a:r>
            <a:endParaRPr lang="zh-CN" altLang="en-US" dirty="0">
              <a:solidFill>
                <a:srgbClr val="FF0000"/>
              </a:solidFill>
            </a:endParaRPr>
          </a:p>
          <a:p>
            <a:pPr lvl="1" eaLnBrk="1" hangingPunct="1"/>
            <a:r>
              <a:rPr lang="zh-CN" altLang="en-US" sz="2800" b="1" dirty="0">
                <a:ea typeface="楷体_GB2312" pitchFamily="49" charset="-122"/>
              </a:rPr>
              <a:t>程序的模块化性能好</a:t>
            </a:r>
            <a:endParaRPr lang="zh-CN" altLang="en-US" sz="2800" b="1" dirty="0">
              <a:ea typeface="楷体_GB2312" pitchFamily="49" charset="-122"/>
            </a:endParaRPr>
          </a:p>
          <a:p>
            <a:pPr lvl="1" eaLnBrk="1" hangingPunct="1"/>
            <a:r>
              <a:rPr lang="zh-CN" altLang="en-US" sz="2800" b="1" dirty="0">
                <a:ea typeface="楷体_GB2312" pitchFamily="49" charset="-122"/>
              </a:rPr>
              <a:t>便于程序和数据的共享</a:t>
            </a:r>
            <a:endParaRPr lang="zh-CN" altLang="en-US" sz="2800" b="1" dirty="0">
              <a:ea typeface="楷体_GB2312" pitchFamily="49" charset="-122"/>
            </a:endParaRPr>
          </a:p>
          <a:p>
            <a:pPr lvl="1" eaLnBrk="1" hangingPunct="1"/>
            <a:r>
              <a:rPr lang="zh-CN" altLang="en-US" sz="2800" b="1" dirty="0">
                <a:ea typeface="楷体_GB2312" pitchFamily="49" charset="-122"/>
              </a:rPr>
              <a:t>程序的动态链接和调度比较容易</a:t>
            </a:r>
            <a:endParaRPr lang="zh-CN" altLang="en-US" sz="2800" b="1" dirty="0">
              <a:ea typeface="楷体_GB2312" pitchFamily="49" charset="-122"/>
            </a:endParaRPr>
          </a:p>
          <a:p>
            <a:pPr lvl="1" eaLnBrk="1" hangingPunct="1"/>
            <a:r>
              <a:rPr lang="zh-CN" altLang="en-US" sz="2800" b="1" dirty="0">
                <a:ea typeface="楷体_GB2312" pitchFamily="49" charset="-122"/>
              </a:rPr>
              <a:t>便于实现信息保护</a:t>
            </a:r>
            <a:endParaRPr lang="zh-CN" altLang="en-US" sz="2800" b="1" dirty="0">
              <a:ea typeface="楷体_GB2312" pitchFamily="49" charset="-122"/>
            </a:endParaRPr>
          </a:p>
          <a:p>
            <a:pPr eaLnBrk="1" hangingPunct="1"/>
            <a:r>
              <a:rPr lang="zh-CN" altLang="en-US" dirty="0">
                <a:solidFill>
                  <a:srgbClr val="FF0000"/>
                </a:solidFill>
              </a:rPr>
              <a:t>缺点</a:t>
            </a:r>
            <a:endParaRPr lang="zh-CN" altLang="en-US" dirty="0">
              <a:solidFill>
                <a:srgbClr val="FF0000"/>
              </a:solidFill>
            </a:endParaRPr>
          </a:p>
          <a:p>
            <a:pPr lvl="1" eaLnBrk="1" hangingPunct="1"/>
            <a:r>
              <a:rPr lang="zh-CN" altLang="en-US" sz="2800" b="1" dirty="0">
                <a:ea typeface="楷体_GB2312" pitchFamily="49" charset="-122"/>
              </a:rPr>
              <a:t>地址变换所花费的时间比较长，做两次加法运算</a:t>
            </a:r>
            <a:endParaRPr lang="zh-CN" altLang="en-US" sz="2800" b="1" dirty="0">
              <a:ea typeface="楷体_GB2312" pitchFamily="49" charset="-122"/>
            </a:endParaRPr>
          </a:p>
          <a:p>
            <a:pPr lvl="1" eaLnBrk="1" hangingPunct="1"/>
            <a:r>
              <a:rPr lang="zh-CN" altLang="en-US" sz="2800" b="1" dirty="0">
                <a:ea typeface="楷体_GB2312" pitchFamily="49" charset="-122"/>
              </a:rPr>
              <a:t>主存储器的利用率往往比较低（段表长不定）</a:t>
            </a:r>
            <a:endParaRPr lang="zh-CN" altLang="en-US" sz="2800" b="1" dirty="0">
              <a:ea typeface="楷体_GB2312" pitchFamily="49" charset="-122"/>
            </a:endParaRPr>
          </a:p>
          <a:p>
            <a:pPr lvl="1" eaLnBrk="1" hangingPunct="1"/>
            <a:r>
              <a:rPr lang="zh-CN" altLang="en-US" sz="2800" b="1" dirty="0">
                <a:ea typeface="楷体_GB2312" pitchFamily="49" charset="-122"/>
              </a:rPr>
              <a:t>单纯的段式管理的虚拟存储器已很少见到</a:t>
            </a:r>
            <a:endParaRPr lang="zh-CN" altLang="en-US" sz="2800" b="1" dirty="0">
              <a:ea typeface="楷体_GB2312"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2"/>
          <p:cNvSpPr>
            <a:spLocks noGrp="1"/>
          </p:cNvSpPr>
          <p:nvPr>
            <p:ph type="title"/>
          </p:nvPr>
        </p:nvSpPr>
        <p:spPr>
          <a:xfrm>
            <a:off x="538163" y="100013"/>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4.2.1 </a:t>
            </a:r>
            <a:r>
              <a:rPr lang="zh-CN" altLang="en-US" dirty="0">
                <a:latin typeface="Times New Roman" panose="02020603050405020304" pitchFamily="18" charset="0"/>
              </a:rPr>
              <a:t>虚拟存储器管理方式</a:t>
            </a:r>
            <a:r>
              <a:rPr lang="en-US" altLang="zh-CN" dirty="0">
                <a:latin typeface="Times New Roman" panose="02020603050405020304" pitchFamily="18" charset="0"/>
              </a:rPr>
              <a:t>—</a:t>
            </a:r>
            <a:r>
              <a:rPr lang="zh-CN" altLang="en-US" dirty="0">
                <a:solidFill>
                  <a:srgbClr val="FF0000"/>
                </a:solidFill>
                <a:latin typeface="Times New Roman" panose="02020603050405020304" pitchFamily="18" charset="0"/>
              </a:rPr>
              <a:t>页式管理</a:t>
            </a:r>
            <a:r>
              <a:rPr lang="zh-CN" altLang="en-US" dirty="0">
                <a:solidFill>
                  <a:srgbClr val="FF0000"/>
                </a:solidFill>
              </a:rPr>
              <a:t> </a:t>
            </a:r>
            <a:endParaRPr lang="zh-CN" altLang="en-US" dirty="0">
              <a:solidFill>
                <a:srgbClr val="FF0000"/>
              </a:solidFill>
            </a:endParaRPr>
          </a:p>
        </p:txBody>
      </p:sp>
      <p:pic>
        <p:nvPicPr>
          <p:cNvPr id="88067" name="图片 7"/>
          <p:cNvPicPr>
            <a:picLocks noChangeAspect="1"/>
          </p:cNvPicPr>
          <p:nvPr/>
        </p:nvPicPr>
        <p:blipFill>
          <a:blip r:embed="rId1"/>
          <a:srcRect l="8755" r="15021" b="52895"/>
          <a:stretch>
            <a:fillRect/>
          </a:stretch>
        </p:blipFill>
        <p:spPr>
          <a:xfrm>
            <a:off x="1184275" y="3371850"/>
            <a:ext cx="6296025" cy="2328863"/>
          </a:xfrm>
          <a:prstGeom prst="rect">
            <a:avLst/>
          </a:prstGeom>
          <a:noFill/>
          <a:ln w="9525">
            <a:noFill/>
          </a:ln>
        </p:spPr>
      </p:pic>
      <p:sp>
        <p:nvSpPr>
          <p:cNvPr id="88068" name="矩形 3"/>
          <p:cNvSpPr/>
          <p:nvPr/>
        </p:nvSpPr>
        <p:spPr>
          <a:xfrm>
            <a:off x="4483100" y="3738563"/>
            <a:ext cx="831850" cy="341312"/>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88069" name="矩形 9"/>
          <p:cNvSpPr/>
          <p:nvPr/>
        </p:nvSpPr>
        <p:spPr>
          <a:xfrm>
            <a:off x="1393825" y="5632450"/>
            <a:ext cx="1312863" cy="341313"/>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88070" name="矩形 10"/>
          <p:cNvSpPr/>
          <p:nvPr/>
        </p:nvSpPr>
        <p:spPr>
          <a:xfrm>
            <a:off x="3398838" y="4181475"/>
            <a:ext cx="1747837" cy="12954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88071" name="矩形 11"/>
          <p:cNvSpPr/>
          <p:nvPr/>
        </p:nvSpPr>
        <p:spPr>
          <a:xfrm>
            <a:off x="6807200" y="4079875"/>
            <a:ext cx="673100" cy="8255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88072" name="矩形 12"/>
          <p:cNvSpPr/>
          <p:nvPr/>
        </p:nvSpPr>
        <p:spPr>
          <a:xfrm>
            <a:off x="5229225" y="4167188"/>
            <a:ext cx="1547813" cy="650875"/>
          </a:xfrm>
          <a:prstGeom prst="rect">
            <a:avLst/>
          </a:prstGeom>
          <a:solidFill>
            <a:srgbClr val="CC00CC"/>
          </a:solidFill>
          <a:ln w="38100">
            <a:noFill/>
          </a:ln>
        </p:spPr>
        <p:txBody>
          <a:bodyPr wrap="none" anchor="ctr" anchorCtr="0"/>
          <a:p>
            <a:pPr algn="ctr"/>
            <a:endParaRPr lang="zh-CN" altLang="en-US" dirty="0">
              <a:latin typeface="Times New Roman" panose="02020603050405020304" pitchFamily="18" charset="0"/>
            </a:endParaRPr>
          </a:p>
        </p:txBody>
      </p:sp>
      <p:cxnSp>
        <p:nvCxnSpPr>
          <p:cNvPr id="88073" name="直接箭头连接符 8"/>
          <p:cNvCxnSpPr/>
          <p:nvPr/>
        </p:nvCxnSpPr>
        <p:spPr>
          <a:xfrm flipH="1" flipV="1">
            <a:off x="3398838" y="4376738"/>
            <a:ext cx="1830387" cy="115887"/>
          </a:xfrm>
          <a:prstGeom prst="straightConnector1">
            <a:avLst/>
          </a:prstGeom>
          <a:ln w="38100" cap="flat" cmpd="sng">
            <a:solidFill>
              <a:srgbClr val="FF0000"/>
            </a:solidFill>
            <a:prstDash val="solid"/>
            <a:headEnd type="none" w="med" len="med"/>
            <a:tailEnd type="triangle" w="med" len="med"/>
          </a:ln>
        </p:spPr>
      </p:cxnSp>
      <p:cxnSp>
        <p:nvCxnSpPr>
          <p:cNvPr id="88074" name="直接箭头连接符 15"/>
          <p:cNvCxnSpPr/>
          <p:nvPr/>
        </p:nvCxnSpPr>
        <p:spPr>
          <a:xfrm flipH="1">
            <a:off x="3398838" y="4535488"/>
            <a:ext cx="1798637" cy="254000"/>
          </a:xfrm>
          <a:prstGeom prst="straightConnector1">
            <a:avLst/>
          </a:prstGeom>
          <a:ln w="38100" cap="flat" cmpd="sng">
            <a:solidFill>
              <a:srgbClr val="FF0000"/>
            </a:solidFill>
            <a:prstDash val="solid"/>
            <a:headEnd type="none" w="med" len="med"/>
            <a:tailEnd type="triangle" w="med" len="med"/>
          </a:ln>
        </p:spPr>
      </p:cxnSp>
      <p:cxnSp>
        <p:nvCxnSpPr>
          <p:cNvPr id="88075" name="直接箭头连接符 18"/>
          <p:cNvCxnSpPr/>
          <p:nvPr/>
        </p:nvCxnSpPr>
        <p:spPr>
          <a:xfrm flipH="1">
            <a:off x="3368675" y="4594225"/>
            <a:ext cx="1828800" cy="708025"/>
          </a:xfrm>
          <a:prstGeom prst="straightConnector1">
            <a:avLst/>
          </a:prstGeom>
          <a:ln w="38100" cap="flat" cmpd="sng">
            <a:solidFill>
              <a:srgbClr val="FF0000"/>
            </a:solidFill>
            <a:prstDash val="solid"/>
            <a:headEnd type="none" w="med" len="med"/>
            <a:tailEnd type="triangle" w="med" len="med"/>
          </a:ln>
        </p:spPr>
      </p:cxnSp>
      <p:pic>
        <p:nvPicPr>
          <p:cNvPr id="88076" name="图片 20"/>
          <p:cNvPicPr>
            <a:picLocks noChangeAspect="1"/>
          </p:cNvPicPr>
          <p:nvPr/>
        </p:nvPicPr>
        <p:blipFill>
          <a:blip r:embed="rId2"/>
          <a:srcRect l="58408" t="39091" r="14713" b="22359"/>
          <a:stretch>
            <a:fillRect/>
          </a:stretch>
        </p:blipFill>
        <p:spPr>
          <a:xfrm>
            <a:off x="7216775" y="3629025"/>
            <a:ext cx="1398588" cy="1497013"/>
          </a:xfrm>
          <a:prstGeom prst="rect">
            <a:avLst/>
          </a:prstGeom>
          <a:noFill/>
          <a:ln w="9525">
            <a:noFill/>
          </a:ln>
        </p:spPr>
      </p:pic>
      <p:sp>
        <p:nvSpPr>
          <p:cNvPr id="88077" name="内容占位符 1"/>
          <p:cNvSpPr>
            <a:spLocks noGrp="1"/>
          </p:cNvSpPr>
          <p:nvPr>
            <p:ph idx="1" hasCustomPrompt="1"/>
          </p:nvPr>
        </p:nvSpPr>
        <p:spPr>
          <a:xfrm>
            <a:off x="469900" y="1022350"/>
            <a:ext cx="8480425" cy="2349500"/>
          </a:xfrm>
          <a:ln/>
        </p:spPr>
        <p:txBody>
          <a:bodyPr vert="horz" wrap="square" lIns="91440" tIns="45720" rIns="91440" bIns="45720" anchor="t" anchorCtr="0"/>
          <a:p>
            <a:pPr algn="just"/>
            <a:r>
              <a:rPr lang="zh-CN" altLang="en-US" dirty="0">
                <a:latin typeface="Times New Roman" panose="02020603050405020304" pitchFamily="18" charset="0"/>
              </a:rPr>
              <a:t>主存已经装入</a:t>
            </a:r>
            <a:r>
              <a:rPr lang="en-US" altLang="zh-CN" dirty="0">
                <a:latin typeface="Times New Roman" panose="02020603050405020304" pitchFamily="18" charset="0"/>
              </a:rPr>
              <a:t>A</a:t>
            </a:r>
            <a:r>
              <a:rPr lang="zh-CN" altLang="en-US" dirty="0">
                <a:latin typeface="Times New Roman" panose="02020603050405020304" pitchFamily="18" charset="0"/>
              </a:rPr>
              <a:t>、</a:t>
            </a:r>
            <a:r>
              <a:rPr lang="en-US" altLang="zh-CN" dirty="0">
                <a:latin typeface="Times New Roman" panose="02020603050405020304" pitchFamily="18" charset="0"/>
              </a:rPr>
              <a:t>B</a:t>
            </a:r>
            <a:r>
              <a:rPr lang="zh-CN" altLang="en-US" dirty="0">
                <a:latin typeface="Times New Roman" panose="02020603050405020304" pitchFamily="18" charset="0"/>
              </a:rPr>
              <a:t>、</a:t>
            </a:r>
            <a:r>
              <a:rPr lang="en-US" altLang="zh-CN" dirty="0">
                <a:latin typeface="Times New Roman" panose="02020603050405020304" pitchFamily="18" charset="0"/>
              </a:rPr>
              <a:t>C</a:t>
            </a:r>
            <a:r>
              <a:rPr lang="zh-CN" altLang="en-US" dirty="0">
                <a:latin typeface="Times New Roman" panose="02020603050405020304" pitchFamily="18" charset="0"/>
              </a:rPr>
              <a:t>三个程序，现有一长度为</a:t>
            </a:r>
            <a:r>
              <a:rPr lang="en-US" altLang="zh-CN" dirty="0">
                <a:latin typeface="Times New Roman" panose="02020603050405020304" pitchFamily="18" charset="0"/>
              </a:rPr>
              <a:t>12KB</a:t>
            </a:r>
            <a:r>
              <a:rPr lang="zh-CN" altLang="en-US" dirty="0">
                <a:latin typeface="Times New Roman" panose="02020603050405020304" pitchFamily="18" charset="0"/>
              </a:rPr>
              <a:t>的</a:t>
            </a:r>
            <a:r>
              <a:rPr lang="en-US" altLang="zh-CN" dirty="0">
                <a:latin typeface="Times New Roman" panose="02020603050405020304" pitchFamily="18" charset="0"/>
              </a:rPr>
              <a:t>D</a:t>
            </a:r>
            <a:r>
              <a:rPr lang="zh-CN" altLang="en-US" dirty="0">
                <a:latin typeface="Times New Roman" panose="02020603050405020304" pitchFamily="18" charset="0"/>
              </a:rPr>
              <a:t>道程序想要调入。按照段式管理，尽管</a:t>
            </a:r>
            <a:r>
              <a:rPr lang="en-US" altLang="zh-CN" dirty="0">
                <a:latin typeface="Times New Roman" panose="02020603050405020304" pitchFamily="18" charset="0"/>
              </a:rPr>
              <a:t>D</a:t>
            </a:r>
            <a:r>
              <a:rPr lang="zh-CN" altLang="en-US" dirty="0">
                <a:latin typeface="Times New Roman" panose="02020603050405020304" pitchFamily="18" charset="0"/>
              </a:rPr>
              <a:t>道程序长度小于主存所有可用区零头总和</a:t>
            </a:r>
            <a:r>
              <a:rPr lang="en-US" altLang="zh-CN" dirty="0">
                <a:latin typeface="Times New Roman" panose="02020603050405020304" pitchFamily="18" charset="0"/>
              </a:rPr>
              <a:t>16KB</a:t>
            </a:r>
            <a:r>
              <a:rPr lang="zh-CN" altLang="en-US" dirty="0">
                <a:latin typeface="Times New Roman" panose="02020603050405020304" pitchFamily="18" charset="0"/>
              </a:rPr>
              <a:t>，但没有哪一个零头能装入</a:t>
            </a:r>
            <a:r>
              <a:rPr lang="en-US" altLang="zh-CN" dirty="0">
                <a:latin typeface="Times New Roman" panose="02020603050405020304" pitchFamily="18" charset="0"/>
              </a:rPr>
              <a:t>D</a:t>
            </a:r>
            <a:r>
              <a:rPr lang="zh-CN" altLang="en-US" dirty="0">
                <a:latin typeface="Times New Roman" panose="02020603050405020304" pitchFamily="18" charset="0"/>
              </a:rPr>
              <a:t>道程序，如何解决？</a:t>
            </a:r>
            <a:endParaRPr lang="zh-CN" altLang="en-US" dirty="0">
              <a:latin typeface="Times New Roman" panose="02020603050405020304" pitchFamily="18" charset="0"/>
              <a:ea typeface="Times New Roman" panose="02020603050405020304" pitchFamily="18" charset="0"/>
            </a:endParaRPr>
          </a:p>
        </p:txBody>
      </p:sp>
      <p:sp>
        <p:nvSpPr>
          <p:cNvPr id="88078" name="文本框 2"/>
          <p:cNvSpPr txBox="1"/>
          <p:nvPr/>
        </p:nvSpPr>
        <p:spPr>
          <a:xfrm>
            <a:off x="5600700" y="4829175"/>
            <a:ext cx="920750" cy="461963"/>
          </a:xfrm>
          <a:prstGeom prst="rect">
            <a:avLst/>
          </a:prstGeom>
          <a:noFill/>
          <a:ln w="9525">
            <a:noFill/>
          </a:ln>
        </p:spPr>
        <p:txBody>
          <a:bodyPr wrap="none">
            <a:spAutoFit/>
          </a:bodyPr>
          <a:p>
            <a:r>
              <a:rPr lang="en-US" altLang="zh-CN" sz="2400" dirty="0">
                <a:solidFill>
                  <a:srgbClr val="000000"/>
                </a:solidFill>
                <a:latin typeface="Times New Roman" panose="02020603050405020304" pitchFamily="18" charset="0"/>
              </a:rPr>
              <a:t>12KB</a:t>
            </a:r>
            <a:endParaRPr lang="zh-CN" altLang="en-US" sz="2400" dirty="0">
              <a:solidFill>
                <a:srgbClr val="000000"/>
              </a:solidFill>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3"/>
          <p:cNvSpPr>
            <a:spLocks noGrp="1"/>
          </p:cNvSpPr>
          <p:nvPr>
            <p:ph idx="1" hasCustomPrompt="1"/>
          </p:nvPr>
        </p:nvSpPr>
        <p:spPr>
          <a:ln/>
        </p:spPr>
        <p:txBody>
          <a:bodyPr vert="horz" wrap="square" lIns="91440" tIns="45720" rIns="91440" bIns="45720" anchor="t" anchorCtr="0"/>
          <a:p>
            <a:pPr eaLnBrk="1" hangingPunct="1">
              <a:lnSpc>
                <a:spcPct val="90000"/>
              </a:lnSpc>
            </a:pPr>
            <a:r>
              <a:rPr lang="zh-CN" altLang="en-US" b="0" dirty="0">
                <a:solidFill>
                  <a:srgbClr val="FF0000"/>
                </a:solidFill>
                <a:latin typeface="黑体" panose="02010609060101010101" pitchFamily="49" charset="-122"/>
                <a:ea typeface="黑体" panose="02010609060101010101" pitchFamily="49" charset="-122"/>
              </a:rPr>
              <a:t>页式虚拟存储器</a:t>
            </a:r>
            <a:r>
              <a:rPr lang="zh-CN" altLang="en-US" b="0" dirty="0">
                <a:latin typeface="黑体" panose="02010609060101010101" pitchFamily="49" charset="-122"/>
                <a:ea typeface="黑体" panose="02010609060101010101" pitchFamily="49" charset="-122"/>
              </a:rPr>
              <a:t>把虚拟地址空间划分成一个个固定大小的块</a:t>
            </a:r>
            <a:r>
              <a:rPr lang="en-US" altLang="zh-CN" b="0" dirty="0">
                <a:latin typeface="黑体" panose="02010609060101010101" pitchFamily="49" charset="-122"/>
                <a:ea typeface="黑体" panose="02010609060101010101" pitchFamily="49" charset="-122"/>
              </a:rPr>
              <a:t>,</a:t>
            </a:r>
            <a:r>
              <a:rPr lang="zh-CN" altLang="en-US" b="0" dirty="0">
                <a:latin typeface="黑体" panose="02010609060101010101" pitchFamily="49" charset="-122"/>
                <a:ea typeface="黑体" panose="02010609060101010101" pitchFamily="49" charset="-122"/>
              </a:rPr>
              <a:t>每块称为一页</a:t>
            </a:r>
            <a:r>
              <a:rPr lang="en-US" altLang="zh-CN" b="0" dirty="0">
                <a:latin typeface="黑体" panose="02010609060101010101" pitchFamily="49" charset="-122"/>
                <a:ea typeface="黑体" panose="02010609060101010101" pitchFamily="49" charset="-122"/>
              </a:rPr>
              <a:t>,</a:t>
            </a:r>
            <a:r>
              <a:rPr lang="zh-CN" altLang="en-US" b="0" dirty="0">
                <a:latin typeface="黑体" panose="02010609060101010101" pitchFamily="49" charset="-122"/>
                <a:ea typeface="黑体" panose="02010609060101010101" pitchFamily="49" charset="-122"/>
              </a:rPr>
              <a:t>把主存储器的地址空间也按虚拟地址空间同样的大小划分为页。</a:t>
            </a:r>
            <a:endParaRPr lang="en-US" altLang="zh-CN" b="0" dirty="0">
              <a:latin typeface="黑体" panose="02010609060101010101" pitchFamily="49" charset="-122"/>
              <a:ea typeface="黑体" panose="02010609060101010101" pitchFamily="49" charset="-122"/>
            </a:endParaRPr>
          </a:p>
          <a:p>
            <a:pPr eaLnBrk="1" hangingPunct="1">
              <a:lnSpc>
                <a:spcPct val="90000"/>
              </a:lnSpc>
            </a:pPr>
            <a:r>
              <a:rPr lang="zh-CN" altLang="en-US" b="0" dirty="0">
                <a:latin typeface="黑体" panose="02010609060101010101" pitchFamily="49" charset="-122"/>
                <a:ea typeface="黑体" panose="02010609060101010101" pitchFamily="49" charset="-122"/>
              </a:rPr>
              <a:t>页是一种逻辑上的划分，它可以由系统软件任意指定。</a:t>
            </a:r>
            <a:endParaRPr lang="zh-CN" altLang="en-US" b="0" dirty="0">
              <a:latin typeface="黑体" panose="02010609060101010101" pitchFamily="49" charset="-122"/>
              <a:ea typeface="黑体" panose="02010609060101010101" pitchFamily="49" charset="-122"/>
            </a:endParaRPr>
          </a:p>
          <a:p>
            <a:pPr eaLnBrk="1" hangingPunct="1">
              <a:lnSpc>
                <a:spcPct val="90000"/>
              </a:lnSpc>
            </a:pPr>
            <a:r>
              <a:rPr lang="zh-CN" altLang="en-US" b="0" dirty="0">
                <a:latin typeface="黑体" panose="02010609060101010101" pitchFamily="49" charset="-122"/>
                <a:ea typeface="黑体" panose="02010609060101010101" pitchFamily="49" charset="-122"/>
              </a:rPr>
              <a:t>虚拟地址空间中的页称为</a:t>
            </a:r>
            <a:r>
              <a:rPr lang="zh-CN" altLang="en-US" b="0" dirty="0">
                <a:solidFill>
                  <a:srgbClr val="0000CC"/>
                </a:solidFill>
                <a:latin typeface="黑体" panose="02010609060101010101" pitchFamily="49" charset="-122"/>
                <a:ea typeface="黑体" panose="02010609060101010101" pitchFamily="49" charset="-122"/>
              </a:rPr>
              <a:t>虚页</a:t>
            </a:r>
            <a:r>
              <a:rPr lang="zh-CN" altLang="en-US" b="0" dirty="0">
                <a:latin typeface="黑体" panose="02010609060101010101" pitchFamily="49" charset="-122"/>
                <a:ea typeface="黑体" panose="02010609060101010101" pitchFamily="49" charset="-122"/>
              </a:rPr>
              <a:t>，主存地址空间中的页称为</a:t>
            </a:r>
            <a:r>
              <a:rPr lang="zh-CN" altLang="en-US" b="0" dirty="0">
                <a:solidFill>
                  <a:srgbClr val="0000CC"/>
                </a:solidFill>
                <a:latin typeface="黑体" panose="02010609060101010101" pitchFamily="49" charset="-122"/>
                <a:ea typeface="黑体" panose="02010609060101010101" pitchFamily="49" charset="-122"/>
              </a:rPr>
              <a:t>实页</a:t>
            </a:r>
            <a:r>
              <a:rPr lang="zh-CN" altLang="en-US" b="0" dirty="0">
                <a:latin typeface="黑体" panose="02010609060101010101" pitchFamily="49" charset="-122"/>
                <a:ea typeface="黑体" panose="02010609060101010101" pitchFamily="49" charset="-122"/>
              </a:rPr>
              <a:t>。</a:t>
            </a:r>
            <a:endParaRPr lang="zh-CN" altLang="en-US" b="0" dirty="0">
              <a:latin typeface="黑体" panose="02010609060101010101" pitchFamily="49" charset="-122"/>
              <a:ea typeface="黑体" panose="02010609060101010101" pitchFamily="49" charset="-122"/>
            </a:endParaRPr>
          </a:p>
        </p:txBody>
      </p:sp>
      <p:sp>
        <p:nvSpPr>
          <p:cNvPr id="90115" name="Rectangle 2"/>
          <p:cNvSpPr>
            <a:spLocks noGrp="1"/>
          </p:cNvSpPr>
          <p:nvPr>
            <p:ph type="title"/>
          </p:nvPr>
        </p:nvSpPr>
        <p:spPr>
          <a:xfrm>
            <a:off x="538163" y="100013"/>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4.2.1 </a:t>
            </a:r>
            <a:r>
              <a:rPr lang="zh-CN" altLang="en-US" dirty="0">
                <a:latin typeface="Times New Roman" panose="02020603050405020304" pitchFamily="18" charset="0"/>
              </a:rPr>
              <a:t>虚拟存储器管理方式</a:t>
            </a:r>
            <a:r>
              <a:rPr lang="en-US" altLang="zh-CN" dirty="0">
                <a:latin typeface="Times New Roman" panose="02020603050405020304" pitchFamily="18" charset="0"/>
              </a:rPr>
              <a:t>—</a:t>
            </a:r>
            <a:r>
              <a:rPr lang="zh-CN" altLang="en-US" dirty="0">
                <a:solidFill>
                  <a:srgbClr val="FF0000"/>
                </a:solidFill>
                <a:latin typeface="Times New Roman" panose="02020603050405020304" pitchFamily="18" charset="0"/>
              </a:rPr>
              <a:t>页式管理</a:t>
            </a:r>
            <a:r>
              <a:rPr lang="zh-CN" altLang="en-US" dirty="0">
                <a:solidFill>
                  <a:srgbClr val="FF0000"/>
                </a:solidFill>
              </a:rPr>
              <a:t> </a:t>
            </a:r>
            <a:endParaRPr lang="zh-CN" altLang="en-US" dirty="0">
              <a:solidFill>
                <a:srgbClr val="FF0000"/>
              </a:solidFill>
            </a:endParaRPr>
          </a:p>
        </p:txBody>
      </p:sp>
      <p:grpSp>
        <p:nvGrpSpPr>
          <p:cNvPr id="90116" name="组合 21"/>
          <p:cNvGrpSpPr/>
          <p:nvPr/>
        </p:nvGrpSpPr>
        <p:grpSpPr>
          <a:xfrm>
            <a:off x="1747838" y="4129088"/>
            <a:ext cx="6297612" cy="2589212"/>
            <a:chOff x="1711403" y="3646314"/>
            <a:chExt cx="6296722" cy="2589229"/>
          </a:xfrm>
        </p:grpSpPr>
        <p:pic>
          <p:nvPicPr>
            <p:cNvPr id="90117" name="图片 7"/>
            <p:cNvPicPr>
              <a:picLocks noChangeAspect="1"/>
            </p:cNvPicPr>
            <p:nvPr/>
          </p:nvPicPr>
          <p:blipFill>
            <a:blip r:embed="rId1"/>
            <a:srcRect l="8755" r="15021" b="52895"/>
            <a:stretch>
              <a:fillRect/>
            </a:stretch>
          </p:blipFill>
          <p:spPr>
            <a:xfrm>
              <a:off x="1711403" y="3646314"/>
              <a:ext cx="6296722" cy="2329036"/>
            </a:xfrm>
            <a:prstGeom prst="rect">
              <a:avLst/>
            </a:prstGeom>
            <a:noFill/>
            <a:ln w="9525">
              <a:noFill/>
            </a:ln>
          </p:spPr>
        </p:pic>
        <p:sp>
          <p:nvSpPr>
            <p:cNvPr id="90118" name="矩形 9"/>
            <p:cNvSpPr/>
            <p:nvPr/>
          </p:nvSpPr>
          <p:spPr>
            <a:xfrm>
              <a:off x="1944029" y="5893572"/>
              <a:ext cx="1312126" cy="341971"/>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3"/>
          <p:cNvSpPr>
            <a:spLocks noGrp="1"/>
          </p:cNvSpPr>
          <p:nvPr>
            <p:ph idx="1" hasCustomPrompt="1"/>
          </p:nvPr>
        </p:nvSpPr>
        <p:spPr>
          <a:ln/>
        </p:spPr>
        <p:txBody>
          <a:bodyPr vert="horz" wrap="square" lIns="91440" tIns="45720" rIns="91440" bIns="45720" anchor="t" anchorCtr="0"/>
          <a:p>
            <a:pPr eaLnBrk="1" hangingPunct="1">
              <a:lnSpc>
                <a:spcPct val="90000"/>
              </a:lnSpc>
            </a:pPr>
            <a:r>
              <a:rPr lang="zh-CN" altLang="en-US" b="0" dirty="0">
                <a:solidFill>
                  <a:srgbClr val="FF0000"/>
                </a:solidFill>
                <a:latin typeface="黑体" panose="02010609060101010101" pitchFamily="49" charset="-122"/>
                <a:ea typeface="黑体" panose="02010609060101010101" pitchFamily="49" charset="-122"/>
              </a:rPr>
              <a:t>页式存储</a:t>
            </a:r>
            <a:r>
              <a:rPr lang="zh-CN" altLang="en-US" b="0" dirty="0">
                <a:latin typeface="黑体" panose="02010609060101010101" pitchFamily="49" charset="-122"/>
                <a:ea typeface="黑体" panose="02010609060101010101" pitchFamily="49" charset="-122"/>
              </a:rPr>
              <a:t>是把主存空间和程序空间机械地等分成固定大小的页，按顺序编号；</a:t>
            </a:r>
            <a:endParaRPr lang="en-US" altLang="zh-CN" b="0" dirty="0">
              <a:latin typeface="黑体" panose="02010609060101010101" pitchFamily="49" charset="-122"/>
              <a:ea typeface="黑体" panose="02010609060101010101" pitchFamily="49" charset="-122"/>
            </a:endParaRPr>
          </a:p>
          <a:p>
            <a:pPr eaLnBrk="1" hangingPunct="1">
              <a:lnSpc>
                <a:spcPct val="90000"/>
              </a:lnSpc>
            </a:pPr>
            <a:r>
              <a:rPr lang="zh-CN" altLang="en-US" b="0" dirty="0">
                <a:latin typeface="黑体" panose="02010609060101010101" pitchFamily="49" charset="-122"/>
                <a:ea typeface="黑体" panose="02010609060101010101" pitchFamily="49" charset="-122"/>
              </a:rPr>
              <a:t>页表保存虚页装入实页时的页面对应关系。</a:t>
            </a:r>
            <a:endParaRPr lang="zh-CN" altLang="en-US" b="0" dirty="0">
              <a:latin typeface="黑体" panose="02010609060101010101" pitchFamily="49" charset="-122"/>
              <a:ea typeface="黑体" panose="02010609060101010101" pitchFamily="49" charset="-122"/>
            </a:endParaRPr>
          </a:p>
          <a:p>
            <a:pPr eaLnBrk="1" hangingPunct="1">
              <a:lnSpc>
                <a:spcPct val="90000"/>
              </a:lnSpc>
            </a:pPr>
            <a:endParaRPr lang="zh-CN" altLang="en-US" b="0" dirty="0">
              <a:latin typeface="黑体" panose="02010609060101010101" pitchFamily="49" charset="-122"/>
              <a:ea typeface="黑体" panose="02010609060101010101" pitchFamily="49" charset="-122"/>
            </a:endParaRPr>
          </a:p>
        </p:txBody>
      </p:sp>
      <p:sp>
        <p:nvSpPr>
          <p:cNvPr id="92163" name="Rectangle 2"/>
          <p:cNvSpPr>
            <a:spLocks noGrp="1"/>
          </p:cNvSpPr>
          <p:nvPr>
            <p:ph type="title"/>
          </p:nvPr>
        </p:nvSpPr>
        <p:spPr>
          <a:xfrm>
            <a:off x="538163" y="100013"/>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4.2.1 </a:t>
            </a:r>
            <a:r>
              <a:rPr lang="zh-CN" altLang="en-US" dirty="0">
                <a:latin typeface="Times New Roman" panose="02020603050405020304" pitchFamily="18" charset="0"/>
              </a:rPr>
              <a:t>虚拟存储器管理方式</a:t>
            </a:r>
            <a:r>
              <a:rPr lang="en-US" altLang="zh-CN" dirty="0">
                <a:latin typeface="Times New Roman" panose="02020603050405020304" pitchFamily="18" charset="0"/>
              </a:rPr>
              <a:t>—</a:t>
            </a:r>
            <a:r>
              <a:rPr lang="zh-CN" altLang="en-US" dirty="0">
                <a:solidFill>
                  <a:srgbClr val="FF0000"/>
                </a:solidFill>
                <a:latin typeface="Times New Roman" panose="02020603050405020304" pitchFamily="18" charset="0"/>
              </a:rPr>
              <a:t>页式管理</a:t>
            </a:r>
            <a:r>
              <a:rPr lang="zh-CN" altLang="en-US" dirty="0">
                <a:solidFill>
                  <a:srgbClr val="FF0000"/>
                </a:solidFill>
              </a:rPr>
              <a:t> </a:t>
            </a:r>
            <a:endParaRPr lang="zh-CN" altLang="en-US" dirty="0">
              <a:solidFill>
                <a:srgbClr val="FF0000"/>
              </a:solidFill>
            </a:endParaRPr>
          </a:p>
        </p:txBody>
      </p:sp>
      <p:pic>
        <p:nvPicPr>
          <p:cNvPr id="92164" name="ShockwaveFlash1"/>
          <p:cNvPicPr/>
          <p:nvPr/>
        </p:nvPicPr>
        <p:blipFill>
          <a:blip r:embed="rId1"/>
          <a:stretch>
            <a:fillRect/>
          </a:stretch>
        </p:blipFill>
        <p:spPr>
          <a:xfrm>
            <a:off x="1385888" y="2744788"/>
            <a:ext cx="6397625" cy="3708400"/>
          </a:xfrm>
          <a:prstGeom prst="rect">
            <a:avLst/>
          </a:prstGeom>
          <a:noFill/>
          <a:ln w="9525">
            <a:noFill/>
          </a:ln>
        </p:spPr>
      </p:pic>
      <p:sp>
        <p:nvSpPr>
          <p:cNvPr id="2" name="文本框 1"/>
          <p:cNvSpPr txBox="1"/>
          <p:nvPr/>
        </p:nvSpPr>
        <p:spPr>
          <a:xfrm>
            <a:off x="538163" y="5838825"/>
            <a:ext cx="1684337" cy="523875"/>
          </a:xfrm>
          <a:prstGeom prst="rect">
            <a:avLst/>
          </a:prstGeom>
          <a:noFill/>
          <a:ln w="9525">
            <a:noFill/>
          </a:ln>
        </p:spPr>
        <p:txBody>
          <a:bodyPr wrap="none">
            <a:spAutoFit/>
          </a:bodyPr>
          <a:p>
            <a:r>
              <a:rPr lang="zh-CN" altLang="en-US" dirty="0">
                <a:latin typeface="Times New Roman" panose="02020603050405020304" pitchFamily="18" charset="0"/>
              </a:rPr>
              <a:t>主存地址</a:t>
            </a:r>
            <a:endParaRPr lang="zh-CN" altLang="en-US" dirty="0">
              <a:latin typeface="Times New Roman" panose="02020603050405020304" pitchFamily="18" charset="0"/>
            </a:endParaRPr>
          </a:p>
        </p:txBody>
      </p:sp>
      <p:cxnSp>
        <p:nvCxnSpPr>
          <p:cNvPr id="4" name="直接箭头连接符 3"/>
          <p:cNvCxnSpPr/>
          <p:nvPr/>
        </p:nvCxnSpPr>
        <p:spPr>
          <a:xfrm>
            <a:off x="2058988" y="6110288"/>
            <a:ext cx="625475" cy="0"/>
          </a:xfrm>
          <a:prstGeom prst="straightConnector1">
            <a:avLst/>
          </a:prstGeom>
          <a:ln w="38100" cap="flat" cmpd="sng">
            <a:solidFill>
              <a:srgbClr val="FF0000"/>
            </a:solidFill>
            <a:prstDash val="solid"/>
            <a:headEnd type="none" w="med" len="med"/>
            <a:tailEnd type="triangle" w="med" len="med"/>
          </a:ln>
        </p:spPr>
      </p:cxnSp>
      <p:grpSp>
        <p:nvGrpSpPr>
          <p:cNvPr id="12" name="组合 11"/>
          <p:cNvGrpSpPr/>
          <p:nvPr/>
        </p:nvGrpSpPr>
        <p:grpSpPr>
          <a:xfrm>
            <a:off x="5003800" y="2266950"/>
            <a:ext cx="4217988" cy="954088"/>
            <a:chOff x="5003181" y="2267346"/>
            <a:chExt cx="4218878" cy="954107"/>
          </a:xfrm>
        </p:grpSpPr>
        <p:sp>
          <p:nvSpPr>
            <p:cNvPr id="92173" name="矩形 5"/>
            <p:cNvSpPr/>
            <p:nvPr/>
          </p:nvSpPr>
          <p:spPr>
            <a:xfrm>
              <a:off x="6549483" y="2267346"/>
              <a:ext cx="2672576" cy="954107"/>
            </a:xfrm>
            <a:prstGeom prst="rect">
              <a:avLst/>
            </a:prstGeom>
            <a:noFill/>
            <a:ln w="9525">
              <a:noFill/>
            </a:ln>
          </p:spPr>
          <p:txBody>
            <a:bodyPr>
              <a:spAutoFit/>
            </a:bodyPr>
            <a:p>
              <a:r>
                <a:rPr lang="zh-CN" altLang="en-US" dirty="0">
                  <a:latin typeface="黑体" panose="02010609060101010101" pitchFamily="49" charset="-122"/>
                </a:rPr>
                <a:t>每道程序有自己的虚页号顺序</a:t>
              </a:r>
              <a:endParaRPr lang="zh-CN" altLang="en-US" dirty="0">
                <a:latin typeface="Times New Roman" panose="02020603050405020304" pitchFamily="18" charset="0"/>
              </a:endParaRPr>
            </a:p>
          </p:txBody>
        </p:sp>
        <p:cxnSp>
          <p:nvCxnSpPr>
            <p:cNvPr id="92174" name="直接箭头连接符 10"/>
            <p:cNvCxnSpPr/>
            <p:nvPr/>
          </p:nvCxnSpPr>
          <p:spPr>
            <a:xfrm flipH="1">
              <a:off x="5003181" y="2542244"/>
              <a:ext cx="1642946" cy="483454"/>
            </a:xfrm>
            <a:prstGeom prst="straightConnector1">
              <a:avLst/>
            </a:prstGeom>
            <a:ln w="38100" cap="flat" cmpd="sng">
              <a:solidFill>
                <a:srgbClr val="FF0000"/>
              </a:solidFill>
              <a:prstDash val="solid"/>
              <a:headEnd type="none" w="med" len="med"/>
              <a:tailEnd type="triangle" w="med" len="med"/>
            </a:ln>
          </p:spPr>
        </p:cxnSp>
      </p:grpSp>
      <p:sp>
        <p:nvSpPr>
          <p:cNvPr id="18" name="矩形 17"/>
          <p:cNvSpPr/>
          <p:nvPr/>
        </p:nvSpPr>
        <p:spPr>
          <a:xfrm>
            <a:off x="3671888" y="4868863"/>
            <a:ext cx="930275" cy="1584325"/>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grpSp>
        <p:nvGrpSpPr>
          <p:cNvPr id="19" name="组合 18"/>
          <p:cNvGrpSpPr/>
          <p:nvPr/>
        </p:nvGrpSpPr>
        <p:grpSpPr>
          <a:xfrm>
            <a:off x="4679950" y="4394200"/>
            <a:ext cx="4019550" cy="2260600"/>
            <a:chOff x="4679796" y="4393580"/>
            <a:chExt cx="4019704" cy="2261414"/>
          </a:xfrm>
        </p:grpSpPr>
        <p:sp>
          <p:nvSpPr>
            <p:cNvPr id="92170" name="文本框 12"/>
            <p:cNvSpPr txBox="1"/>
            <p:nvPr/>
          </p:nvSpPr>
          <p:spPr>
            <a:xfrm>
              <a:off x="7009932" y="6131774"/>
              <a:ext cx="1620957" cy="523220"/>
            </a:xfrm>
            <a:prstGeom prst="rect">
              <a:avLst/>
            </a:prstGeom>
            <a:noFill/>
            <a:ln w="9525">
              <a:noFill/>
            </a:ln>
          </p:spPr>
          <p:txBody>
            <a:bodyPr wrap="none">
              <a:spAutoFit/>
            </a:bodyPr>
            <a:p>
              <a:r>
                <a:rPr lang="zh-CN" altLang="en-US" dirty="0">
                  <a:latin typeface="Times New Roman" panose="02020603050405020304" pitchFamily="18" charset="0"/>
                </a:rPr>
                <a:t>装入主存</a:t>
              </a:r>
              <a:endParaRPr lang="zh-CN" altLang="en-US" dirty="0">
                <a:latin typeface="Times New Roman" panose="02020603050405020304" pitchFamily="18" charset="0"/>
              </a:endParaRPr>
            </a:p>
          </p:txBody>
        </p:sp>
        <p:cxnSp>
          <p:nvCxnSpPr>
            <p:cNvPr id="92171" name="直接箭头连接符 14"/>
            <p:cNvCxnSpPr/>
            <p:nvPr/>
          </p:nvCxnSpPr>
          <p:spPr>
            <a:xfrm flipH="1" flipV="1">
              <a:off x="5776332" y="5583044"/>
              <a:ext cx="1546302" cy="594732"/>
            </a:xfrm>
            <a:prstGeom prst="straightConnector1">
              <a:avLst/>
            </a:prstGeom>
            <a:ln w="38100" cap="flat" cmpd="sng">
              <a:solidFill>
                <a:srgbClr val="FF0000"/>
              </a:solidFill>
              <a:prstDash val="solid"/>
              <a:headEnd type="none" w="med" len="med"/>
              <a:tailEnd type="triangle" w="med" len="med"/>
            </a:ln>
          </p:spPr>
        </p:cxnSp>
        <p:sp>
          <p:nvSpPr>
            <p:cNvPr id="92172" name="矩形 20"/>
            <p:cNvSpPr/>
            <p:nvPr/>
          </p:nvSpPr>
          <p:spPr>
            <a:xfrm>
              <a:off x="4679796" y="4393580"/>
              <a:ext cx="4019704" cy="2223116"/>
            </a:xfrm>
            <a:prstGeom prst="rect">
              <a:avLst/>
            </a:prstGeom>
            <a:noFill/>
            <a:ln w="38100" cap="flat" cmpd="sng">
              <a:solidFill>
                <a:srgbClr val="FF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3"/>
          <p:cNvSpPr>
            <a:spLocks noGrp="1"/>
          </p:cNvSpPr>
          <p:nvPr>
            <p:ph idx="1" hasCustomPrompt="1"/>
          </p:nvPr>
        </p:nvSpPr>
        <p:spPr>
          <a:ln/>
        </p:spPr>
        <p:txBody>
          <a:bodyPr vert="horz" wrap="square" lIns="91440" tIns="45720" rIns="91440" bIns="45720" anchor="t" anchorCtr="0"/>
          <a:p>
            <a:pPr marL="0" indent="0" eaLnBrk="1" hangingPunct="1">
              <a:lnSpc>
                <a:spcPct val="90000"/>
              </a:lnSpc>
              <a:buNone/>
            </a:pPr>
            <a:r>
              <a:rPr lang="zh-CN" altLang="en-US" b="0" dirty="0">
                <a:latin typeface="黑体" panose="02010609060101010101" pitchFamily="49" charset="-122"/>
                <a:ea typeface="黑体" panose="02010609060101010101" pitchFamily="49" charset="-122"/>
              </a:rPr>
              <a:t>页表的特点：</a:t>
            </a:r>
            <a:endParaRPr lang="zh-CN" altLang="en-US" b="0" dirty="0">
              <a:latin typeface="黑体" panose="02010609060101010101" pitchFamily="49" charset="-122"/>
              <a:ea typeface="黑体" panose="02010609060101010101" pitchFamily="49" charset="-122"/>
            </a:endParaRPr>
          </a:p>
          <a:p>
            <a:pPr lvl="1" eaLnBrk="1" hangingPunct="1">
              <a:lnSpc>
                <a:spcPct val="90000"/>
              </a:lnSpc>
              <a:spcBef>
                <a:spcPts val="1800"/>
              </a:spcBef>
            </a:pPr>
            <a:r>
              <a:rPr lang="zh-CN" altLang="en-US" sz="2800" dirty="0">
                <a:latin typeface="黑体" panose="02010609060101010101" pitchFamily="49" charset="-122"/>
                <a:ea typeface="黑体" panose="02010609060101010101" pitchFamily="49" charset="-122"/>
              </a:rPr>
              <a:t>页表项简单，查找速度快；</a:t>
            </a:r>
            <a:endParaRPr lang="zh-CN" altLang="en-US" sz="2800" dirty="0">
              <a:latin typeface="黑体" panose="02010609060101010101" pitchFamily="49" charset="-122"/>
              <a:ea typeface="黑体" panose="02010609060101010101" pitchFamily="49" charset="-122"/>
            </a:endParaRPr>
          </a:p>
          <a:p>
            <a:pPr lvl="1" eaLnBrk="1" hangingPunct="1">
              <a:lnSpc>
                <a:spcPct val="90000"/>
              </a:lnSpc>
              <a:spcBef>
                <a:spcPts val="1800"/>
              </a:spcBef>
            </a:pPr>
            <a:r>
              <a:rPr lang="zh-CN" altLang="en-US" sz="2800" dirty="0">
                <a:latin typeface="黑体" panose="02010609060101010101" pitchFamily="49" charset="-122"/>
                <a:ea typeface="黑体" panose="02010609060101010101" pitchFamily="49" charset="-122"/>
              </a:rPr>
              <a:t>页面大小固定不利于系统的效率，</a:t>
            </a:r>
            <a:endParaRPr lang="zh-CN" altLang="en-US" sz="2800" dirty="0">
              <a:latin typeface="黑体" panose="02010609060101010101" pitchFamily="49" charset="-122"/>
              <a:ea typeface="黑体" panose="02010609060101010101" pitchFamily="49" charset="-122"/>
            </a:endParaRPr>
          </a:p>
          <a:p>
            <a:pPr lvl="2" eaLnBrk="1" hangingPunct="1">
              <a:lnSpc>
                <a:spcPct val="90000"/>
              </a:lnSpc>
              <a:spcBef>
                <a:spcPts val="1800"/>
              </a:spcBef>
            </a:pPr>
            <a:r>
              <a:rPr lang="zh-CN" altLang="en-US" sz="2800" dirty="0">
                <a:latin typeface="黑体" panose="02010609060101010101" pitchFamily="49" charset="-122"/>
                <a:ea typeface="黑体" panose="02010609060101010101" pitchFamily="49" charset="-122"/>
              </a:rPr>
              <a:t>有些系统可调整其大小。例：</a:t>
            </a:r>
            <a:r>
              <a:rPr lang="en-US" altLang="zh-CN" sz="2800" dirty="0">
                <a:latin typeface="黑体" panose="02010609060101010101" pitchFamily="49" charset="-122"/>
                <a:ea typeface="黑体" panose="02010609060101010101" pitchFamily="49" charset="-122"/>
              </a:rPr>
              <a:t>MC88200 </a:t>
            </a:r>
            <a:r>
              <a:rPr lang="zh-CN" altLang="en-US" sz="2800" dirty="0">
                <a:latin typeface="黑体" panose="02010609060101010101" pitchFamily="49" charset="-122"/>
                <a:ea typeface="黑体" panose="02010609060101010101" pitchFamily="49" charset="-122"/>
              </a:rPr>
              <a:t>应用程序</a:t>
            </a:r>
            <a:r>
              <a:rPr lang="en-US" altLang="zh-CN" sz="2800" dirty="0">
                <a:latin typeface="黑体" panose="02010609060101010101" pitchFamily="49" charset="-122"/>
                <a:ea typeface="黑体" panose="02010609060101010101" pitchFamily="49" charset="-122"/>
              </a:rPr>
              <a:t>4kb</a:t>
            </a:r>
            <a:r>
              <a:rPr lang="zh-CN" altLang="en-US" sz="2800" dirty="0">
                <a:latin typeface="黑体" panose="02010609060101010101" pitchFamily="49" charset="-122"/>
                <a:ea typeface="黑体" panose="02010609060101010101" pitchFamily="49" charset="-122"/>
              </a:rPr>
              <a:t>，系统程序</a:t>
            </a:r>
            <a:r>
              <a:rPr lang="en-US" altLang="zh-CN" sz="2800" dirty="0">
                <a:latin typeface="黑体" panose="02010609060101010101" pitchFamily="49" charset="-122"/>
                <a:ea typeface="黑体" panose="02010609060101010101" pitchFamily="49" charset="-122"/>
              </a:rPr>
              <a:t>512kb</a:t>
            </a:r>
            <a:endParaRPr lang="en-US" altLang="zh-CN" sz="2800" dirty="0">
              <a:latin typeface="黑体" panose="02010609060101010101" pitchFamily="49" charset="-122"/>
              <a:ea typeface="黑体" panose="02010609060101010101" pitchFamily="49" charset="-122"/>
            </a:endParaRPr>
          </a:p>
          <a:p>
            <a:pPr lvl="1" eaLnBrk="1" hangingPunct="1">
              <a:lnSpc>
                <a:spcPct val="90000"/>
              </a:lnSpc>
              <a:spcBef>
                <a:spcPts val="1800"/>
              </a:spcBef>
            </a:pPr>
            <a:r>
              <a:rPr lang="zh-CN" altLang="en-US" sz="2800" dirty="0">
                <a:latin typeface="黑体" panose="02010609060101010101" pitchFamily="49" charset="-122"/>
                <a:ea typeface="黑体" panose="02010609060101010101" pitchFamily="49" charset="-122"/>
              </a:rPr>
              <a:t>页式管理在存储空间较大时，由于页表过大，效率降低</a:t>
            </a:r>
            <a:endParaRPr lang="zh-CN" altLang="en-US" sz="2800" dirty="0">
              <a:latin typeface="黑体" panose="02010609060101010101" pitchFamily="49" charset="-122"/>
              <a:ea typeface="黑体" panose="02010609060101010101" pitchFamily="49" charset="-122"/>
            </a:endParaRPr>
          </a:p>
        </p:txBody>
      </p:sp>
      <p:sp>
        <p:nvSpPr>
          <p:cNvPr id="94211" name="Rectangle 2"/>
          <p:cNvSpPr>
            <a:spLocks noGrp="1"/>
          </p:cNvSpPr>
          <p:nvPr>
            <p:ph type="title"/>
          </p:nvPr>
        </p:nvSpPr>
        <p:spPr>
          <a:xfrm>
            <a:off x="538163" y="100013"/>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4.2.1 </a:t>
            </a:r>
            <a:r>
              <a:rPr lang="zh-CN" altLang="en-US" dirty="0">
                <a:latin typeface="Times New Roman" panose="02020603050405020304" pitchFamily="18" charset="0"/>
              </a:rPr>
              <a:t>虚拟存储器管理方式</a:t>
            </a:r>
            <a:r>
              <a:rPr lang="en-US" altLang="zh-CN" dirty="0">
                <a:latin typeface="Times New Roman" panose="02020603050405020304" pitchFamily="18" charset="0"/>
              </a:rPr>
              <a:t>—</a:t>
            </a:r>
            <a:r>
              <a:rPr lang="zh-CN" altLang="en-US" dirty="0">
                <a:solidFill>
                  <a:srgbClr val="FF0000"/>
                </a:solidFill>
                <a:latin typeface="Times New Roman" panose="02020603050405020304" pitchFamily="18" charset="0"/>
              </a:rPr>
              <a:t>页式管理</a:t>
            </a:r>
            <a:r>
              <a:rPr lang="zh-CN" altLang="en-US" dirty="0">
                <a:solidFill>
                  <a:srgbClr val="FF0000"/>
                </a:solidFill>
              </a:rPr>
              <a:t> </a:t>
            </a:r>
            <a:endParaRPr lang="zh-CN" altLang="en-US" dirty="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3"/>
          <p:cNvSpPr>
            <a:spLocks noGrp="1"/>
          </p:cNvSpPr>
          <p:nvPr>
            <p:ph idx="1" hasCustomPrompt="1"/>
          </p:nvPr>
        </p:nvSpPr>
        <p:spPr>
          <a:ln/>
        </p:spPr>
        <p:txBody>
          <a:bodyPr vert="horz" wrap="square" lIns="91440" tIns="45720" rIns="91440" bIns="45720" anchor="t" anchorCtr="0"/>
          <a:p>
            <a:pPr eaLnBrk="1" hangingPunct="1"/>
            <a:endParaRPr lang="zh-CN" altLang="en-US" b="0" dirty="0">
              <a:solidFill>
                <a:srgbClr val="FF0000"/>
              </a:solidFill>
            </a:endParaRPr>
          </a:p>
        </p:txBody>
      </p:sp>
      <p:pic>
        <p:nvPicPr>
          <p:cNvPr id="96259" name="ShockwaveFlash1"/>
          <p:cNvPicPr/>
          <p:nvPr/>
        </p:nvPicPr>
        <p:blipFill>
          <a:blip r:embed="rId1"/>
          <a:stretch>
            <a:fillRect/>
          </a:stretch>
        </p:blipFill>
        <p:spPr>
          <a:xfrm>
            <a:off x="717550" y="69850"/>
            <a:ext cx="8047038" cy="4903788"/>
          </a:xfrm>
          <a:prstGeom prst="rect">
            <a:avLst/>
          </a:prstGeom>
          <a:noFill/>
          <a:ln w="9525">
            <a:noFill/>
          </a:ln>
        </p:spPr>
      </p:pic>
      <p:sp>
        <p:nvSpPr>
          <p:cNvPr id="96260" name="Rectangle 6"/>
          <p:cNvSpPr/>
          <p:nvPr/>
        </p:nvSpPr>
        <p:spPr>
          <a:xfrm>
            <a:off x="4083050" y="6057900"/>
            <a:ext cx="184150" cy="519113"/>
          </a:xfrm>
          <a:prstGeom prst="rect">
            <a:avLst/>
          </a:prstGeom>
          <a:noFill/>
          <a:ln w="38100">
            <a:noFill/>
          </a:ln>
        </p:spPr>
        <p:txBody>
          <a:bodyPr wrap="none">
            <a:spAutoFit/>
          </a:bodyPr>
          <a:p>
            <a:pPr algn="ctr"/>
            <a:endParaRPr lang="zh-CN" altLang="en-US" dirty="0">
              <a:latin typeface="Times New Roman" panose="02020603050405020304" pitchFamily="18" charset="0"/>
            </a:endParaRPr>
          </a:p>
        </p:txBody>
      </p:sp>
      <p:sp>
        <p:nvSpPr>
          <p:cNvPr id="96261" name="Rectangle 7"/>
          <p:cNvSpPr/>
          <p:nvPr/>
        </p:nvSpPr>
        <p:spPr>
          <a:xfrm>
            <a:off x="655638" y="5364163"/>
            <a:ext cx="8272462" cy="1322070"/>
          </a:xfrm>
          <a:prstGeom prst="rect">
            <a:avLst/>
          </a:prstGeom>
          <a:solidFill>
            <a:schemeClr val="bg1"/>
          </a:solidFill>
          <a:ln w="9525">
            <a:noFill/>
          </a:ln>
        </p:spPr>
        <p:txBody>
          <a:bodyPr>
            <a:spAutoFit/>
          </a:bodyPr>
          <a:p>
            <a:pPr lvl="1"/>
            <a:r>
              <a:rPr lang="zh-CN" altLang="en-US" sz="2000" dirty="0">
                <a:solidFill>
                  <a:schemeClr val="hlink"/>
                </a:solidFill>
                <a:latin typeface="Calibri" panose="020F0502020204030204" pitchFamily="34" charset="0"/>
              </a:rPr>
              <a:t>①</a:t>
            </a:r>
            <a:r>
              <a:rPr lang="zh-CN" altLang="en-US" sz="2000" dirty="0">
                <a:solidFill>
                  <a:schemeClr val="hlink"/>
                </a:solidFill>
                <a:latin typeface="Times New Roman" panose="02020603050405020304" pitchFamily="18" charset="0"/>
              </a:rPr>
              <a:t>由</a:t>
            </a:r>
            <a:r>
              <a:rPr lang="zh-CN" altLang="en-US" sz="2000" b="1" dirty="0">
                <a:latin typeface="Times New Roman" panose="02020603050405020304" pitchFamily="18" charset="0"/>
              </a:rPr>
              <a:t>用户标志</a:t>
            </a:r>
            <a:r>
              <a:rPr lang="en-US" altLang="zh-CN" sz="2000" b="1" dirty="0">
                <a:latin typeface="Times New Roman" panose="02020603050405020304" pitchFamily="18" charset="0"/>
              </a:rPr>
              <a:t>u</a:t>
            </a:r>
            <a:r>
              <a:rPr lang="zh-CN" altLang="en-US" sz="2000" dirty="0">
                <a:solidFill>
                  <a:schemeClr val="hlink"/>
                </a:solidFill>
                <a:latin typeface="Times New Roman" panose="02020603050405020304" pitchFamily="18" charset="0"/>
              </a:rPr>
              <a:t>找到</a:t>
            </a:r>
            <a:r>
              <a:rPr lang="zh-CN" altLang="en-US" sz="2000" dirty="0">
                <a:latin typeface="Times New Roman" panose="02020603050405020304" pitchFamily="18" charset="0"/>
              </a:rPr>
              <a:t>页表</a:t>
            </a:r>
            <a:r>
              <a:rPr lang="zh-CN" altLang="en-US" sz="2000" b="1" dirty="0">
                <a:latin typeface="Times New Roman" panose="02020603050405020304" pitchFamily="18" charset="0"/>
              </a:rPr>
              <a:t>基址寄存器</a:t>
            </a:r>
            <a:endParaRPr lang="zh-CN" altLang="en-US" sz="2000" b="1" dirty="0">
              <a:latin typeface="Times New Roman" panose="02020603050405020304" pitchFamily="18" charset="0"/>
            </a:endParaRPr>
          </a:p>
          <a:p>
            <a:pPr lvl="1"/>
            <a:r>
              <a:rPr lang="zh-CN" altLang="en-US" sz="2000" dirty="0">
                <a:solidFill>
                  <a:schemeClr val="hlink"/>
                </a:solidFill>
                <a:latin typeface="Calibri" panose="020F0502020204030204" pitchFamily="34" charset="0"/>
              </a:rPr>
              <a:t>②</a:t>
            </a:r>
            <a:r>
              <a:rPr lang="zh-CN" altLang="en-US" sz="2000" dirty="0">
                <a:solidFill>
                  <a:schemeClr val="hlink"/>
                </a:solidFill>
                <a:latin typeface="Times New Roman" panose="02020603050405020304" pitchFamily="18" charset="0"/>
              </a:rPr>
              <a:t>从</a:t>
            </a:r>
            <a:r>
              <a:rPr lang="zh-CN" altLang="en-US" sz="2000" dirty="0">
                <a:latin typeface="Times New Roman" panose="02020603050405020304" pitchFamily="18" charset="0"/>
              </a:rPr>
              <a:t>页表</a:t>
            </a:r>
            <a:r>
              <a:rPr lang="zh-CN" altLang="en-US" sz="2000" b="1" dirty="0">
                <a:latin typeface="Times New Roman" panose="02020603050405020304" pitchFamily="18" charset="0"/>
              </a:rPr>
              <a:t>基址寄存器</a:t>
            </a:r>
            <a:r>
              <a:rPr lang="zh-CN" altLang="en-US" sz="2000" dirty="0">
                <a:solidFill>
                  <a:schemeClr val="hlink"/>
                </a:solidFill>
                <a:latin typeface="Times New Roman" panose="02020603050405020304" pitchFamily="18" charset="0"/>
              </a:rPr>
              <a:t>中读出</a:t>
            </a:r>
            <a:r>
              <a:rPr lang="zh-CN" altLang="en-US" sz="2000" b="1" dirty="0">
                <a:latin typeface="Times New Roman" panose="02020603050405020304" pitchFamily="18" charset="0"/>
              </a:rPr>
              <a:t>页表在主存的起始地址</a:t>
            </a:r>
            <a:r>
              <a:rPr lang="en-US" altLang="zh-CN" sz="2000" b="1" dirty="0">
                <a:latin typeface="Times New Roman" panose="02020603050405020304" pitchFamily="18" charset="0"/>
              </a:rPr>
              <a:t>x</a:t>
            </a:r>
            <a:endParaRPr lang="zh-CN" altLang="en-US" sz="2000" b="1" dirty="0">
              <a:latin typeface="Times New Roman" panose="02020603050405020304" pitchFamily="18" charset="0"/>
            </a:endParaRPr>
          </a:p>
          <a:p>
            <a:pPr lvl="1"/>
            <a:r>
              <a:rPr lang="zh-CN" altLang="en-US" sz="2000" dirty="0">
                <a:solidFill>
                  <a:schemeClr val="hlink"/>
                </a:solidFill>
                <a:latin typeface="Calibri" panose="020F0502020204030204" pitchFamily="34" charset="0"/>
              </a:rPr>
              <a:t>③</a:t>
            </a:r>
            <a:r>
              <a:rPr lang="zh-CN" altLang="en-US" sz="2000" dirty="0">
                <a:solidFill>
                  <a:schemeClr val="hlink"/>
                </a:solidFill>
                <a:latin typeface="Times New Roman" panose="02020603050405020304" pitchFamily="18" charset="0"/>
              </a:rPr>
              <a:t>把</a:t>
            </a:r>
            <a:r>
              <a:rPr lang="zh-CN" altLang="en-US" sz="2000" b="1" dirty="0">
                <a:latin typeface="Times New Roman" panose="02020603050405020304" pitchFamily="18" charset="0"/>
              </a:rPr>
              <a:t>起始地址</a:t>
            </a:r>
            <a:r>
              <a:rPr lang="en-US" altLang="zh-CN" sz="2000" b="1" dirty="0">
                <a:latin typeface="Times New Roman" panose="02020603050405020304" pitchFamily="18" charset="0"/>
              </a:rPr>
              <a:t>x</a:t>
            </a:r>
            <a:r>
              <a:rPr lang="zh-CN" altLang="en-US" sz="2000" dirty="0">
                <a:solidFill>
                  <a:schemeClr val="hlink"/>
                </a:solidFill>
                <a:latin typeface="Times New Roman" panose="02020603050405020304" pitchFamily="18" charset="0"/>
              </a:rPr>
              <a:t>与用户</a:t>
            </a:r>
            <a:r>
              <a:rPr lang="zh-CN" altLang="en-US" sz="2000" b="1" dirty="0">
                <a:latin typeface="Times New Roman" panose="02020603050405020304" pitchFamily="18" charset="0"/>
              </a:rPr>
              <a:t>虚页号</a:t>
            </a:r>
            <a:r>
              <a:rPr lang="en-US" altLang="zh-CN" sz="2000" b="1" dirty="0">
                <a:latin typeface="Times New Roman" panose="02020603050405020304" pitchFamily="18" charset="0"/>
              </a:rPr>
              <a:t>Nv</a:t>
            </a:r>
            <a:r>
              <a:rPr lang="en-US" altLang="zh-CN" sz="2000" b="1" baseline="30000" dirty="0">
                <a:latin typeface="Times New Roman" panose="02020603050405020304" pitchFamily="18" charset="0"/>
              </a:rPr>
              <a:t>’</a:t>
            </a:r>
            <a:r>
              <a:rPr lang="zh-CN" altLang="en-US" sz="2000" b="1" dirty="0">
                <a:latin typeface="Times New Roman" panose="02020603050405020304" pitchFamily="18" charset="0"/>
              </a:rPr>
              <a:t>相加</a:t>
            </a:r>
            <a:r>
              <a:rPr lang="zh-CN" altLang="en-US" sz="2000" dirty="0">
                <a:solidFill>
                  <a:schemeClr val="hlink"/>
                </a:solidFill>
                <a:latin typeface="Times New Roman" panose="02020603050405020304" pitchFamily="18" charset="0"/>
              </a:rPr>
              <a:t>得到</a:t>
            </a:r>
            <a:r>
              <a:rPr lang="zh-CN" altLang="en-US" sz="2000" b="1" dirty="0">
                <a:latin typeface="Times New Roman" panose="02020603050405020304" pitchFamily="18" charset="0"/>
              </a:rPr>
              <a:t>页表地址</a:t>
            </a:r>
            <a:endParaRPr lang="zh-CN" altLang="en-US" sz="2000" b="1" dirty="0">
              <a:latin typeface="Times New Roman" panose="02020603050405020304" pitchFamily="18" charset="0"/>
            </a:endParaRPr>
          </a:p>
          <a:p>
            <a:pPr lvl="1"/>
            <a:r>
              <a:rPr lang="zh-CN" altLang="en-US" sz="2000" dirty="0">
                <a:solidFill>
                  <a:schemeClr val="hlink"/>
                </a:solidFill>
                <a:latin typeface="Calibri" panose="020F0502020204030204" pitchFamily="34" charset="0"/>
              </a:rPr>
              <a:t>④</a:t>
            </a:r>
            <a:r>
              <a:rPr lang="zh-CN" altLang="en-US" sz="2000" dirty="0">
                <a:solidFill>
                  <a:schemeClr val="hlink"/>
                </a:solidFill>
                <a:latin typeface="Times New Roman" panose="02020603050405020304" pitchFamily="18" charset="0"/>
              </a:rPr>
              <a:t>把页表中给出的</a:t>
            </a:r>
            <a:r>
              <a:rPr lang="zh-CN" altLang="en-US" sz="2000" b="1" dirty="0">
                <a:latin typeface="Times New Roman" panose="02020603050405020304" pitchFamily="18" charset="0"/>
              </a:rPr>
              <a:t>实页号</a:t>
            </a:r>
            <a:r>
              <a:rPr lang="en-US" altLang="zh-CN" sz="2000" b="1" dirty="0">
                <a:latin typeface="Times New Roman" panose="02020603050405020304" pitchFamily="18" charset="0"/>
              </a:rPr>
              <a:t>n</a:t>
            </a:r>
            <a:r>
              <a:rPr lang="en-US" altLang="zh-CN" sz="2000" b="1" baseline="-25000" dirty="0">
                <a:latin typeface="Times New Roman" panose="02020603050405020304" pitchFamily="18" charset="0"/>
              </a:rPr>
              <a:t>v</a:t>
            </a:r>
            <a:r>
              <a:rPr lang="zh-CN" altLang="en-US" sz="2000" b="1" dirty="0">
                <a:latin typeface="Times New Roman" panose="02020603050405020304" pitchFamily="18" charset="0"/>
              </a:rPr>
              <a:t>与页内偏移</a:t>
            </a:r>
            <a:r>
              <a:rPr lang="en-US" altLang="zh-CN" sz="2000" b="1" dirty="0">
                <a:latin typeface="Times New Roman" panose="02020603050405020304" pitchFamily="18" charset="0"/>
              </a:rPr>
              <a:t>N</a:t>
            </a:r>
            <a:r>
              <a:rPr lang="en-US" altLang="zh-CN" sz="2000" b="1" baseline="-25000" dirty="0">
                <a:latin typeface="Times New Roman" panose="02020603050405020304" pitchFamily="18" charset="0"/>
              </a:rPr>
              <a:t>r</a:t>
            </a:r>
            <a:r>
              <a:rPr lang="zh-CN" altLang="en-US" sz="2000" b="1" dirty="0">
                <a:latin typeface="Times New Roman" panose="02020603050405020304" pitchFamily="18" charset="0"/>
              </a:rPr>
              <a:t>拼接</a:t>
            </a:r>
            <a:r>
              <a:rPr lang="zh-CN" altLang="en-US" sz="2000" dirty="0">
                <a:solidFill>
                  <a:schemeClr val="hlink"/>
                </a:solidFill>
                <a:latin typeface="Times New Roman" panose="02020603050405020304" pitchFamily="18" charset="0"/>
              </a:rPr>
              <a:t>就能得到主存实地址</a:t>
            </a:r>
            <a:r>
              <a:rPr lang="en-US" altLang="zh-CN" sz="2000" dirty="0">
                <a:solidFill>
                  <a:schemeClr val="hlink"/>
                </a:solidFill>
                <a:latin typeface="Times New Roman" panose="02020603050405020304" pitchFamily="18" charset="0"/>
              </a:rPr>
              <a:t>n</a:t>
            </a:r>
            <a:r>
              <a:rPr lang="en-US" altLang="zh-CN" sz="2000" baseline="-25000" dirty="0">
                <a:solidFill>
                  <a:schemeClr val="hlink"/>
                </a:solidFill>
                <a:latin typeface="Times New Roman" panose="02020603050405020304" pitchFamily="18" charset="0"/>
              </a:rPr>
              <a:t>p</a:t>
            </a:r>
            <a:endParaRPr lang="zh-CN" altLang="en-US" sz="2000" baseline="-25000" dirty="0">
              <a:solidFill>
                <a:schemeClr val="hlink"/>
              </a:solidFill>
              <a:latin typeface="Times New Roman" panose="02020603050405020304" pitchFamily="18" charset="0"/>
            </a:endParaRPr>
          </a:p>
        </p:txBody>
      </p:sp>
      <p:sp>
        <p:nvSpPr>
          <p:cNvPr id="96262" name="文本框 8"/>
          <p:cNvSpPr txBox="1"/>
          <p:nvPr/>
        </p:nvSpPr>
        <p:spPr>
          <a:xfrm>
            <a:off x="1323975" y="1022350"/>
            <a:ext cx="1028700" cy="584200"/>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多用户</a:t>
            </a:r>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虚地址</a:t>
            </a:r>
            <a:r>
              <a:rPr lang="en-US" altLang="zh-CN" sz="1600" dirty="0">
                <a:solidFill>
                  <a:srgbClr val="000000"/>
                </a:solidFill>
                <a:latin typeface="Times New Roman" panose="02020603050405020304" pitchFamily="18" charset="0"/>
              </a:rPr>
              <a:t>Ns</a:t>
            </a:r>
            <a:endParaRPr lang="zh-CN" altLang="en-US" sz="1600" dirty="0">
              <a:solidFill>
                <a:srgbClr val="000000"/>
              </a:solidFill>
              <a:latin typeface="Times New Roman" panose="02020603050405020304" pitchFamily="18" charset="0"/>
            </a:endParaRPr>
          </a:p>
        </p:txBody>
      </p:sp>
      <p:sp>
        <p:nvSpPr>
          <p:cNvPr id="96263" name="圆角矩形 2"/>
          <p:cNvSpPr/>
          <p:nvPr/>
        </p:nvSpPr>
        <p:spPr>
          <a:xfrm>
            <a:off x="3162300" y="2487613"/>
            <a:ext cx="2078038" cy="338137"/>
          </a:xfrm>
          <a:prstGeom prst="roundRect">
            <a:avLst>
              <a:gd name="adj" fmla="val 16667"/>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96264" name="圆角矩形 13"/>
          <p:cNvSpPr/>
          <p:nvPr/>
        </p:nvSpPr>
        <p:spPr>
          <a:xfrm>
            <a:off x="3711575" y="2495550"/>
            <a:ext cx="4465638" cy="631825"/>
          </a:xfrm>
          <a:prstGeom prst="roundRect">
            <a:avLst>
              <a:gd name="adj" fmla="val 16667"/>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96265" name="圆角矩形 14"/>
          <p:cNvSpPr/>
          <p:nvPr/>
        </p:nvSpPr>
        <p:spPr>
          <a:xfrm>
            <a:off x="5097463" y="990600"/>
            <a:ext cx="3222625" cy="4275138"/>
          </a:xfrm>
          <a:prstGeom prst="roundRect">
            <a:avLst>
              <a:gd name="adj" fmla="val 16667"/>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grpSp>
        <p:nvGrpSpPr>
          <p:cNvPr id="96266" name="组合 9"/>
          <p:cNvGrpSpPr/>
          <p:nvPr/>
        </p:nvGrpSpPr>
        <p:grpSpPr>
          <a:xfrm>
            <a:off x="3967163" y="2755900"/>
            <a:ext cx="2282825" cy="1017588"/>
            <a:chOff x="3077737" y="3137210"/>
            <a:chExt cx="2282282" cy="1018478"/>
          </a:xfrm>
        </p:grpSpPr>
        <p:pic>
          <p:nvPicPr>
            <p:cNvPr id="96312" name="图片 10"/>
            <p:cNvPicPr>
              <a:picLocks noChangeAspect="1"/>
            </p:cNvPicPr>
            <p:nvPr/>
          </p:nvPicPr>
          <p:blipFill>
            <a:blip r:embed="rId2"/>
            <a:srcRect l="29704" t="46024" r="43320" b="36555"/>
            <a:stretch>
              <a:fillRect/>
            </a:stretch>
          </p:blipFill>
          <p:spPr>
            <a:xfrm>
              <a:off x="3189249" y="3137210"/>
              <a:ext cx="2170770" cy="854927"/>
            </a:xfrm>
            <a:prstGeom prst="rect">
              <a:avLst/>
            </a:prstGeom>
            <a:noFill/>
            <a:ln w="9525">
              <a:noFill/>
            </a:ln>
          </p:spPr>
        </p:pic>
        <p:sp>
          <p:nvSpPr>
            <p:cNvPr id="96313" name="圆角矩形 11"/>
            <p:cNvSpPr/>
            <p:nvPr/>
          </p:nvSpPr>
          <p:spPr>
            <a:xfrm>
              <a:off x="3077737" y="3642732"/>
              <a:ext cx="691376" cy="512956"/>
            </a:xfrm>
            <a:prstGeom prst="roundRect">
              <a:avLst>
                <a:gd name="adj" fmla="val 16667"/>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grpSp>
      <p:sp>
        <p:nvSpPr>
          <p:cNvPr id="96267" name="文本框 1"/>
          <p:cNvSpPr txBox="1"/>
          <p:nvPr/>
        </p:nvSpPr>
        <p:spPr>
          <a:xfrm>
            <a:off x="2038350" y="2462213"/>
            <a:ext cx="1620838" cy="338137"/>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页表基址寄存器</a:t>
            </a:r>
            <a:endParaRPr lang="zh-CN" altLang="en-US" sz="1600" dirty="0">
              <a:solidFill>
                <a:srgbClr val="000000"/>
              </a:solidFill>
              <a:latin typeface="Times New Roman" panose="02020603050405020304" pitchFamily="18" charset="0"/>
            </a:endParaRPr>
          </a:p>
        </p:txBody>
      </p:sp>
      <p:sp>
        <p:nvSpPr>
          <p:cNvPr id="96268" name="圆角矩形 3"/>
          <p:cNvSpPr/>
          <p:nvPr/>
        </p:nvSpPr>
        <p:spPr>
          <a:xfrm>
            <a:off x="2147888" y="3621088"/>
            <a:ext cx="314325" cy="230187"/>
          </a:xfrm>
          <a:prstGeom prst="roundRect">
            <a:avLst>
              <a:gd name="adj" fmla="val 16667"/>
            </a:avLst>
          </a:prstGeom>
          <a:noFill/>
          <a:ln w="38100">
            <a:noFill/>
          </a:ln>
        </p:spPr>
        <p:txBody>
          <a:bodyPr wrap="none" anchor="ctr" anchorCtr="0"/>
          <a:p>
            <a:pPr algn="ctr"/>
            <a:endParaRPr lang="zh-CN" altLang="en-US" dirty="0">
              <a:latin typeface="Times New Roman" panose="02020603050405020304" pitchFamily="18" charset="0"/>
            </a:endParaRPr>
          </a:p>
        </p:txBody>
      </p:sp>
      <p:sp>
        <p:nvSpPr>
          <p:cNvPr id="96269" name="圆角矩形 17"/>
          <p:cNvSpPr/>
          <p:nvPr/>
        </p:nvSpPr>
        <p:spPr>
          <a:xfrm>
            <a:off x="1208088" y="2997200"/>
            <a:ext cx="312737" cy="230188"/>
          </a:xfrm>
          <a:prstGeom prst="roundRect">
            <a:avLst>
              <a:gd name="adj" fmla="val 16667"/>
            </a:avLst>
          </a:prstGeom>
          <a:noFill/>
          <a:ln w="38100">
            <a:noFill/>
          </a:ln>
        </p:spPr>
        <p:txBody>
          <a:bodyPr wrap="none" anchor="ctr" anchorCtr="0"/>
          <a:p>
            <a:pPr algn="ctr"/>
            <a:endParaRPr lang="zh-CN" altLang="en-US" dirty="0">
              <a:latin typeface="Times New Roman" panose="02020603050405020304" pitchFamily="18" charset="0"/>
            </a:endParaRPr>
          </a:p>
        </p:txBody>
      </p:sp>
      <p:pic>
        <p:nvPicPr>
          <p:cNvPr id="96270" name="图片 25"/>
          <p:cNvPicPr>
            <a:picLocks noChangeAspect="1"/>
          </p:cNvPicPr>
          <p:nvPr/>
        </p:nvPicPr>
        <p:blipFill>
          <a:blip r:embed="rId2"/>
          <a:srcRect l="56218" t="31180" r="8771" b="655"/>
          <a:stretch>
            <a:fillRect/>
          </a:stretch>
        </p:blipFill>
        <p:spPr>
          <a:xfrm>
            <a:off x="6338888" y="1670050"/>
            <a:ext cx="2817812" cy="3344863"/>
          </a:xfrm>
          <a:prstGeom prst="rect">
            <a:avLst/>
          </a:prstGeom>
          <a:noFill/>
          <a:ln w="9525">
            <a:noFill/>
          </a:ln>
        </p:spPr>
      </p:pic>
      <p:sp>
        <p:nvSpPr>
          <p:cNvPr id="96271" name="圆角矩形 39"/>
          <p:cNvSpPr/>
          <p:nvPr/>
        </p:nvSpPr>
        <p:spPr>
          <a:xfrm>
            <a:off x="3051175" y="3643313"/>
            <a:ext cx="314325" cy="230187"/>
          </a:xfrm>
          <a:prstGeom prst="roundRect">
            <a:avLst>
              <a:gd name="adj" fmla="val 16667"/>
            </a:avLst>
          </a:prstGeom>
          <a:noFill/>
          <a:ln w="38100">
            <a:noFill/>
          </a:ln>
        </p:spPr>
        <p:txBody>
          <a:bodyPr wrap="none" anchor="ctr" anchorCtr="0"/>
          <a:p>
            <a:pPr algn="ctr"/>
            <a:endParaRPr lang="zh-CN" altLang="en-US" dirty="0">
              <a:latin typeface="Times New Roman" panose="02020603050405020304" pitchFamily="18" charset="0"/>
            </a:endParaRPr>
          </a:p>
        </p:txBody>
      </p:sp>
      <p:sp>
        <p:nvSpPr>
          <p:cNvPr id="96272" name="文本框 24"/>
          <p:cNvSpPr txBox="1"/>
          <p:nvPr/>
        </p:nvSpPr>
        <p:spPr>
          <a:xfrm>
            <a:off x="3576638" y="2794000"/>
            <a:ext cx="430212" cy="2085975"/>
          </a:xfrm>
          <a:prstGeom prst="rect">
            <a:avLst/>
          </a:prstGeom>
          <a:noFill/>
          <a:ln w="9525">
            <a:noFill/>
          </a:ln>
        </p:spPr>
        <p:txBody>
          <a:bodyPr vert="eaVert" wrap="none">
            <a:spAutoFit/>
          </a:bodyPr>
          <a:p>
            <a:r>
              <a:rPr lang="zh-CN" altLang="en-US" sz="1600" dirty="0">
                <a:solidFill>
                  <a:srgbClr val="000000"/>
                </a:solidFill>
                <a:latin typeface="Times New Roman" panose="02020603050405020304" pitchFamily="18" charset="0"/>
              </a:rPr>
              <a:t>指向</a:t>
            </a:r>
            <a:r>
              <a:rPr lang="en-US" altLang="zh-CN" sz="1600" dirty="0">
                <a:solidFill>
                  <a:srgbClr val="000000"/>
                </a:solidFill>
                <a:latin typeface="Times New Roman" panose="02020603050405020304" pitchFamily="18" charset="0"/>
              </a:rPr>
              <a:t>X</a:t>
            </a:r>
            <a:r>
              <a:rPr lang="zh-CN" altLang="en-US" sz="1600" dirty="0">
                <a:solidFill>
                  <a:srgbClr val="000000"/>
                </a:solidFill>
                <a:latin typeface="Times New Roman" panose="02020603050405020304" pitchFamily="18" charset="0"/>
              </a:rPr>
              <a:t>道程序页表起点</a:t>
            </a:r>
            <a:endParaRPr lang="zh-CN" altLang="en-US" sz="1600" dirty="0">
              <a:solidFill>
                <a:srgbClr val="000000"/>
              </a:solidFill>
              <a:latin typeface="Times New Roman" panose="02020603050405020304" pitchFamily="18" charset="0"/>
            </a:endParaRPr>
          </a:p>
        </p:txBody>
      </p:sp>
      <p:sp>
        <p:nvSpPr>
          <p:cNvPr id="96273" name="圆角矩形 44"/>
          <p:cNvSpPr/>
          <p:nvPr/>
        </p:nvSpPr>
        <p:spPr>
          <a:xfrm>
            <a:off x="6751638" y="2790825"/>
            <a:ext cx="579437" cy="206375"/>
          </a:xfrm>
          <a:prstGeom prst="roundRect">
            <a:avLst>
              <a:gd name="adj" fmla="val 16667"/>
            </a:avLst>
          </a:prstGeom>
          <a:noFill/>
          <a:ln w="38100">
            <a:noFill/>
          </a:ln>
        </p:spPr>
        <p:txBody>
          <a:bodyPr wrap="none" anchor="ctr" anchorCtr="0"/>
          <a:p>
            <a:pPr algn="ctr"/>
            <a:endParaRPr lang="zh-CN" altLang="en-US" dirty="0">
              <a:latin typeface="Times New Roman" panose="02020603050405020304" pitchFamily="18" charset="0"/>
            </a:endParaRPr>
          </a:p>
        </p:txBody>
      </p:sp>
      <p:sp>
        <p:nvSpPr>
          <p:cNvPr id="96274" name="圆角矩形 48"/>
          <p:cNvSpPr/>
          <p:nvPr/>
        </p:nvSpPr>
        <p:spPr>
          <a:xfrm>
            <a:off x="5476875" y="2997200"/>
            <a:ext cx="312738" cy="230188"/>
          </a:xfrm>
          <a:prstGeom prst="roundRect">
            <a:avLst>
              <a:gd name="adj" fmla="val 16667"/>
            </a:avLst>
          </a:prstGeom>
          <a:noFill/>
          <a:ln w="38100">
            <a:noFill/>
          </a:ln>
        </p:spPr>
        <p:txBody>
          <a:bodyPr wrap="none" anchor="ctr" anchorCtr="0"/>
          <a:p>
            <a:pPr algn="ctr"/>
            <a:endParaRPr lang="zh-CN" altLang="en-US" dirty="0">
              <a:latin typeface="Times New Roman" panose="02020603050405020304" pitchFamily="18" charset="0"/>
            </a:endParaRPr>
          </a:p>
        </p:txBody>
      </p:sp>
      <p:sp>
        <p:nvSpPr>
          <p:cNvPr id="96275" name="圆角矩形 53"/>
          <p:cNvSpPr/>
          <p:nvPr/>
        </p:nvSpPr>
        <p:spPr>
          <a:xfrm>
            <a:off x="4762500" y="3097213"/>
            <a:ext cx="577850" cy="206375"/>
          </a:xfrm>
          <a:prstGeom prst="roundRect">
            <a:avLst>
              <a:gd name="adj" fmla="val 16667"/>
            </a:avLst>
          </a:prstGeom>
          <a:noFill/>
          <a:ln w="38100">
            <a:noFill/>
          </a:ln>
        </p:spPr>
        <p:txBody>
          <a:bodyPr wrap="none" anchor="ctr" anchorCtr="0"/>
          <a:p>
            <a:pPr algn="ctr"/>
            <a:endParaRPr lang="zh-CN" altLang="en-US" dirty="0">
              <a:latin typeface="Times New Roman" panose="02020603050405020304" pitchFamily="18" charset="0"/>
            </a:endParaRPr>
          </a:p>
        </p:txBody>
      </p:sp>
      <p:sp>
        <p:nvSpPr>
          <p:cNvPr id="96276" name="文本框 70"/>
          <p:cNvSpPr txBox="1"/>
          <p:nvPr/>
        </p:nvSpPr>
        <p:spPr>
          <a:xfrm>
            <a:off x="4462463" y="3683000"/>
            <a:ext cx="1660525" cy="338138"/>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主存地址寄存器</a:t>
            </a:r>
            <a:endParaRPr lang="zh-CN" altLang="en-US" sz="1600" dirty="0">
              <a:solidFill>
                <a:srgbClr val="000000"/>
              </a:solidFill>
              <a:latin typeface="Times New Roman" panose="02020603050405020304" pitchFamily="18" charset="0"/>
            </a:endParaRPr>
          </a:p>
        </p:txBody>
      </p:sp>
      <p:grpSp>
        <p:nvGrpSpPr>
          <p:cNvPr id="82968" name="组合 82967"/>
          <p:cNvGrpSpPr/>
          <p:nvPr/>
        </p:nvGrpSpPr>
        <p:grpSpPr>
          <a:xfrm>
            <a:off x="985838" y="2116138"/>
            <a:ext cx="1306512" cy="865187"/>
            <a:chOff x="985156" y="2116032"/>
            <a:chExt cx="1306637" cy="866017"/>
          </a:xfrm>
        </p:grpSpPr>
        <p:cxnSp>
          <p:nvCxnSpPr>
            <p:cNvPr id="96310" name="肘形连接符 21"/>
            <p:cNvCxnSpPr/>
            <p:nvPr/>
          </p:nvCxnSpPr>
          <p:spPr>
            <a:xfrm rot="-10800000" flipV="1">
              <a:off x="1364635" y="2408326"/>
              <a:ext cx="927158" cy="573723"/>
            </a:xfrm>
            <a:prstGeom prst="bentConnector3">
              <a:avLst>
                <a:gd name="adj1" fmla="val 99713"/>
              </a:avLst>
            </a:prstGeom>
            <a:ln w="38100" cap="flat" cmpd="sng">
              <a:solidFill>
                <a:srgbClr val="FF0000"/>
              </a:solidFill>
              <a:prstDash val="solid"/>
              <a:round/>
              <a:headEnd type="none" w="med" len="med"/>
              <a:tailEnd type="triangle" w="med" len="med"/>
            </a:ln>
          </p:spPr>
        </p:cxnSp>
        <p:sp>
          <p:nvSpPr>
            <p:cNvPr id="96311" name="文本框 73"/>
            <p:cNvSpPr txBox="1"/>
            <p:nvPr/>
          </p:nvSpPr>
          <p:spPr>
            <a:xfrm>
              <a:off x="985156" y="2116032"/>
              <a:ext cx="389850" cy="830997"/>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查</a:t>
              </a:r>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不</a:t>
              </a:r>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到</a:t>
              </a:r>
              <a:endParaRPr lang="zh-CN" altLang="en-US" sz="1600" dirty="0">
                <a:solidFill>
                  <a:srgbClr val="000000"/>
                </a:solidFill>
                <a:latin typeface="Times New Roman" panose="02020603050405020304" pitchFamily="18" charset="0"/>
              </a:endParaRPr>
            </a:p>
          </p:txBody>
        </p:sp>
      </p:grpSp>
      <p:grpSp>
        <p:nvGrpSpPr>
          <p:cNvPr id="82966" name="组合 82965"/>
          <p:cNvGrpSpPr/>
          <p:nvPr/>
        </p:nvGrpSpPr>
        <p:grpSpPr>
          <a:xfrm>
            <a:off x="5051425" y="3013075"/>
            <a:ext cx="3059113" cy="742950"/>
            <a:chOff x="5051800" y="3012446"/>
            <a:chExt cx="3058175" cy="743135"/>
          </a:xfrm>
        </p:grpSpPr>
        <p:sp>
          <p:nvSpPr>
            <p:cNvPr id="96305" name="右大括号 51"/>
            <p:cNvSpPr/>
            <p:nvPr/>
          </p:nvSpPr>
          <p:spPr>
            <a:xfrm rot="5400000">
              <a:off x="6941723" y="2811765"/>
              <a:ext cx="199641" cy="631578"/>
            </a:xfrm>
            <a:prstGeom prst="rightBrace">
              <a:avLst>
                <a:gd name="adj1" fmla="val 48932"/>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96306" name="右大括号 52"/>
            <p:cNvSpPr/>
            <p:nvPr/>
          </p:nvSpPr>
          <p:spPr>
            <a:xfrm rot="5400000">
              <a:off x="7429731" y="2940042"/>
              <a:ext cx="199640" cy="344437"/>
            </a:xfrm>
            <a:prstGeom prst="rightBrace">
              <a:avLst>
                <a:gd name="adj1" fmla="val 41654"/>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96307" name="肘形连接符 54"/>
            <p:cNvCxnSpPr>
              <a:stCxn id="96305" idx="1"/>
              <a:endCxn id="96275" idx="2"/>
            </p:cNvCxnSpPr>
            <p:nvPr/>
          </p:nvCxnSpPr>
          <p:spPr>
            <a:xfrm rot="-5400000" flipH="1" flipV="1">
              <a:off x="6003625" y="2275545"/>
              <a:ext cx="75522" cy="1979183"/>
            </a:xfrm>
            <a:prstGeom prst="bentConnector5">
              <a:avLst>
                <a:gd name="adj1" fmla="val 543866"/>
                <a:gd name="adj2" fmla="val 44944"/>
                <a:gd name="adj3" fmla="val 550347"/>
              </a:avLst>
            </a:prstGeom>
            <a:ln w="38100" cap="flat" cmpd="sng">
              <a:solidFill>
                <a:srgbClr val="FF0000"/>
              </a:solidFill>
              <a:prstDash val="solid"/>
              <a:round/>
              <a:headEnd type="none" w="med" len="med"/>
              <a:tailEnd type="triangle" w="med" len="med"/>
            </a:ln>
          </p:spPr>
        </p:cxnSp>
        <p:cxnSp>
          <p:nvCxnSpPr>
            <p:cNvPr id="96308" name="肘形连接符 74"/>
            <p:cNvCxnSpPr>
              <a:stCxn id="96305" idx="1"/>
              <a:endCxn id="96275" idx="2"/>
            </p:cNvCxnSpPr>
            <p:nvPr/>
          </p:nvCxnSpPr>
          <p:spPr>
            <a:xfrm rot="-10800000" flipV="1">
              <a:off x="7045405" y="3250951"/>
              <a:ext cx="484940" cy="201549"/>
            </a:xfrm>
            <a:prstGeom prst="bentConnector3">
              <a:avLst>
                <a:gd name="adj1" fmla="val 944"/>
              </a:avLst>
            </a:prstGeom>
            <a:ln w="38100" cap="flat" cmpd="sng">
              <a:solidFill>
                <a:srgbClr val="FF0000"/>
              </a:solidFill>
              <a:prstDash val="solid"/>
              <a:round/>
              <a:headEnd type="none" w="med" len="med"/>
              <a:tailEnd type="triangle" w="med" len="med"/>
            </a:ln>
          </p:spPr>
        </p:cxnSp>
        <p:sp>
          <p:nvSpPr>
            <p:cNvPr id="96309" name="文本框 79"/>
            <p:cNvSpPr txBox="1"/>
            <p:nvPr/>
          </p:nvSpPr>
          <p:spPr>
            <a:xfrm>
              <a:off x="7309756" y="3417027"/>
              <a:ext cx="800219" cy="338554"/>
            </a:xfrm>
            <a:prstGeom prst="rect">
              <a:avLst/>
            </a:prstGeom>
            <a:noFill/>
            <a:ln w="9525">
              <a:noFill/>
            </a:ln>
          </p:spPr>
          <p:txBody>
            <a:bodyPr wrap="none">
              <a:spAutoFit/>
            </a:bodyPr>
            <a:p>
              <a:r>
                <a:rPr lang="zh-CN" altLang="en-US" sz="1600" dirty="0">
                  <a:latin typeface="Times New Roman" panose="02020603050405020304" pitchFamily="18" charset="0"/>
                </a:rPr>
                <a:t>已装入</a:t>
              </a:r>
              <a:endParaRPr lang="zh-CN" altLang="en-US" sz="1600" dirty="0">
                <a:latin typeface="Times New Roman" panose="02020603050405020304" pitchFamily="18" charset="0"/>
              </a:endParaRPr>
            </a:p>
          </p:txBody>
        </p:sp>
      </p:grpSp>
      <p:grpSp>
        <p:nvGrpSpPr>
          <p:cNvPr id="82964" name="组合 82963"/>
          <p:cNvGrpSpPr/>
          <p:nvPr/>
        </p:nvGrpSpPr>
        <p:grpSpPr>
          <a:xfrm>
            <a:off x="1358900" y="1568450"/>
            <a:ext cx="2289175" cy="2168525"/>
            <a:chOff x="1359451" y="1568605"/>
            <a:chExt cx="2288510" cy="2168225"/>
          </a:xfrm>
        </p:grpSpPr>
        <p:sp>
          <p:nvSpPr>
            <p:cNvPr id="96301" name="文本框 72"/>
            <p:cNvSpPr txBox="1"/>
            <p:nvPr/>
          </p:nvSpPr>
          <p:spPr>
            <a:xfrm>
              <a:off x="1809613" y="2877821"/>
              <a:ext cx="389850" cy="584775"/>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查</a:t>
              </a:r>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到</a:t>
              </a:r>
              <a:endParaRPr lang="zh-CN" altLang="en-US" sz="1600" dirty="0">
                <a:solidFill>
                  <a:srgbClr val="000000"/>
                </a:solidFill>
                <a:latin typeface="Times New Roman" panose="02020603050405020304" pitchFamily="18" charset="0"/>
              </a:endParaRPr>
            </a:p>
          </p:txBody>
        </p:sp>
        <p:sp>
          <p:nvSpPr>
            <p:cNvPr id="96302" name="右大括号 4"/>
            <p:cNvSpPr/>
            <p:nvPr/>
          </p:nvSpPr>
          <p:spPr>
            <a:xfrm rot="5400000">
              <a:off x="2866655" y="1069024"/>
              <a:ext cx="281725" cy="1280877"/>
            </a:xfrm>
            <a:prstGeom prst="rightBrace">
              <a:avLst>
                <a:gd name="adj1" fmla="val 48896"/>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96303" name="肘形连接符 7"/>
            <p:cNvCxnSpPr>
              <a:stCxn id="96305" idx="1"/>
              <a:endCxn id="96268" idx="1"/>
            </p:cNvCxnSpPr>
            <p:nvPr/>
          </p:nvCxnSpPr>
          <p:spPr>
            <a:xfrm rot="5400000">
              <a:off x="1821634" y="2572678"/>
              <a:ext cx="1490153" cy="838140"/>
            </a:xfrm>
            <a:prstGeom prst="bentConnector4">
              <a:avLst>
                <a:gd name="adj1" fmla="val 11213"/>
                <a:gd name="adj2" fmla="val 127273"/>
              </a:avLst>
            </a:prstGeom>
            <a:ln w="38100" cap="flat" cmpd="sng">
              <a:solidFill>
                <a:srgbClr val="FF0000"/>
              </a:solidFill>
              <a:prstDash val="solid"/>
              <a:round/>
              <a:headEnd type="none" w="med" len="med"/>
              <a:tailEnd type="triangle" w="med" len="med"/>
            </a:ln>
          </p:spPr>
        </p:cxnSp>
        <p:sp>
          <p:nvSpPr>
            <p:cNvPr id="96304" name="矩形 82958"/>
            <p:cNvSpPr/>
            <p:nvPr/>
          </p:nvSpPr>
          <p:spPr>
            <a:xfrm>
              <a:off x="1359451" y="3053412"/>
              <a:ext cx="492443" cy="461665"/>
            </a:xfrm>
            <a:prstGeom prst="rect">
              <a:avLst/>
            </a:prstGeom>
            <a:noFill/>
            <a:ln w="9525">
              <a:noFill/>
            </a:ln>
          </p:spPr>
          <p:txBody>
            <a:bodyPr wrap="none">
              <a:spAutoFit/>
            </a:bodyPr>
            <a:p>
              <a:r>
                <a:rPr lang="zh-CN" altLang="en-US" sz="2400" dirty="0">
                  <a:latin typeface="Calibri" panose="020F0502020204030204" pitchFamily="34" charset="0"/>
                </a:rPr>
                <a:t>①</a:t>
              </a:r>
              <a:endParaRPr lang="zh-CN" altLang="en-US" sz="2400" dirty="0">
                <a:latin typeface="Times New Roman" panose="02020603050405020304" pitchFamily="18" charset="0"/>
              </a:endParaRPr>
            </a:p>
          </p:txBody>
        </p:sp>
      </p:grpSp>
      <p:sp>
        <p:nvSpPr>
          <p:cNvPr id="82960" name="矩形 82959"/>
          <p:cNvSpPr/>
          <p:nvPr/>
        </p:nvSpPr>
        <p:spPr>
          <a:xfrm>
            <a:off x="2308225" y="3284538"/>
            <a:ext cx="492125" cy="461962"/>
          </a:xfrm>
          <a:prstGeom prst="rect">
            <a:avLst/>
          </a:prstGeom>
          <a:noFill/>
          <a:ln w="9525">
            <a:noFill/>
          </a:ln>
        </p:spPr>
        <p:txBody>
          <a:bodyPr wrap="none">
            <a:spAutoFit/>
          </a:bodyPr>
          <a:p>
            <a:r>
              <a:rPr lang="zh-CN" altLang="en-US" sz="2400" dirty="0">
                <a:latin typeface="Calibri" panose="020F0502020204030204" pitchFamily="34" charset="0"/>
              </a:rPr>
              <a:t>②</a:t>
            </a:r>
            <a:endParaRPr lang="zh-CN" altLang="en-US" sz="2400" dirty="0">
              <a:latin typeface="Times New Roman" panose="02020603050405020304" pitchFamily="18" charset="0"/>
            </a:endParaRPr>
          </a:p>
        </p:txBody>
      </p:sp>
      <p:grpSp>
        <p:nvGrpSpPr>
          <p:cNvPr id="82965" name="组合 82964"/>
          <p:cNvGrpSpPr/>
          <p:nvPr/>
        </p:nvGrpSpPr>
        <p:grpSpPr>
          <a:xfrm>
            <a:off x="3365500" y="1563688"/>
            <a:ext cx="3386138" cy="2195512"/>
            <a:chOff x="3365308" y="1564000"/>
            <a:chExt cx="3386932" cy="2194953"/>
          </a:xfrm>
        </p:grpSpPr>
        <p:grpSp>
          <p:nvGrpSpPr>
            <p:cNvPr id="96292" name="组合 30"/>
            <p:cNvGrpSpPr/>
            <p:nvPr/>
          </p:nvGrpSpPr>
          <p:grpSpPr>
            <a:xfrm>
              <a:off x="3894443" y="2222809"/>
              <a:ext cx="276767" cy="267630"/>
              <a:chOff x="555857" y="2832409"/>
              <a:chExt cx="336240" cy="356839"/>
            </a:xfrm>
          </p:grpSpPr>
          <p:sp>
            <p:nvSpPr>
              <p:cNvPr id="96298" name="椭圆 31"/>
              <p:cNvSpPr/>
              <p:nvPr/>
            </p:nvSpPr>
            <p:spPr>
              <a:xfrm>
                <a:off x="555857" y="2832409"/>
                <a:ext cx="336240" cy="356839"/>
              </a:xfrm>
              <a:prstGeom prst="ellipse">
                <a:avLst/>
              </a:prstGeom>
              <a:noFill/>
              <a:ln w="12700" cap="flat" cmpd="sng">
                <a:solidFill>
                  <a:srgbClr val="00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96299" name="直接连接符 32"/>
              <p:cNvCxnSpPr>
                <a:stCxn id="96305" idx="1"/>
                <a:endCxn id="96268" idx="1"/>
              </p:cNvCxnSpPr>
              <p:nvPr/>
            </p:nvCxnSpPr>
            <p:spPr>
              <a:xfrm>
                <a:off x="607895" y="3010829"/>
                <a:ext cx="216000" cy="0"/>
              </a:xfrm>
              <a:prstGeom prst="line">
                <a:avLst/>
              </a:prstGeom>
              <a:ln w="12700" cap="flat" cmpd="sng">
                <a:solidFill>
                  <a:srgbClr val="000000"/>
                </a:solidFill>
                <a:prstDash val="solid"/>
                <a:headEnd type="none" w="med" len="med"/>
                <a:tailEnd type="none" w="med" len="med"/>
              </a:ln>
            </p:spPr>
          </p:cxnSp>
          <p:cxnSp>
            <p:nvCxnSpPr>
              <p:cNvPr id="96300" name="直接连接符 33"/>
              <p:cNvCxnSpPr>
                <a:stCxn id="96305" idx="1"/>
                <a:endCxn id="96268" idx="1"/>
              </p:cNvCxnSpPr>
              <p:nvPr/>
            </p:nvCxnSpPr>
            <p:spPr>
              <a:xfrm>
                <a:off x="723977" y="2906749"/>
                <a:ext cx="0" cy="216000"/>
              </a:xfrm>
              <a:prstGeom prst="line">
                <a:avLst/>
              </a:prstGeom>
              <a:ln w="12700" cap="flat" cmpd="sng">
                <a:solidFill>
                  <a:srgbClr val="000000"/>
                </a:solidFill>
                <a:prstDash val="solid"/>
                <a:headEnd type="none" w="med" len="med"/>
                <a:tailEnd type="none" w="med" len="med"/>
              </a:ln>
            </p:spPr>
          </p:cxnSp>
        </p:grpSp>
        <p:sp>
          <p:nvSpPr>
            <p:cNvPr id="96293" name="右大括号 34"/>
            <p:cNvSpPr/>
            <p:nvPr/>
          </p:nvSpPr>
          <p:spPr>
            <a:xfrm rot="5400000">
              <a:off x="3883621" y="1328331"/>
              <a:ext cx="281725" cy="753053"/>
            </a:xfrm>
            <a:prstGeom prst="rightBrace">
              <a:avLst>
                <a:gd name="adj1" fmla="val 48943"/>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96294" name="肘形连接符 36"/>
            <p:cNvCxnSpPr>
              <a:stCxn id="96305" idx="1"/>
              <a:endCxn id="96268" idx="1"/>
            </p:cNvCxnSpPr>
            <p:nvPr/>
          </p:nvCxnSpPr>
          <p:spPr>
            <a:xfrm rot="5400000">
              <a:off x="3818875" y="2052849"/>
              <a:ext cx="396000" cy="0"/>
            </a:xfrm>
            <a:prstGeom prst="bentConnector3">
              <a:avLst>
                <a:gd name="adj1" fmla="val 50000"/>
              </a:avLst>
            </a:prstGeom>
            <a:ln w="38100" cap="flat" cmpd="sng">
              <a:solidFill>
                <a:srgbClr val="FF0000"/>
              </a:solidFill>
              <a:prstDash val="solid"/>
              <a:round/>
              <a:headEnd type="none" w="med" len="med"/>
              <a:tailEnd type="triangle" w="med" len="med"/>
            </a:ln>
          </p:spPr>
        </p:cxnSp>
        <p:cxnSp>
          <p:nvCxnSpPr>
            <p:cNvPr id="96295" name="肘形连接符 40"/>
            <p:cNvCxnSpPr>
              <a:stCxn id="96271" idx="3"/>
              <a:endCxn id="96298" idx="2"/>
            </p:cNvCxnSpPr>
            <p:nvPr/>
          </p:nvCxnSpPr>
          <p:spPr>
            <a:xfrm flipV="1">
              <a:off x="3365308" y="2356624"/>
              <a:ext cx="529135" cy="1402329"/>
            </a:xfrm>
            <a:prstGeom prst="bentConnector3">
              <a:avLst>
                <a:gd name="adj1" fmla="val 50000"/>
              </a:avLst>
            </a:prstGeom>
            <a:ln w="38100" cap="flat" cmpd="sng">
              <a:solidFill>
                <a:srgbClr val="FF0000"/>
              </a:solidFill>
              <a:prstDash val="solid"/>
              <a:round/>
              <a:headEnd type="none" w="med" len="med"/>
              <a:tailEnd type="triangle" w="med" len="med"/>
            </a:ln>
          </p:spPr>
        </p:cxnSp>
        <p:cxnSp>
          <p:nvCxnSpPr>
            <p:cNvPr id="96296" name="肘形连接符 45"/>
            <p:cNvCxnSpPr>
              <a:stCxn id="96298" idx="6"/>
              <a:endCxn id="96273" idx="1"/>
            </p:cNvCxnSpPr>
            <p:nvPr/>
          </p:nvCxnSpPr>
          <p:spPr>
            <a:xfrm>
              <a:off x="4171210" y="2356624"/>
              <a:ext cx="2581030" cy="537641"/>
            </a:xfrm>
            <a:prstGeom prst="bentConnector3">
              <a:avLst>
                <a:gd name="adj1" fmla="val 78801"/>
              </a:avLst>
            </a:prstGeom>
            <a:ln w="38100" cap="flat" cmpd="sng">
              <a:solidFill>
                <a:srgbClr val="FF0000"/>
              </a:solidFill>
              <a:prstDash val="solid"/>
              <a:round/>
              <a:headEnd type="none" w="med" len="med"/>
              <a:tailEnd type="triangle" w="med" len="med"/>
            </a:ln>
          </p:spPr>
        </p:cxnSp>
        <p:sp>
          <p:nvSpPr>
            <p:cNvPr id="96297" name="矩形 82960"/>
            <p:cNvSpPr/>
            <p:nvPr/>
          </p:nvSpPr>
          <p:spPr>
            <a:xfrm>
              <a:off x="5771525" y="2393478"/>
              <a:ext cx="492443" cy="461665"/>
            </a:xfrm>
            <a:prstGeom prst="rect">
              <a:avLst/>
            </a:prstGeom>
            <a:noFill/>
            <a:ln w="9525">
              <a:noFill/>
            </a:ln>
          </p:spPr>
          <p:txBody>
            <a:bodyPr wrap="none">
              <a:spAutoFit/>
            </a:bodyPr>
            <a:p>
              <a:r>
                <a:rPr lang="zh-CN" altLang="en-US" sz="2400" dirty="0">
                  <a:latin typeface="Calibri" panose="020F0502020204030204" pitchFamily="34" charset="0"/>
                </a:rPr>
                <a:t>③</a:t>
              </a:r>
              <a:endParaRPr lang="zh-CN" altLang="en-US" sz="2400" dirty="0">
                <a:latin typeface="Times New Roman" panose="02020603050405020304" pitchFamily="18" charset="0"/>
              </a:endParaRPr>
            </a:p>
          </p:txBody>
        </p:sp>
      </p:grpSp>
      <p:grpSp>
        <p:nvGrpSpPr>
          <p:cNvPr id="82969" name="组合 82968"/>
          <p:cNvGrpSpPr/>
          <p:nvPr/>
        </p:nvGrpSpPr>
        <p:grpSpPr>
          <a:xfrm>
            <a:off x="4217988" y="1560513"/>
            <a:ext cx="1423987" cy="1497012"/>
            <a:chOff x="4218508" y="1559898"/>
            <a:chExt cx="1423618" cy="1497381"/>
          </a:xfrm>
        </p:grpSpPr>
        <p:sp>
          <p:nvSpPr>
            <p:cNvPr id="96289" name="右大括号 35"/>
            <p:cNvSpPr/>
            <p:nvPr/>
          </p:nvSpPr>
          <p:spPr>
            <a:xfrm rot="5400000">
              <a:off x="4591128" y="1384966"/>
              <a:ext cx="281725" cy="631578"/>
            </a:xfrm>
            <a:prstGeom prst="rightBrace">
              <a:avLst>
                <a:gd name="adj1" fmla="val 48956"/>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96290" name="肘形连接符 80"/>
            <p:cNvCxnSpPr>
              <a:stCxn id="96298" idx="6"/>
              <a:endCxn id="96273" idx="1"/>
            </p:cNvCxnSpPr>
            <p:nvPr/>
          </p:nvCxnSpPr>
          <p:spPr>
            <a:xfrm rot="-5400000" flipH="1">
              <a:off x="4619515" y="1960639"/>
              <a:ext cx="1125431" cy="919781"/>
            </a:xfrm>
            <a:prstGeom prst="bentConnector3">
              <a:avLst>
                <a:gd name="adj1" fmla="val 14329"/>
              </a:avLst>
            </a:prstGeom>
            <a:ln w="38100" cap="flat" cmpd="sng">
              <a:solidFill>
                <a:srgbClr val="FF0000"/>
              </a:solidFill>
              <a:prstDash val="solid"/>
              <a:round/>
              <a:headEnd type="none" w="med" len="med"/>
              <a:tailEnd type="triangle" w="med" len="med"/>
            </a:ln>
          </p:spPr>
        </p:cxnSp>
        <p:sp>
          <p:nvSpPr>
            <p:cNvPr id="96291" name="矩形 82961"/>
            <p:cNvSpPr/>
            <p:nvPr/>
          </p:nvSpPr>
          <p:spPr>
            <a:xfrm>
              <a:off x="4218508" y="2595614"/>
              <a:ext cx="492443" cy="461665"/>
            </a:xfrm>
            <a:prstGeom prst="rect">
              <a:avLst/>
            </a:prstGeom>
            <a:noFill/>
            <a:ln w="9525">
              <a:noFill/>
            </a:ln>
          </p:spPr>
          <p:txBody>
            <a:bodyPr wrap="none">
              <a:spAutoFit/>
            </a:bodyPr>
            <a:p>
              <a:r>
                <a:rPr lang="zh-CN" altLang="en-US" sz="2400" dirty="0">
                  <a:latin typeface="Calibri" panose="020F0502020204030204" pitchFamily="34" charset="0"/>
                </a:rPr>
                <a:t>④</a:t>
              </a:r>
              <a:endParaRPr lang="zh-CN" altLang="en-US" sz="2400" dirty="0">
                <a:latin typeface="Times New Roman" panose="02020603050405020304" pitchFamily="18" charset="0"/>
              </a:endParaRPr>
            </a:p>
          </p:txBody>
        </p:sp>
      </p:grpSp>
      <p:sp>
        <p:nvSpPr>
          <p:cNvPr id="96283" name="矩形 82971"/>
          <p:cNvSpPr/>
          <p:nvPr/>
        </p:nvSpPr>
        <p:spPr>
          <a:xfrm>
            <a:off x="6013450" y="69850"/>
            <a:ext cx="2409825" cy="792163"/>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96284" name="Rectangle 2"/>
          <p:cNvSpPr>
            <a:spLocks noGrp="1"/>
          </p:cNvSpPr>
          <p:nvPr>
            <p:ph type="title"/>
          </p:nvPr>
        </p:nvSpPr>
        <p:spPr>
          <a:xfrm>
            <a:off x="6013450" y="96838"/>
            <a:ext cx="2817813" cy="609600"/>
          </a:xfrm>
          <a:ln/>
        </p:spPr>
        <p:txBody>
          <a:bodyPr vert="horz" wrap="square" lIns="91440" tIns="45720" rIns="91440" bIns="45720" anchor="ctr" anchorCtr="0"/>
          <a:p>
            <a:pPr eaLnBrk="1" hangingPunct="1"/>
            <a:r>
              <a:rPr lang="zh-CN" altLang="en-US" sz="2000" dirty="0"/>
              <a:t>页式管理的定位映像机构及其地址的变换过程</a:t>
            </a:r>
            <a:endParaRPr lang="zh-CN" altLang="en-US" sz="2000" dirty="0"/>
          </a:p>
        </p:txBody>
      </p:sp>
      <mc:AlternateContent xmlns:mc="http://schemas.openxmlformats.org/markup-compatibility/2006" xmlns:p14="http://schemas.microsoft.com/office/powerpoint/2010/main">
        <mc:Choice Requires="p14">
          <p:contentPart r:id="rId3" p14:bwMode="auto">
            <p14:nvContentPartPr>
              <p14:cNvPr id="8" name="墨迹 7"/>
              <p14:cNvContentPartPr/>
              <p14:nvPr/>
            </p14:nvContentPartPr>
            <p14:xfrm>
              <a:off x="6489700" y="2895600"/>
              <a:ext cx="190500" cy="19050"/>
            </p14:xfrm>
          </p:contentPart>
        </mc:Choice>
        <mc:Fallback xmlns="">
          <p:pic>
            <p:nvPicPr>
              <p:cNvPr id="8" name="墨迹 7"/>
            </p:nvPicPr>
            <p:blipFill>
              <a:blip r:embed="rId4"/>
            </p:blipFill>
            <p:spPr>
              <a:xfrm>
                <a:off x="6489700" y="2895600"/>
                <a:ext cx="190500" cy="190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墨迹 8"/>
              <p14:cNvContentPartPr/>
              <p14:nvPr/>
            </p14:nvContentPartPr>
            <p14:xfrm>
              <a:off x="6534150" y="2819400"/>
              <a:ext cx="177800" cy="152400"/>
            </p14:xfrm>
          </p:contentPart>
        </mc:Choice>
        <mc:Fallback xmlns="">
          <p:pic>
            <p:nvPicPr>
              <p:cNvPr id="9" name="墨迹 8"/>
            </p:nvPicPr>
            <p:blipFill>
              <a:blip r:embed="rId6"/>
            </p:blipFill>
            <p:spPr>
              <a:xfrm>
                <a:off x="6534150" y="2819400"/>
                <a:ext cx="177800" cy="1524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4" name="墨迹 13"/>
              <p14:cNvContentPartPr/>
              <p14:nvPr/>
            </p14:nvContentPartPr>
            <p14:xfrm>
              <a:off x="5111750" y="3263900"/>
              <a:ext cx="12700" cy="360"/>
            </p14:xfrm>
          </p:contentPart>
        </mc:Choice>
        <mc:Fallback xmlns="">
          <p:pic>
            <p:nvPicPr>
              <p:cNvPr id="14" name="墨迹 13"/>
            </p:nvPicPr>
            <p:blipFill>
              <a:blip r:embed="rId8"/>
            </p:blipFill>
            <p:spPr>
              <a:xfrm>
                <a:off x="5111750" y="3263900"/>
                <a:ext cx="1270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0" name="墨迹 19"/>
              <p14:cNvContentPartPr/>
              <p14:nvPr/>
            </p14:nvContentPartPr>
            <p14:xfrm>
              <a:off x="5073650" y="2813050"/>
              <a:ext cx="12700" cy="360"/>
            </p14:xfrm>
          </p:contentPart>
        </mc:Choice>
        <mc:Fallback xmlns="">
          <p:pic>
            <p:nvPicPr>
              <p:cNvPr id="20" name="墨迹 19"/>
            </p:nvPicPr>
            <p:blipFill>
              <a:blip r:embed="rId8"/>
            </p:blipFill>
            <p:spPr>
              <a:xfrm>
                <a:off x="5073650" y="2813050"/>
                <a:ext cx="12700"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64"/>
                                        </p:tgtEl>
                                        <p:attrNameLst>
                                          <p:attrName>style.visibility</p:attrName>
                                        </p:attrNameLst>
                                      </p:cBhvr>
                                      <p:to>
                                        <p:strVal val="visible"/>
                                      </p:to>
                                    </p:set>
                                    <p:anim calcmode="lin" valueType="num">
                                      <p:cBhvr additive="base">
                                        <p:cTn id="7" dur="500" fill="hold"/>
                                        <p:tgtEl>
                                          <p:spTgt spid="82964"/>
                                        </p:tgtEl>
                                        <p:attrNameLst>
                                          <p:attrName>ppt_x</p:attrName>
                                        </p:attrNameLst>
                                      </p:cBhvr>
                                      <p:tavLst>
                                        <p:tav tm="0">
                                          <p:val>
                                            <p:strVal val="#ppt_x"/>
                                          </p:val>
                                        </p:tav>
                                        <p:tav tm="100000">
                                          <p:val>
                                            <p:strVal val="#ppt_x"/>
                                          </p:val>
                                        </p:tav>
                                      </p:tavLst>
                                    </p:anim>
                                    <p:anim calcmode="lin" valueType="num">
                                      <p:cBhvr additive="base">
                                        <p:cTn id="8" dur="500" fill="hold"/>
                                        <p:tgtEl>
                                          <p:spTgt spid="829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968"/>
                                        </p:tgtEl>
                                        <p:attrNameLst>
                                          <p:attrName>style.visibility</p:attrName>
                                        </p:attrNameLst>
                                      </p:cBhvr>
                                      <p:to>
                                        <p:strVal val="visible"/>
                                      </p:to>
                                    </p:set>
                                    <p:anim calcmode="lin" valueType="num">
                                      <p:cBhvr additive="base">
                                        <p:cTn id="13" dur="500" fill="hold"/>
                                        <p:tgtEl>
                                          <p:spTgt spid="82968"/>
                                        </p:tgtEl>
                                        <p:attrNameLst>
                                          <p:attrName>ppt_x</p:attrName>
                                        </p:attrNameLst>
                                      </p:cBhvr>
                                      <p:tavLst>
                                        <p:tav tm="0">
                                          <p:val>
                                            <p:strVal val="#ppt_x"/>
                                          </p:val>
                                        </p:tav>
                                        <p:tav tm="100000">
                                          <p:val>
                                            <p:strVal val="#ppt_x"/>
                                          </p:val>
                                        </p:tav>
                                      </p:tavLst>
                                    </p:anim>
                                    <p:anim calcmode="lin" valueType="num">
                                      <p:cBhvr additive="base">
                                        <p:cTn id="14" dur="500" fill="hold"/>
                                        <p:tgtEl>
                                          <p:spTgt spid="829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2960"/>
                                        </p:tgtEl>
                                        <p:attrNameLst>
                                          <p:attrName>style.visibility</p:attrName>
                                        </p:attrNameLst>
                                      </p:cBhvr>
                                      <p:to>
                                        <p:strVal val="visible"/>
                                      </p:to>
                                    </p:set>
                                    <p:anim calcmode="lin" valueType="num">
                                      <p:cBhvr additive="base">
                                        <p:cTn id="19" dur="500" fill="hold"/>
                                        <p:tgtEl>
                                          <p:spTgt spid="82960"/>
                                        </p:tgtEl>
                                        <p:attrNameLst>
                                          <p:attrName>ppt_x</p:attrName>
                                        </p:attrNameLst>
                                      </p:cBhvr>
                                      <p:tavLst>
                                        <p:tav tm="0">
                                          <p:val>
                                            <p:strVal val="#ppt_x"/>
                                          </p:val>
                                        </p:tav>
                                        <p:tav tm="100000">
                                          <p:val>
                                            <p:strVal val="#ppt_x"/>
                                          </p:val>
                                        </p:tav>
                                      </p:tavLst>
                                    </p:anim>
                                    <p:anim calcmode="lin" valueType="num">
                                      <p:cBhvr additive="base">
                                        <p:cTn id="20" dur="500" fill="hold"/>
                                        <p:tgtEl>
                                          <p:spTgt spid="829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965"/>
                                        </p:tgtEl>
                                        <p:attrNameLst>
                                          <p:attrName>style.visibility</p:attrName>
                                        </p:attrNameLst>
                                      </p:cBhvr>
                                      <p:to>
                                        <p:strVal val="visible"/>
                                      </p:to>
                                    </p:set>
                                    <p:anim calcmode="lin" valueType="num">
                                      <p:cBhvr additive="base">
                                        <p:cTn id="25" dur="500" fill="hold"/>
                                        <p:tgtEl>
                                          <p:spTgt spid="82965"/>
                                        </p:tgtEl>
                                        <p:attrNameLst>
                                          <p:attrName>ppt_x</p:attrName>
                                        </p:attrNameLst>
                                      </p:cBhvr>
                                      <p:tavLst>
                                        <p:tav tm="0">
                                          <p:val>
                                            <p:strVal val="#ppt_x"/>
                                          </p:val>
                                        </p:tav>
                                        <p:tav tm="100000">
                                          <p:val>
                                            <p:strVal val="#ppt_x"/>
                                          </p:val>
                                        </p:tav>
                                      </p:tavLst>
                                    </p:anim>
                                    <p:anim calcmode="lin" valueType="num">
                                      <p:cBhvr additive="base">
                                        <p:cTn id="26" dur="500" fill="hold"/>
                                        <p:tgtEl>
                                          <p:spTgt spid="8296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2966"/>
                                        </p:tgtEl>
                                        <p:attrNameLst>
                                          <p:attrName>style.visibility</p:attrName>
                                        </p:attrNameLst>
                                      </p:cBhvr>
                                      <p:to>
                                        <p:strVal val="visible"/>
                                      </p:to>
                                    </p:set>
                                    <p:anim calcmode="lin" valueType="num">
                                      <p:cBhvr additive="base">
                                        <p:cTn id="31" dur="500" fill="hold"/>
                                        <p:tgtEl>
                                          <p:spTgt spid="82966"/>
                                        </p:tgtEl>
                                        <p:attrNameLst>
                                          <p:attrName>ppt_x</p:attrName>
                                        </p:attrNameLst>
                                      </p:cBhvr>
                                      <p:tavLst>
                                        <p:tav tm="0">
                                          <p:val>
                                            <p:strVal val="#ppt_x"/>
                                          </p:val>
                                        </p:tav>
                                        <p:tav tm="100000">
                                          <p:val>
                                            <p:strVal val="#ppt_x"/>
                                          </p:val>
                                        </p:tav>
                                      </p:tavLst>
                                    </p:anim>
                                    <p:anim calcmode="lin" valueType="num">
                                      <p:cBhvr additive="base">
                                        <p:cTn id="32" dur="500" fill="hold"/>
                                        <p:tgtEl>
                                          <p:spTgt spid="8296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969"/>
                                        </p:tgtEl>
                                        <p:attrNameLst>
                                          <p:attrName>style.visibility</p:attrName>
                                        </p:attrNameLst>
                                      </p:cBhvr>
                                      <p:to>
                                        <p:strVal val="visible"/>
                                      </p:to>
                                    </p:set>
                                    <p:anim calcmode="lin" valueType="num">
                                      <p:cBhvr additive="base">
                                        <p:cTn id="37" dur="500" fill="hold"/>
                                        <p:tgtEl>
                                          <p:spTgt spid="82969"/>
                                        </p:tgtEl>
                                        <p:attrNameLst>
                                          <p:attrName>ppt_x</p:attrName>
                                        </p:attrNameLst>
                                      </p:cBhvr>
                                      <p:tavLst>
                                        <p:tav tm="0">
                                          <p:val>
                                            <p:strVal val="#ppt_x"/>
                                          </p:val>
                                        </p:tav>
                                        <p:tav tm="100000">
                                          <p:val>
                                            <p:strVal val="#ppt_x"/>
                                          </p:val>
                                        </p:tav>
                                      </p:tavLst>
                                    </p:anim>
                                    <p:anim calcmode="lin" valueType="num">
                                      <p:cBhvr additive="base">
                                        <p:cTn id="38" dur="500" fill="hold"/>
                                        <p:tgtEl>
                                          <p:spTgt spid="829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6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页式管理的优缺点</a:t>
            </a:r>
            <a:endParaRPr lang="zh-CN" altLang="en-US" dirty="0">
              <a:latin typeface="Times New Roman" panose="02020603050405020304" pitchFamily="18" charset="0"/>
            </a:endParaRPr>
          </a:p>
        </p:txBody>
      </p:sp>
      <p:sp>
        <p:nvSpPr>
          <p:cNvPr id="97283" name="Rectangle 3"/>
          <p:cNvSpPr>
            <a:spLocks noGrp="1"/>
          </p:cNvSpPr>
          <p:nvPr>
            <p:ph idx="1" hasCustomPrompt="1"/>
          </p:nvPr>
        </p:nvSpPr>
        <p:spPr>
          <a:ln/>
        </p:spPr>
        <p:txBody>
          <a:bodyPr vert="horz" wrap="square" lIns="91440" tIns="45720" rIns="91440" bIns="45720" anchor="t" anchorCtr="0"/>
          <a:p>
            <a:pPr eaLnBrk="1" hangingPunct="1">
              <a:lnSpc>
                <a:spcPct val="90000"/>
              </a:lnSpc>
              <a:spcBef>
                <a:spcPts val="1800"/>
              </a:spcBef>
            </a:pPr>
            <a:r>
              <a:rPr lang="zh-CN" altLang="en-US" dirty="0">
                <a:solidFill>
                  <a:srgbClr val="FF0000"/>
                </a:solidFill>
              </a:rPr>
              <a:t>优点</a:t>
            </a:r>
            <a:endParaRPr lang="zh-CN" altLang="en-US" dirty="0">
              <a:solidFill>
                <a:srgbClr val="FF0000"/>
              </a:solidFill>
            </a:endParaRPr>
          </a:p>
          <a:p>
            <a:pPr lvl="1" eaLnBrk="1" hangingPunct="1">
              <a:lnSpc>
                <a:spcPct val="90000"/>
              </a:lnSpc>
              <a:spcBef>
                <a:spcPts val="1800"/>
              </a:spcBef>
            </a:pPr>
            <a:r>
              <a:rPr lang="zh-CN" altLang="en-US" sz="2800" b="1" dirty="0">
                <a:ea typeface="楷体_GB2312" pitchFamily="49" charset="-122"/>
              </a:rPr>
              <a:t>主存储器的利用率比较高</a:t>
            </a:r>
            <a:endParaRPr lang="zh-CN" altLang="en-US" sz="2800" b="1" dirty="0">
              <a:ea typeface="楷体_GB2312" pitchFamily="49" charset="-122"/>
            </a:endParaRPr>
          </a:p>
          <a:p>
            <a:pPr lvl="1" eaLnBrk="1" hangingPunct="1">
              <a:lnSpc>
                <a:spcPct val="90000"/>
              </a:lnSpc>
              <a:spcBef>
                <a:spcPts val="1800"/>
              </a:spcBef>
            </a:pPr>
            <a:r>
              <a:rPr lang="zh-CN" altLang="en-US" sz="2800" b="1" dirty="0">
                <a:ea typeface="楷体_GB2312" pitchFamily="49" charset="-122"/>
              </a:rPr>
              <a:t>页表相对比较简单</a:t>
            </a:r>
            <a:endParaRPr lang="zh-CN" altLang="en-US" sz="2800" b="1" dirty="0">
              <a:ea typeface="楷体_GB2312" pitchFamily="49" charset="-122"/>
            </a:endParaRPr>
          </a:p>
          <a:p>
            <a:pPr lvl="1" eaLnBrk="1" hangingPunct="1">
              <a:lnSpc>
                <a:spcPct val="90000"/>
              </a:lnSpc>
              <a:spcBef>
                <a:spcPts val="1800"/>
              </a:spcBef>
            </a:pPr>
            <a:r>
              <a:rPr lang="zh-CN" altLang="en-US" sz="2800" b="1" dirty="0">
                <a:ea typeface="楷体_GB2312" pitchFamily="49" charset="-122"/>
              </a:rPr>
              <a:t>地址变换的速度比较快</a:t>
            </a:r>
            <a:endParaRPr lang="zh-CN" altLang="en-US" sz="2800" b="1" dirty="0">
              <a:ea typeface="楷体_GB2312" pitchFamily="49" charset="-122"/>
            </a:endParaRPr>
          </a:p>
          <a:p>
            <a:pPr lvl="1" eaLnBrk="1" hangingPunct="1">
              <a:lnSpc>
                <a:spcPct val="90000"/>
              </a:lnSpc>
              <a:spcBef>
                <a:spcPts val="1800"/>
              </a:spcBef>
            </a:pPr>
            <a:r>
              <a:rPr lang="zh-CN" altLang="en-US" sz="2800" b="1" dirty="0">
                <a:ea typeface="楷体_GB2312" pitchFamily="49" charset="-122"/>
              </a:rPr>
              <a:t>对磁盘的管理比较容易</a:t>
            </a:r>
            <a:endParaRPr lang="zh-CN" altLang="en-US" sz="2800" b="1" dirty="0">
              <a:ea typeface="楷体_GB2312" pitchFamily="49" charset="-122"/>
            </a:endParaRPr>
          </a:p>
          <a:p>
            <a:pPr eaLnBrk="1" hangingPunct="1">
              <a:lnSpc>
                <a:spcPct val="90000"/>
              </a:lnSpc>
              <a:spcBef>
                <a:spcPts val="1800"/>
              </a:spcBef>
            </a:pPr>
            <a:r>
              <a:rPr lang="zh-CN" altLang="en-US" dirty="0">
                <a:solidFill>
                  <a:srgbClr val="FF0000"/>
                </a:solidFill>
              </a:rPr>
              <a:t>缺点</a:t>
            </a:r>
            <a:endParaRPr lang="zh-CN" altLang="en-US" dirty="0">
              <a:solidFill>
                <a:srgbClr val="FF0000"/>
              </a:solidFill>
            </a:endParaRPr>
          </a:p>
          <a:p>
            <a:pPr lvl="1" eaLnBrk="1" hangingPunct="1">
              <a:lnSpc>
                <a:spcPct val="90000"/>
              </a:lnSpc>
              <a:spcBef>
                <a:spcPts val="1800"/>
              </a:spcBef>
            </a:pPr>
            <a:r>
              <a:rPr lang="zh-CN" altLang="en-US" sz="2800" b="1" dirty="0">
                <a:ea typeface="楷体_GB2312" pitchFamily="49" charset="-122"/>
              </a:rPr>
              <a:t>程序的模块化性能不好</a:t>
            </a:r>
            <a:endParaRPr lang="zh-CN" altLang="en-US" sz="2800" b="1" dirty="0">
              <a:ea typeface="楷体_GB2312" pitchFamily="49" charset="-122"/>
            </a:endParaRPr>
          </a:p>
          <a:p>
            <a:pPr lvl="1" eaLnBrk="1" hangingPunct="1">
              <a:lnSpc>
                <a:spcPct val="90000"/>
              </a:lnSpc>
              <a:spcBef>
                <a:spcPts val="1800"/>
              </a:spcBef>
            </a:pPr>
            <a:r>
              <a:rPr lang="zh-CN" altLang="en-US" sz="2800" b="1" dirty="0">
                <a:ea typeface="楷体_GB2312" pitchFamily="49" charset="-122"/>
              </a:rPr>
              <a:t>页表很长，需要占用很大的存储空间</a:t>
            </a:r>
            <a:endParaRPr lang="zh-CN" altLang="en-US" sz="2800" b="1" dirty="0">
              <a:ea typeface="楷体_GB2312" pitchFamily="49" charset="-122"/>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114550" y="2012950"/>
              <a:ext cx="3308350" cy="57150"/>
            </p14:xfrm>
          </p:contentPart>
        </mc:Choice>
        <mc:Fallback xmlns="">
          <p:pic>
            <p:nvPicPr>
              <p:cNvPr id="2" name="墨迹 1"/>
            </p:nvPicPr>
            <p:blipFill>
              <a:blip r:embed="rId2"/>
            </p:blipFill>
            <p:spPr>
              <a:xfrm>
                <a:off x="2114550" y="2012950"/>
                <a:ext cx="3308350" cy="571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1390650" y="2051050"/>
              <a:ext cx="1314450" cy="50800"/>
            </p14:xfrm>
          </p:contentPart>
        </mc:Choice>
        <mc:Fallback xmlns="">
          <p:pic>
            <p:nvPicPr>
              <p:cNvPr id="3" name="墨迹 2"/>
            </p:nvPicPr>
            <p:blipFill>
              <a:blip r:embed="rId4"/>
            </p:blipFill>
            <p:spPr>
              <a:xfrm>
                <a:off x="1390650" y="2051050"/>
                <a:ext cx="1314450" cy="508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1371600" y="2616200"/>
              <a:ext cx="2768600" cy="88900"/>
            </p14:xfrm>
          </p:contentPart>
        </mc:Choice>
        <mc:Fallback xmlns="">
          <p:pic>
            <p:nvPicPr>
              <p:cNvPr id="4" name="墨迹 3"/>
            </p:nvPicPr>
            <p:blipFill>
              <a:blip r:embed="rId6"/>
            </p:blipFill>
            <p:spPr>
              <a:xfrm>
                <a:off x="1371600" y="2616200"/>
                <a:ext cx="2768600" cy="889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1422400" y="3244850"/>
              <a:ext cx="3454400" cy="25400"/>
            </p14:xfrm>
          </p:contentPart>
        </mc:Choice>
        <mc:Fallback xmlns="">
          <p:pic>
            <p:nvPicPr>
              <p:cNvPr id="5" name="墨迹 4"/>
            </p:nvPicPr>
            <p:blipFill>
              <a:blip r:embed="rId8"/>
            </p:blipFill>
            <p:spPr>
              <a:xfrm>
                <a:off x="1422400" y="3244850"/>
                <a:ext cx="3454400" cy="25400"/>
              </a:xfrm>
              <a:prstGeom prst="rect"/>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改进页表法</a:t>
            </a:r>
            <a:endParaRPr lang="zh-CN" altLang="en-US" dirty="0">
              <a:latin typeface="Times New Roman" panose="02020603050405020304" pitchFamily="18" charset="0"/>
            </a:endParaRPr>
          </a:p>
        </p:txBody>
      </p:sp>
      <p:sp>
        <p:nvSpPr>
          <p:cNvPr id="99331" name="Rectangle 3"/>
          <p:cNvSpPr>
            <a:spLocks noGrp="1"/>
          </p:cNvSpPr>
          <p:nvPr>
            <p:ph idx="1" hasCustomPrompt="1"/>
          </p:nvPr>
        </p:nvSpPr>
        <p:spPr>
          <a:ln/>
        </p:spPr>
        <p:txBody>
          <a:bodyPr vert="horz" wrap="square" lIns="91440" tIns="45720" rIns="91440" bIns="45720" anchor="t" anchorCtr="0"/>
          <a:p>
            <a:pPr eaLnBrk="1" hangingPunct="1"/>
            <a:r>
              <a:rPr lang="zh-CN" altLang="en-US" dirty="0">
                <a:latin typeface="Times New Roman" panose="02020603050405020304" pitchFamily="18" charset="0"/>
              </a:rPr>
              <a:t>页表法</a:t>
            </a:r>
            <a:r>
              <a:rPr lang="zh-CN" altLang="en-US" dirty="0"/>
              <a:t> </a:t>
            </a:r>
            <a:endParaRPr lang="zh-CN" altLang="en-US" dirty="0"/>
          </a:p>
          <a:p>
            <a:pPr eaLnBrk="1" hangingPunct="1"/>
            <a:endParaRPr lang="zh-CN" altLang="en-US" dirty="0"/>
          </a:p>
          <a:p>
            <a:pPr eaLnBrk="1" hangingPunct="1"/>
            <a:endParaRPr lang="zh-CN" altLang="en-US" dirty="0"/>
          </a:p>
          <a:p>
            <a:pPr eaLnBrk="1" hangingPunct="1"/>
            <a:endParaRPr lang="zh-CN" altLang="en-US" dirty="0">
              <a:latin typeface="Times New Roman" panose="02020603050405020304" pitchFamily="18" charset="0"/>
            </a:endParaRPr>
          </a:p>
        </p:txBody>
      </p:sp>
      <p:pic>
        <p:nvPicPr>
          <p:cNvPr id="99332" name="Picture 4"/>
          <p:cNvPicPr>
            <a:picLocks noChangeAspect="1"/>
          </p:cNvPicPr>
          <p:nvPr/>
        </p:nvPicPr>
        <p:blipFill>
          <a:blip r:embed="rId1"/>
          <a:stretch>
            <a:fillRect/>
          </a:stretch>
        </p:blipFill>
        <p:spPr>
          <a:xfrm>
            <a:off x="590550" y="1628775"/>
            <a:ext cx="7764463" cy="4819650"/>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5797550" y="5314950"/>
              <a:ext cx="12700" cy="360"/>
            </p14:xfrm>
          </p:contentPart>
        </mc:Choice>
        <mc:Fallback xmlns="">
          <p:pic>
            <p:nvPicPr>
              <p:cNvPr id="3" name="墨迹 2"/>
            </p:nvPicPr>
            <p:blipFill>
              <a:blip r:embed="rId3"/>
            </p:blipFill>
            <p:spPr>
              <a:xfrm>
                <a:off x="5797550" y="5314950"/>
                <a:ext cx="12700" cy="360"/>
              </a:xfrm>
              <a:prstGeom prst="rect"/>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2"/>
          <p:cNvSpPr>
            <a:spLocks noGrp="1"/>
          </p:cNvSpPr>
          <p:nvPr>
            <p:ph type="title"/>
          </p:nvPr>
        </p:nvSpPr>
        <p:spPr>
          <a:ln/>
        </p:spPr>
        <p:txBody>
          <a:bodyPr vert="horz" wrap="square" lIns="91440" tIns="45720" rIns="91440" bIns="45720" anchor="ctr" anchorCtr="0"/>
          <a:p>
            <a:pPr eaLnBrk="1" hangingPunct="1"/>
            <a:r>
              <a:rPr lang="zh-CN" altLang="en-US" sz="3200" dirty="0">
                <a:latin typeface="Times New Roman" panose="02020603050405020304" pitchFamily="18" charset="0"/>
              </a:rPr>
              <a:t>改进页表法</a:t>
            </a:r>
            <a:endParaRPr lang="zh-CN" altLang="en-US" sz="3200" dirty="0">
              <a:latin typeface="Times New Roman" panose="02020603050405020304" pitchFamily="18" charset="0"/>
            </a:endParaRPr>
          </a:p>
        </p:txBody>
      </p:sp>
      <p:sp>
        <p:nvSpPr>
          <p:cNvPr id="101379" name="Rectangle 3"/>
          <p:cNvSpPr>
            <a:spLocks noGrp="1"/>
          </p:cNvSpPr>
          <p:nvPr>
            <p:ph idx="1" hasCustomPrompt="1"/>
          </p:nvPr>
        </p:nvSpPr>
        <p:spPr>
          <a:ln/>
        </p:spPr>
        <p:txBody>
          <a:bodyPr vert="horz" wrap="square" lIns="91440" tIns="45720" rIns="91440" bIns="45720" anchor="t" anchorCtr="0"/>
          <a:p>
            <a:pPr eaLnBrk="1" hangingPunct="1"/>
            <a:r>
              <a:rPr lang="zh-CN" altLang="en-US" dirty="0">
                <a:latin typeface="Times New Roman" panose="02020603050405020304" pitchFamily="18" charset="0"/>
              </a:rPr>
              <a:t>页表法</a:t>
            </a:r>
            <a:endParaRPr lang="zh-CN" altLang="en-US" dirty="0">
              <a:latin typeface="Times New Roman" panose="02020603050405020304" pitchFamily="18" charset="0"/>
            </a:endParaRPr>
          </a:p>
          <a:p>
            <a:pPr eaLnBrk="1" hangingPunct="1"/>
            <a:r>
              <a:rPr lang="zh-CN" altLang="en-US" dirty="0">
                <a:latin typeface="Times New Roman" panose="02020603050405020304" pitchFamily="18" charset="0"/>
              </a:rPr>
              <a:t>浪费空间（</a:t>
            </a:r>
            <a:r>
              <a:rPr lang="en-US" altLang="zh-CN" dirty="0">
                <a:latin typeface="Times New Roman" panose="02020603050405020304" pitchFamily="18" charset="0"/>
              </a:rPr>
              <a:t>0</a:t>
            </a:r>
            <a:r>
              <a:rPr lang="zh-CN" altLang="en-US" dirty="0">
                <a:latin typeface="Times New Roman" panose="02020603050405020304" pitchFamily="18" charset="0"/>
              </a:rPr>
              <a:t>空间大）</a:t>
            </a:r>
            <a:endParaRPr lang="zh-CN" altLang="en-US" dirty="0">
              <a:latin typeface="Times New Roman" panose="02020603050405020304" pitchFamily="18" charset="0"/>
            </a:endParaRPr>
          </a:p>
          <a:p>
            <a:pPr eaLnBrk="1" hangingPunct="1"/>
            <a:r>
              <a:rPr lang="zh-CN" altLang="en-US" dirty="0">
                <a:solidFill>
                  <a:srgbClr val="FF0000"/>
                </a:solidFill>
                <a:latin typeface="Times New Roman" panose="02020603050405020304" pitchFamily="18" charset="0"/>
              </a:rPr>
              <a:t>解决方法</a:t>
            </a:r>
            <a:endParaRPr lang="zh-CN" altLang="en-US" dirty="0">
              <a:solidFill>
                <a:srgbClr val="FF0000"/>
              </a:solidFill>
              <a:latin typeface="Times New Roman" panose="02020603050405020304" pitchFamily="18" charset="0"/>
            </a:endParaRPr>
          </a:p>
          <a:p>
            <a:pPr lvl="1" eaLnBrk="1" hangingPunct="1"/>
            <a:r>
              <a:rPr lang="zh-CN" altLang="en-US" b="1" dirty="0">
                <a:solidFill>
                  <a:srgbClr val="000000"/>
                </a:solidFill>
                <a:latin typeface="楷体_GB2312" pitchFamily="49" charset="-122"/>
                <a:ea typeface="楷体_GB2312" pitchFamily="49" charset="-122"/>
              </a:rPr>
              <a:t>页表中装入位为</a:t>
            </a:r>
            <a:r>
              <a:rPr lang="zh-CN" altLang="en-US" b="1" dirty="0">
                <a:solidFill>
                  <a:srgbClr val="000000"/>
                </a:solidFill>
                <a:latin typeface="Arial" panose="020B0604020202020204" pitchFamily="34" charset="0"/>
                <a:ea typeface="楷体_GB2312" pitchFamily="49" charset="-122"/>
              </a:rPr>
              <a:t>“</a:t>
            </a:r>
            <a:r>
              <a:rPr lang="en-US" altLang="zh-CN" b="1" dirty="0">
                <a:solidFill>
                  <a:srgbClr val="000000"/>
                </a:solidFill>
                <a:latin typeface="楷体_GB2312" pitchFamily="49" charset="-122"/>
                <a:ea typeface="楷体_GB2312" pitchFamily="49" charset="-122"/>
              </a:rPr>
              <a:t>0</a:t>
            </a:r>
            <a:r>
              <a:rPr lang="en-US" altLang="zh-CN" b="1" dirty="0">
                <a:solidFill>
                  <a:srgbClr val="000000"/>
                </a:solidFill>
                <a:latin typeface="Arial" panose="020B0604020202020204" pitchFamily="34" charset="0"/>
                <a:ea typeface="楷体_GB2312" pitchFamily="49" charset="-122"/>
              </a:rPr>
              <a:t>”</a:t>
            </a:r>
            <a:r>
              <a:rPr lang="zh-CN" altLang="en-US" b="1" dirty="0">
                <a:solidFill>
                  <a:srgbClr val="000000"/>
                </a:solidFill>
                <a:latin typeface="楷体_GB2312" pitchFamily="49" charset="-122"/>
                <a:ea typeface="楷体_GB2312" pitchFamily="49" charset="-122"/>
              </a:rPr>
              <a:t>的行，用实页号</a:t>
            </a:r>
            <a:r>
              <a:rPr lang="en-US" altLang="zh-CN" b="1" dirty="0">
                <a:solidFill>
                  <a:srgbClr val="000000"/>
                </a:solidFill>
                <a:latin typeface="楷体_GB2312" pitchFamily="49" charset="-122"/>
                <a:ea typeface="楷体_GB2312" pitchFamily="49" charset="-122"/>
              </a:rPr>
              <a:t>n</a:t>
            </a:r>
            <a:r>
              <a:rPr lang="en-US" altLang="zh-CN" b="1" baseline="-25000" dirty="0">
                <a:solidFill>
                  <a:srgbClr val="000000"/>
                </a:solidFill>
                <a:latin typeface="楷体_GB2312" pitchFamily="49" charset="-122"/>
                <a:ea typeface="楷体_GB2312" pitchFamily="49" charset="-122"/>
              </a:rPr>
              <a:t>v</a:t>
            </a:r>
            <a:r>
              <a:rPr lang="zh-CN" altLang="en-US" b="1" dirty="0">
                <a:solidFill>
                  <a:srgbClr val="000000"/>
                </a:solidFill>
                <a:latin typeface="楷体_GB2312" pitchFamily="49" charset="-122"/>
                <a:ea typeface="楷体_GB2312" pitchFamily="49" charset="-122"/>
              </a:rPr>
              <a:t>字段存放此虚页在辅存中的实地址</a:t>
            </a:r>
            <a:endParaRPr lang="zh-CN" altLang="en-US" b="1" dirty="0">
              <a:solidFill>
                <a:srgbClr val="000000"/>
              </a:solidFill>
              <a:latin typeface="楷体_GB2312" pitchFamily="49" charset="-122"/>
              <a:ea typeface="楷体_GB2312" pitchFamily="49" charset="-122"/>
            </a:endParaRPr>
          </a:p>
          <a:p>
            <a:pPr eaLnBrk="1" hangingPunct="1"/>
            <a:r>
              <a:rPr lang="zh-CN" altLang="en-US" dirty="0">
                <a:solidFill>
                  <a:srgbClr val="FF0000"/>
                </a:solidFill>
              </a:rPr>
              <a:t>问题</a:t>
            </a:r>
            <a:endParaRPr lang="zh-CN" altLang="en-US" dirty="0">
              <a:solidFill>
                <a:srgbClr val="FF0000"/>
              </a:solidFill>
            </a:endParaRPr>
          </a:p>
          <a:p>
            <a:pPr lvl="1" eaLnBrk="1" hangingPunct="1"/>
            <a:r>
              <a:rPr lang="zh-CN" altLang="en-US" b="1" dirty="0">
                <a:solidFill>
                  <a:srgbClr val="000000"/>
                </a:solidFill>
                <a:latin typeface="楷体_GB2312" pitchFamily="49" charset="-122"/>
                <a:ea typeface="楷体_GB2312" pitchFamily="49" charset="-122"/>
              </a:rPr>
              <a:t>辅存实页号位数和虚页号字段的位数差距大，存在问题</a:t>
            </a:r>
            <a:endParaRPr lang="zh-CN" altLang="en-US" b="1" dirty="0">
              <a:solidFill>
                <a:srgbClr val="000000"/>
              </a:solidFill>
              <a:latin typeface="楷体_GB2312" pitchFamily="49" charset="-122"/>
              <a:ea typeface="楷体_GB2312" pitchFamily="49" charset="-122"/>
            </a:endParaRPr>
          </a:p>
          <a:p>
            <a:pPr eaLnBrk="1" hangingPunct="1"/>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102403"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改进页表法</a:t>
            </a:r>
            <a:endParaRPr lang="zh-CN" altLang="en-US" dirty="0">
              <a:latin typeface="Times New Roman" panose="02020603050405020304" pitchFamily="18" charset="0"/>
            </a:endParaRPr>
          </a:p>
        </p:txBody>
      </p:sp>
      <p:sp>
        <p:nvSpPr>
          <p:cNvPr id="102404" name="Rectangle 3"/>
          <p:cNvSpPr>
            <a:spLocks noGrp="1"/>
          </p:cNvSpPr>
          <p:nvPr>
            <p:ph idx="1" hasCustomPrompt="1"/>
          </p:nvPr>
        </p:nvSpPr>
        <p:spPr>
          <a:ln/>
        </p:spPr>
        <p:txBody>
          <a:bodyPr vert="horz" wrap="square" lIns="91440" tIns="45720" rIns="91440" bIns="45720" anchor="t" anchorCtr="0"/>
          <a:p>
            <a:pPr eaLnBrk="1" hangingPunct="1"/>
            <a:r>
              <a:rPr lang="zh-CN" altLang="en-US" dirty="0">
                <a:latin typeface="Times New Roman" panose="02020603050405020304" pitchFamily="18" charset="0"/>
              </a:rPr>
              <a:t>相联目录表法</a:t>
            </a:r>
            <a:endParaRPr lang="zh-CN" altLang="en-US" dirty="0">
              <a:latin typeface="Times New Roman" panose="02020603050405020304" pitchFamily="18" charset="0"/>
            </a:endParaRPr>
          </a:p>
          <a:p>
            <a:pPr lvl="1" eaLnBrk="1" hangingPunct="1"/>
            <a:r>
              <a:rPr lang="zh-CN" altLang="en-US" sz="2800" b="1" dirty="0">
                <a:latin typeface="Times New Roman" panose="02020603050405020304" pitchFamily="18" charset="0"/>
                <a:ea typeface="楷体_GB2312" pitchFamily="49" charset="-122"/>
              </a:rPr>
              <a:t>把页表压缩成只存放已装入主存的那些虚页</a:t>
            </a:r>
            <a:endParaRPr lang="zh-CN" altLang="en-US" sz="2800" b="1" dirty="0">
              <a:latin typeface="Times New Roman" panose="02020603050405020304" pitchFamily="18" charset="0"/>
              <a:ea typeface="楷体_GB2312" pitchFamily="49" charset="-122"/>
            </a:endParaRPr>
          </a:p>
        </p:txBody>
      </p:sp>
      <p:graphicFrame>
        <p:nvGraphicFramePr>
          <p:cNvPr id="102405" name="Object 4"/>
          <p:cNvGraphicFramePr>
            <a:graphicFrameLocks noChangeAspect="1"/>
          </p:cNvGraphicFramePr>
          <p:nvPr/>
        </p:nvGraphicFramePr>
        <p:xfrm>
          <a:off x="436563" y="2112963"/>
          <a:ext cx="4343400" cy="601662"/>
        </p:xfrm>
        <a:graphic>
          <a:graphicData uri="http://schemas.openxmlformats.org/presentationml/2006/ole">
            <mc:AlternateContent xmlns:mc="http://schemas.openxmlformats.org/markup-compatibility/2006">
              <mc:Choice xmlns:v="urn:schemas-microsoft-com:vml" Requires="v">
                <p:oleObj spid="_x0000_s3082" name="" r:id="rId1" imgW="1739900" imgH="241300" progId="Equation.3">
                  <p:embed/>
                </p:oleObj>
              </mc:Choice>
              <mc:Fallback>
                <p:oleObj name="" r:id="rId1" imgW="1739900" imgH="241300" progId="Equation.3">
                  <p:embed/>
                  <p:pic>
                    <p:nvPicPr>
                      <p:cNvPr id="0" name="图片 3081"/>
                      <p:cNvPicPr/>
                      <p:nvPr/>
                    </p:nvPicPr>
                    <p:blipFill>
                      <a:blip r:embed="rId2"/>
                      <a:stretch>
                        <a:fillRect/>
                      </a:stretch>
                    </p:blipFill>
                    <p:spPr>
                      <a:xfrm>
                        <a:off x="436563" y="2112963"/>
                        <a:ext cx="4343400" cy="601662"/>
                      </a:xfrm>
                      <a:prstGeom prst="rect">
                        <a:avLst/>
                      </a:prstGeom>
                      <a:noFill/>
                      <a:ln w="38100">
                        <a:noFill/>
                        <a:miter/>
                      </a:ln>
                    </p:spPr>
                  </p:pic>
                </p:oleObj>
              </mc:Fallback>
            </mc:AlternateContent>
          </a:graphicData>
        </a:graphic>
      </p:graphicFrame>
      <p:pic>
        <p:nvPicPr>
          <p:cNvPr id="102406" name="Picture 5"/>
          <p:cNvPicPr>
            <a:picLocks noChangeAspect="1"/>
          </p:cNvPicPr>
          <p:nvPr/>
        </p:nvPicPr>
        <p:blipFill>
          <a:blip r:embed="rId3"/>
          <a:stretch>
            <a:fillRect/>
          </a:stretch>
        </p:blipFill>
        <p:spPr>
          <a:xfrm>
            <a:off x="1000125" y="2632075"/>
            <a:ext cx="6945313" cy="4225925"/>
          </a:xfrm>
          <a:prstGeom prst="rect">
            <a:avLst/>
          </a:prstGeom>
          <a:noFill/>
          <a:ln w="9525">
            <a:noFill/>
          </a:ln>
        </p:spPr>
      </p:pic>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3035300" y="2559050"/>
              <a:ext cx="190500" cy="360"/>
            </p14:xfrm>
          </p:contentPart>
        </mc:Choice>
        <mc:Fallback xmlns="">
          <p:pic>
            <p:nvPicPr>
              <p:cNvPr id="3" name="墨迹 2"/>
            </p:nvPicPr>
            <p:blipFill>
              <a:blip r:embed="rId5"/>
            </p:blipFill>
            <p:spPr>
              <a:xfrm>
                <a:off x="3035300" y="2559050"/>
                <a:ext cx="190500" cy="360"/>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a:xfrm>
            <a:off x="574675" y="134938"/>
            <a:ext cx="7848600" cy="609600"/>
          </a:xfrm>
          <a:ln/>
        </p:spPr>
        <p:txBody>
          <a:bodyPr vert="horz" wrap="square" lIns="91440" tIns="45720" rIns="91440" bIns="45720" anchor="ctr" anchorCtr="0"/>
          <a:p>
            <a:pPr eaLnBrk="1" hangingPunct="1"/>
            <a:r>
              <a:rPr lang="en-US" altLang="zh-CN" dirty="0"/>
              <a:t>4.1.1 </a:t>
            </a:r>
            <a:r>
              <a:rPr lang="zh-CN" altLang="en-US" dirty="0"/>
              <a:t>存储体系基本概念</a:t>
            </a:r>
            <a:endParaRPr lang="zh-CN" altLang="en-US" dirty="0"/>
          </a:p>
        </p:txBody>
      </p:sp>
      <p:sp>
        <p:nvSpPr>
          <p:cNvPr id="15363" name="Rectangle 3"/>
          <p:cNvSpPr>
            <a:spLocks noGrp="1" noChangeArrowheads="1"/>
          </p:cNvSpPr>
          <p:nvPr>
            <p:ph idx="1" hasCustomPrompt="1"/>
          </p:nvPr>
        </p:nvSpPr>
        <p:spPr>
          <a:xfrm>
            <a:off x="333375" y="1022350"/>
            <a:ext cx="4371975" cy="5222875"/>
          </a:xfrm>
        </p:spPr>
        <p:txBody>
          <a:bodyPr vert="horz" wrap="square" lIns="91440" tIns="45720" rIns="91440" bIns="45720" numCol="1" anchor="t" anchorCtr="0" compatLnSpc="1"/>
          <a:lstStyle/>
          <a:p>
            <a:pPr marL="0" marR="0" lvl="1" indent="0" algn="l" defTabSz="914400" rtl="0" eaLnBrk="1" fontAlgn="base" latinLnBrk="0" hangingPunct="1">
              <a:lnSpc>
                <a:spcPct val="150000"/>
              </a:lnSpc>
              <a:spcBef>
                <a:spcPct val="20000"/>
              </a:spcBef>
              <a:spcAft>
                <a:spcPct val="0"/>
              </a:spcAft>
              <a:buClr>
                <a:schemeClr val="tx1"/>
              </a:buClr>
              <a:buSzPct val="60000"/>
              <a:buFont typeface="Wingdings" panose="05000000000000000000" pitchFamily="2" charset="2"/>
              <a:buNone/>
              <a:defRPr/>
            </a:pPr>
            <a:r>
              <a:rPr kumimoji="0" lang="zh-CN" altLang="en-US" sz="3000" b="1" i="0" u="none" strike="noStrike" kern="1200" cap="none" spc="0" normalizeH="0" baseline="0" noProof="0" dirty="0">
                <a:ln>
                  <a:noFill/>
                </a:ln>
                <a:solidFill>
                  <a:srgbClr val="000000"/>
                </a:solidFill>
                <a:effectLst/>
                <a:uLnTx/>
                <a:uFillTx/>
                <a:latin typeface="+mn-lt"/>
                <a:ea typeface="+mn-ea"/>
                <a:cs typeface="+mn-cs"/>
              </a:rPr>
              <a:t>主存</a:t>
            </a:r>
            <a:r>
              <a:rPr kumimoji="0" lang="zh-CN" altLang="en-US" sz="3000" b="1" i="0" u="none" strike="noStrike" kern="1200" cap="none" spc="0" normalizeH="0" baseline="0" noProof="0" dirty="0">
                <a:ln>
                  <a:noFill/>
                </a:ln>
                <a:solidFill>
                  <a:srgbClr val="FF0000"/>
                </a:solidFill>
                <a:effectLst/>
                <a:uLnTx/>
                <a:uFillTx/>
                <a:latin typeface="+mn-lt"/>
                <a:ea typeface="+mn-ea"/>
                <a:cs typeface="+mn-cs"/>
              </a:rPr>
              <a:t>容量</a:t>
            </a:r>
            <a:r>
              <a:rPr kumimoji="0" lang="zh-CN" altLang="en-US" sz="3000" b="1" i="0" u="none" strike="noStrike" kern="1200" cap="none" spc="0" normalizeH="0" baseline="0" noProof="0" dirty="0">
                <a:ln>
                  <a:noFill/>
                </a:ln>
                <a:solidFill>
                  <a:srgbClr val="000000"/>
                </a:solidFill>
                <a:effectLst/>
                <a:uLnTx/>
                <a:uFillTx/>
                <a:latin typeface="+mn-lt"/>
                <a:ea typeface="+mn-ea"/>
                <a:cs typeface="+mn-cs"/>
              </a:rPr>
              <a:t>满足不了要求？</a:t>
            </a:r>
            <a:endParaRPr kumimoji="0" lang="en-US" altLang="zh-CN" sz="3000" b="1" i="0" u="none" strike="noStrike" kern="1200" cap="none" spc="0" normalizeH="0" baseline="0" noProof="0" dirty="0">
              <a:ln>
                <a:noFill/>
              </a:ln>
              <a:solidFill>
                <a:srgbClr val="000000"/>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n"/>
              <a:defRPr/>
            </a:pPr>
            <a:endParaRPr kumimoji="0" lang="en-US" altLang="zh-CN" sz="28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endParaRPr>
          </a:p>
          <a:p>
            <a:pPr marL="742950" marR="0" lvl="1" indent="-28575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n"/>
              <a:defRPr/>
            </a:pPr>
            <a:endParaRPr kumimoji="0" lang="en-US" altLang="zh-CN" sz="28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endParaRPr>
          </a:p>
          <a:p>
            <a:pPr marL="742950" marR="0" lvl="1" indent="-28575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n"/>
              <a:defRPr/>
            </a:pPr>
            <a:endParaRPr kumimoji="0" lang="en-US" altLang="zh-CN" sz="28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endParaRPr>
          </a:p>
          <a:p>
            <a:pPr marL="742950" marR="0" lvl="1" indent="-28575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n"/>
              <a:defRPr/>
            </a:pPr>
            <a:endParaRPr kumimoji="0" lang="en-US" altLang="zh-CN" sz="32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mn-cs"/>
            </a:endParaRPr>
          </a:p>
          <a:p>
            <a:pPr marL="742950" marR="0" lvl="1" indent="-285750" algn="l" defTabSz="914400" rtl="0" eaLnBrk="1" fontAlgn="base" latinLnBrk="0" hangingPunct="1">
              <a:lnSpc>
                <a:spcPct val="150000"/>
              </a:lnSpc>
              <a:spcBef>
                <a:spcPct val="20000"/>
              </a:spcBef>
              <a:spcAft>
                <a:spcPct val="0"/>
              </a:spcAft>
              <a:buClr>
                <a:schemeClr val="tx2"/>
              </a:buClr>
              <a:buSzPct val="60000"/>
              <a:buFont typeface="Wingdings" panose="05000000000000000000" pitchFamily="2" charset="2"/>
              <a:buChar char="n"/>
              <a:defRPr/>
            </a:pPr>
            <a:r>
              <a:rPr kumimoji="0" lang="zh-CN" altLang="en-US" sz="32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mn-cs"/>
              </a:rPr>
              <a:t>采用</a:t>
            </a:r>
            <a:r>
              <a:rPr kumimoji="0" lang="zh-CN" altLang="en-US" sz="32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rPr>
              <a:t>虚拟</a:t>
            </a:r>
            <a:r>
              <a:rPr kumimoji="0" lang="zh-CN" altLang="en-US" sz="32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mn-cs"/>
              </a:rPr>
              <a:t>存储层次</a:t>
            </a:r>
            <a:endParaRPr kumimoji="0" lang="en-US" altLang="zh-CN" sz="32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endParaRPr>
          </a:p>
        </p:txBody>
      </p:sp>
      <p:pic>
        <p:nvPicPr>
          <p:cNvPr id="21508" name="图片 1"/>
          <p:cNvPicPr>
            <a:picLocks noChangeAspect="1"/>
          </p:cNvPicPr>
          <p:nvPr/>
        </p:nvPicPr>
        <p:blipFill>
          <a:blip r:embed="rId1"/>
          <a:stretch>
            <a:fillRect/>
          </a:stretch>
        </p:blipFill>
        <p:spPr>
          <a:xfrm>
            <a:off x="636588" y="2147888"/>
            <a:ext cx="3549650" cy="2008187"/>
          </a:xfrm>
          <a:prstGeom prst="rect">
            <a:avLst/>
          </a:prstGeom>
          <a:noFill/>
          <a:ln w="9525">
            <a:noFill/>
          </a:ln>
        </p:spPr>
      </p:pic>
      <p:pic>
        <p:nvPicPr>
          <p:cNvPr id="21509" name="图片 8"/>
          <p:cNvPicPr>
            <a:picLocks noChangeAspect="1"/>
          </p:cNvPicPr>
          <p:nvPr/>
        </p:nvPicPr>
        <p:blipFill>
          <a:blip r:embed="rId2"/>
          <a:srcRect l="32600" t="38412" r="4263"/>
          <a:stretch>
            <a:fillRect/>
          </a:stretch>
        </p:blipFill>
        <p:spPr>
          <a:xfrm>
            <a:off x="5367338" y="2147888"/>
            <a:ext cx="3249612" cy="2092325"/>
          </a:xfrm>
          <a:prstGeom prst="rect">
            <a:avLst/>
          </a:prstGeom>
          <a:noFill/>
          <a:ln w="9525">
            <a:noFill/>
          </a:ln>
        </p:spPr>
      </p:pic>
      <p:sp>
        <p:nvSpPr>
          <p:cNvPr id="21510" name="Rectangle 3"/>
          <p:cNvSpPr txBox="1"/>
          <p:nvPr/>
        </p:nvSpPr>
        <p:spPr>
          <a:xfrm>
            <a:off x="4884738" y="1022350"/>
            <a:ext cx="4132262" cy="5222875"/>
          </a:xfrm>
          <a:prstGeom prst="rect">
            <a:avLst/>
          </a:prstGeom>
          <a:noFill/>
          <a:ln w="9525">
            <a:noFill/>
          </a:ln>
        </p:spPr>
        <p:txBody>
          <a:bodyPr/>
          <a:p>
            <a:pPr marL="0" lvl="1" indent="0" eaLnBrk="1" hangingPunct="1">
              <a:lnSpc>
                <a:spcPct val="150000"/>
              </a:lnSpc>
              <a:spcBef>
                <a:spcPct val="20000"/>
              </a:spcBef>
              <a:buClr>
                <a:schemeClr val="tx1"/>
              </a:buClr>
              <a:buSzPct val="60000"/>
              <a:buFont typeface="Wingdings" panose="05000000000000000000" pitchFamily="2" charset="2"/>
            </a:pPr>
            <a:r>
              <a:rPr lang="zh-CN" altLang="en-US" sz="3000" b="1" dirty="0">
                <a:solidFill>
                  <a:srgbClr val="000000"/>
                </a:solidFill>
                <a:latin typeface="楷体_GB2312" pitchFamily="49" charset="-122"/>
                <a:ea typeface="楷体_GB2312" pitchFamily="49" charset="-122"/>
              </a:rPr>
              <a:t>主存</a:t>
            </a:r>
            <a:r>
              <a:rPr lang="zh-CN" altLang="en-US" sz="3000" b="1" dirty="0">
                <a:latin typeface="楷体_GB2312" pitchFamily="49" charset="-122"/>
                <a:ea typeface="楷体_GB2312" pitchFamily="49" charset="-122"/>
              </a:rPr>
              <a:t>速度</a:t>
            </a:r>
            <a:r>
              <a:rPr lang="zh-CN" altLang="en-US" sz="3000" b="1" dirty="0">
                <a:solidFill>
                  <a:srgbClr val="000000"/>
                </a:solidFill>
                <a:latin typeface="楷体_GB2312" pitchFamily="49" charset="-122"/>
                <a:ea typeface="楷体_GB2312" pitchFamily="49" charset="-122"/>
              </a:rPr>
              <a:t>满足不了要求？</a:t>
            </a:r>
            <a:endParaRPr lang="en-US" altLang="zh-CN" sz="3000" b="1" dirty="0">
              <a:solidFill>
                <a:srgbClr val="000000"/>
              </a:solidFill>
              <a:latin typeface="楷体_GB2312" pitchFamily="49" charset="-122"/>
              <a:ea typeface="楷体_GB2312" pitchFamily="49" charset="-122"/>
            </a:endParaRPr>
          </a:p>
          <a:p>
            <a:pPr marL="0" lvl="1" indent="0" eaLnBrk="1" hangingPunct="1">
              <a:lnSpc>
                <a:spcPct val="150000"/>
              </a:lnSpc>
              <a:spcBef>
                <a:spcPct val="20000"/>
              </a:spcBef>
              <a:buClr>
                <a:schemeClr val="tx2"/>
              </a:buClr>
              <a:buSzPct val="60000"/>
              <a:buFont typeface="Wingdings" panose="05000000000000000000" pitchFamily="2" charset="2"/>
              <a:buChar char="n"/>
            </a:pPr>
            <a:endParaRPr lang="en-US" altLang="zh-CN" dirty="0">
              <a:solidFill>
                <a:schemeClr val="hlink"/>
              </a:solidFill>
              <a:latin typeface="Verdana" panose="020B0604030504040204" pitchFamily="34" charset="0"/>
              <a:ea typeface="隶书" panose="02010509060101010101" pitchFamily="49" charset="-122"/>
            </a:endParaRPr>
          </a:p>
          <a:p>
            <a:pPr marL="0" lvl="1" indent="0" eaLnBrk="1" hangingPunct="1">
              <a:lnSpc>
                <a:spcPct val="150000"/>
              </a:lnSpc>
              <a:spcBef>
                <a:spcPct val="20000"/>
              </a:spcBef>
              <a:buClr>
                <a:schemeClr val="tx2"/>
              </a:buClr>
              <a:buSzPct val="60000"/>
              <a:buFont typeface="Wingdings" panose="05000000000000000000" pitchFamily="2" charset="2"/>
              <a:buChar char="n"/>
            </a:pPr>
            <a:endParaRPr lang="en-US" altLang="zh-CN" dirty="0">
              <a:solidFill>
                <a:schemeClr val="hlink"/>
              </a:solidFill>
              <a:latin typeface="Verdana" panose="020B0604030504040204" pitchFamily="34" charset="0"/>
              <a:ea typeface="隶书" panose="02010509060101010101" pitchFamily="49" charset="-122"/>
            </a:endParaRPr>
          </a:p>
          <a:p>
            <a:pPr marL="0" lvl="1" indent="0" eaLnBrk="1" hangingPunct="1">
              <a:lnSpc>
                <a:spcPct val="150000"/>
              </a:lnSpc>
              <a:spcBef>
                <a:spcPct val="20000"/>
              </a:spcBef>
              <a:buClr>
                <a:schemeClr val="tx2"/>
              </a:buClr>
              <a:buSzPct val="60000"/>
              <a:buFont typeface="Wingdings" panose="05000000000000000000" pitchFamily="2" charset="2"/>
            </a:pPr>
            <a:endParaRPr lang="en-US" altLang="zh-CN" dirty="0">
              <a:solidFill>
                <a:schemeClr val="hlink"/>
              </a:solidFill>
              <a:latin typeface="Verdana" panose="020B0604030504040204" pitchFamily="34" charset="0"/>
              <a:ea typeface="隶书" panose="02010509060101010101" pitchFamily="49" charset="-122"/>
            </a:endParaRPr>
          </a:p>
          <a:p>
            <a:pPr marL="0" lvl="1" indent="0" eaLnBrk="1" hangingPunct="1">
              <a:spcBef>
                <a:spcPct val="20000"/>
              </a:spcBef>
              <a:buClr>
                <a:schemeClr val="tx2"/>
              </a:buClr>
              <a:buSzPct val="60000"/>
              <a:buFont typeface="Wingdings" panose="05000000000000000000" pitchFamily="2" charset="2"/>
            </a:pPr>
            <a:endParaRPr lang="en-US" altLang="zh-CN" sz="2400" dirty="0">
              <a:solidFill>
                <a:schemeClr val="hlink"/>
              </a:solidFill>
              <a:latin typeface="Verdana" panose="020B0604030504040204" pitchFamily="34" charset="0"/>
              <a:ea typeface="隶书" panose="02010509060101010101" pitchFamily="49" charset="-122"/>
            </a:endParaRPr>
          </a:p>
          <a:p>
            <a:pPr marL="0" lvl="1" indent="0" eaLnBrk="1" hangingPunct="1">
              <a:spcBef>
                <a:spcPts val="1800"/>
              </a:spcBef>
              <a:buClr>
                <a:schemeClr val="tx2"/>
              </a:buClr>
              <a:buSzPct val="60000"/>
              <a:buFont typeface="Wingdings" panose="05000000000000000000" pitchFamily="2" charset="2"/>
              <a:buChar char="l"/>
            </a:pPr>
            <a:r>
              <a:rPr lang="en-US" altLang="zh-CN" sz="2400" dirty="0">
                <a:solidFill>
                  <a:schemeClr val="hlink"/>
                </a:solidFill>
                <a:latin typeface="Verdana" panose="020B0604030504040204" pitchFamily="34" charset="0"/>
                <a:ea typeface="隶书" panose="02010509060101010101" pitchFamily="49" charset="-122"/>
              </a:rPr>
              <a:t>CPU</a:t>
            </a:r>
            <a:r>
              <a:rPr lang="zh-CN" altLang="en-US" sz="2400" dirty="0">
                <a:solidFill>
                  <a:schemeClr val="hlink"/>
                </a:solidFill>
                <a:latin typeface="Times New Roman" panose="02020603050405020304" pitchFamily="18" charset="0"/>
                <a:ea typeface="隶书" panose="02010509060101010101" pitchFamily="49" charset="-122"/>
              </a:rPr>
              <a:t>中设置通用寄存器</a:t>
            </a:r>
            <a:r>
              <a:rPr lang="zh-CN" altLang="en-US" sz="2400" dirty="0">
                <a:solidFill>
                  <a:schemeClr val="hlink"/>
                </a:solidFill>
                <a:latin typeface="Verdana" panose="020B0604030504040204" pitchFamily="34" charset="0"/>
                <a:ea typeface="隶书" panose="02010509060101010101" pitchFamily="49" charset="-122"/>
              </a:rPr>
              <a:t> </a:t>
            </a:r>
            <a:endParaRPr lang="zh-CN" altLang="en-US" sz="2400" dirty="0">
              <a:solidFill>
                <a:schemeClr val="hlink"/>
              </a:solidFill>
              <a:latin typeface="Verdana" panose="020B0604030504040204" pitchFamily="34" charset="0"/>
              <a:ea typeface="隶书" panose="02010509060101010101" pitchFamily="49" charset="-122"/>
            </a:endParaRPr>
          </a:p>
          <a:p>
            <a:pPr marL="0" lvl="1" indent="0" eaLnBrk="1" hangingPunct="1">
              <a:spcBef>
                <a:spcPts val="1800"/>
              </a:spcBef>
              <a:buClr>
                <a:schemeClr val="tx2"/>
              </a:buClr>
              <a:buSzPct val="60000"/>
              <a:buFont typeface="Wingdings" panose="05000000000000000000" pitchFamily="2" charset="2"/>
              <a:buChar char="l"/>
            </a:pPr>
            <a:r>
              <a:rPr lang="zh-CN" altLang="en-US" sz="2400" dirty="0">
                <a:solidFill>
                  <a:schemeClr val="hlink"/>
                </a:solidFill>
                <a:latin typeface="Times New Roman" panose="02020603050405020304" pitchFamily="18" charset="0"/>
                <a:ea typeface="隶书" panose="02010509060101010101" pitchFamily="49" charset="-122"/>
              </a:rPr>
              <a:t>采用存储器的多体交叉并行存取</a:t>
            </a:r>
            <a:endParaRPr lang="zh-CN" altLang="en-US" sz="2400" dirty="0">
              <a:solidFill>
                <a:schemeClr val="hlink"/>
              </a:solidFill>
              <a:latin typeface="Times New Roman" panose="02020603050405020304" pitchFamily="18" charset="0"/>
              <a:ea typeface="隶书" panose="02010509060101010101" pitchFamily="49" charset="-122"/>
            </a:endParaRPr>
          </a:p>
          <a:p>
            <a:pPr marL="0" lvl="1" indent="0" eaLnBrk="1" hangingPunct="1">
              <a:spcBef>
                <a:spcPts val="1800"/>
              </a:spcBef>
              <a:buClr>
                <a:schemeClr val="tx2"/>
              </a:buClr>
              <a:buSzPct val="60000"/>
              <a:buFont typeface="Wingdings" panose="05000000000000000000" pitchFamily="2" charset="2"/>
              <a:buChar char="l"/>
            </a:pPr>
            <a:r>
              <a:rPr lang="zh-CN" altLang="en-US" sz="2400" dirty="0">
                <a:solidFill>
                  <a:schemeClr val="hlink"/>
                </a:solidFill>
                <a:latin typeface="Times New Roman" panose="02020603050405020304" pitchFamily="18" charset="0"/>
                <a:ea typeface="隶书" panose="02010509060101010101" pitchFamily="49" charset="-122"/>
              </a:rPr>
              <a:t>采用</a:t>
            </a:r>
            <a:r>
              <a:rPr lang="en-US" altLang="zh-CN" sz="2400" dirty="0">
                <a:solidFill>
                  <a:schemeClr val="hlink"/>
                </a:solidFill>
                <a:latin typeface="Verdana" panose="020B0604030504040204" pitchFamily="34" charset="0"/>
                <a:ea typeface="隶书" panose="02010509060101010101" pitchFamily="49" charset="-122"/>
              </a:rPr>
              <a:t>Cache</a:t>
            </a:r>
            <a:r>
              <a:rPr lang="zh-CN" altLang="en-US" sz="2400" dirty="0">
                <a:solidFill>
                  <a:schemeClr val="hlink"/>
                </a:solidFill>
                <a:latin typeface="Times New Roman" panose="02020603050405020304" pitchFamily="18" charset="0"/>
                <a:ea typeface="隶书" panose="02010509060101010101" pitchFamily="49" charset="-122"/>
              </a:rPr>
              <a:t>存储层次</a:t>
            </a:r>
            <a:endParaRPr lang="en-US" altLang="zh-CN" sz="2400" dirty="0">
              <a:solidFill>
                <a:schemeClr val="hlink"/>
              </a:solidFill>
              <a:latin typeface="Verdana" panose="020B0604030504040204" pitchFamily="34" charset="0"/>
              <a:ea typeface="隶书" panose="02010509060101010101" pitchFamily="49" charset="-122"/>
            </a:endParaRPr>
          </a:p>
        </p:txBody>
      </p:sp>
      <p:cxnSp>
        <p:nvCxnSpPr>
          <p:cNvPr id="21511" name="直接连接符 7"/>
          <p:cNvCxnSpPr/>
          <p:nvPr/>
        </p:nvCxnSpPr>
        <p:spPr>
          <a:xfrm>
            <a:off x="4691063" y="869950"/>
            <a:ext cx="0" cy="5929313"/>
          </a:xfrm>
          <a:prstGeom prst="line">
            <a:avLst/>
          </a:prstGeom>
          <a:ln w="9525" cap="flat" cmpd="sng">
            <a:solidFill>
              <a:srgbClr val="FF0000"/>
            </a:solidFill>
            <a:prstDash val="lgDashDot"/>
            <a:headEnd type="none" w="med" len="med"/>
            <a:tailEnd type="none" w="med" len="med"/>
          </a:ln>
        </p:spPr>
      </p:cxnSp>
      <p:pic>
        <p:nvPicPr>
          <p:cNvPr id="21512" name="图片 12"/>
          <p:cNvPicPr>
            <a:picLocks noChangeAspect="1"/>
          </p:cNvPicPr>
          <p:nvPr/>
        </p:nvPicPr>
        <p:blipFill>
          <a:blip r:embed="rId3"/>
          <a:srcRect l="11098" t="4738" r="66534" b="43079"/>
          <a:stretch>
            <a:fillRect/>
          </a:stretch>
        </p:blipFill>
        <p:spPr>
          <a:xfrm>
            <a:off x="4252913" y="2495550"/>
            <a:ext cx="987425" cy="1311275"/>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3"/>
          <p:cNvSpPr>
            <a:spLocks noGrp="1"/>
          </p:cNvSpPr>
          <p:nvPr>
            <p:ph idx="1" hasCustomPrompt="1"/>
          </p:nvPr>
        </p:nvSpPr>
        <p:spPr>
          <a:xfrm>
            <a:off x="452438" y="877888"/>
            <a:ext cx="8229600" cy="5786437"/>
          </a:xfrm>
          <a:ln/>
        </p:spPr>
        <p:txBody>
          <a:bodyPr vert="horz" wrap="square" lIns="91440" tIns="45720" rIns="91440" bIns="45720" anchor="t" anchorCtr="0"/>
          <a:p>
            <a:pPr eaLnBrk="1" hangingPunct="1"/>
            <a:r>
              <a:rPr lang="zh-CN" altLang="en-US" dirty="0"/>
              <a:t>按</a:t>
            </a:r>
            <a:r>
              <a:rPr lang="zh-CN" altLang="en-US" dirty="0">
                <a:solidFill>
                  <a:srgbClr val="FF0000"/>
                </a:solidFill>
              </a:rPr>
              <a:t>地址访问</a:t>
            </a:r>
            <a:r>
              <a:rPr lang="zh-CN" altLang="en-US" dirty="0"/>
              <a:t>的随机存储器</a:t>
            </a:r>
            <a:endParaRPr lang="zh-CN" altLang="en-US" dirty="0"/>
          </a:p>
          <a:p>
            <a:pPr lvl="1" eaLnBrk="1" hangingPunct="1">
              <a:spcBef>
                <a:spcPts val="1800"/>
              </a:spcBef>
            </a:pPr>
            <a:r>
              <a:rPr lang="zh-CN" altLang="en-US" b="1" dirty="0">
                <a:ea typeface="楷体_GB2312" pitchFamily="49" charset="-122"/>
              </a:rPr>
              <a:t>在一个存储周期里只能按给出的一个地址访问其存储单元</a:t>
            </a:r>
            <a:endParaRPr lang="zh-CN" altLang="en-US" b="1" dirty="0">
              <a:ea typeface="楷体_GB2312" pitchFamily="49" charset="-122"/>
            </a:endParaRPr>
          </a:p>
          <a:p>
            <a:pPr eaLnBrk="1" hangingPunct="1">
              <a:spcBef>
                <a:spcPts val="1800"/>
              </a:spcBef>
            </a:pPr>
            <a:r>
              <a:rPr lang="zh-CN" altLang="en-US" dirty="0"/>
              <a:t>按</a:t>
            </a:r>
            <a:r>
              <a:rPr lang="zh-CN" altLang="en-US" dirty="0">
                <a:solidFill>
                  <a:srgbClr val="FF0000"/>
                </a:solidFill>
              </a:rPr>
              <a:t>内容访问</a:t>
            </a:r>
            <a:r>
              <a:rPr lang="zh-CN" altLang="en-US" dirty="0"/>
              <a:t>的相联存储器</a:t>
            </a:r>
            <a:endParaRPr lang="zh-CN" altLang="en-US" dirty="0"/>
          </a:p>
          <a:p>
            <a:pPr lvl="1" eaLnBrk="1" hangingPunct="1">
              <a:spcBef>
                <a:spcPts val="1800"/>
              </a:spcBef>
            </a:pPr>
            <a:r>
              <a:rPr lang="zh-CN" altLang="en-US" b="1" dirty="0">
                <a:latin typeface="楷体_GB2312" pitchFamily="49" charset="-122"/>
                <a:ea typeface="楷体_GB2312" pitchFamily="49" charset="-122"/>
              </a:rPr>
              <a:t>在一个存储周期里能将给定的</a:t>
            </a:r>
            <a:r>
              <a:rPr lang="en-US" altLang="zh-CN" b="1" dirty="0">
                <a:latin typeface="楷体_GB2312" pitchFamily="49" charset="-122"/>
                <a:ea typeface="楷体_GB2312" pitchFamily="49" charset="-122"/>
              </a:rPr>
              <a:t>n</a:t>
            </a:r>
            <a:r>
              <a:rPr lang="en-US" altLang="zh-CN" b="1" baseline="-25000" dirty="0">
                <a:latin typeface="楷体_GB2312" pitchFamily="49" charset="-122"/>
                <a:ea typeface="楷体_GB2312" pitchFamily="49" charset="-122"/>
              </a:rPr>
              <a:t>v</a:t>
            </a:r>
            <a:r>
              <a:rPr lang="zh-CN" altLang="en-US" b="1" dirty="0">
                <a:latin typeface="楷体_GB2312" pitchFamily="49" charset="-122"/>
                <a:ea typeface="楷体_GB2312" pitchFamily="49" charset="-122"/>
              </a:rPr>
              <a:t>同时与目录表中全部</a:t>
            </a:r>
            <a:r>
              <a:rPr lang="en-US" altLang="zh-CN" b="1" dirty="0">
                <a:latin typeface="楷体_GB2312" pitchFamily="49" charset="-122"/>
                <a:ea typeface="楷体_GB2312" pitchFamily="49" charset="-122"/>
              </a:rPr>
              <a:t>2</a:t>
            </a:r>
            <a:r>
              <a:rPr lang="en-US" altLang="zh-CN" b="1" baseline="30000" dirty="0">
                <a:latin typeface="楷体_GB2312" pitchFamily="49" charset="-122"/>
                <a:ea typeface="楷体_GB2312" pitchFamily="49" charset="-122"/>
              </a:rPr>
              <a:t>n</a:t>
            </a:r>
            <a:r>
              <a:rPr lang="en-US" altLang="zh-CN" b="1" baseline="15000" dirty="0">
                <a:latin typeface="楷体_GB2312" pitchFamily="49" charset="-122"/>
                <a:ea typeface="楷体_GB2312" pitchFamily="49" charset="-122"/>
              </a:rPr>
              <a:t>v</a:t>
            </a:r>
            <a:r>
              <a:rPr lang="zh-CN" altLang="en-US" b="1" dirty="0">
                <a:latin typeface="楷体_GB2312" pitchFamily="49" charset="-122"/>
                <a:ea typeface="楷体_GB2312" pitchFamily="49" charset="-122"/>
              </a:rPr>
              <a:t>单元对应的</a:t>
            </a:r>
            <a:r>
              <a:rPr lang="zh-CN" altLang="en-US" b="1" dirty="0">
                <a:solidFill>
                  <a:srgbClr val="FF0000"/>
                </a:solidFill>
                <a:latin typeface="楷体_GB2312" pitchFamily="49" charset="-122"/>
                <a:ea typeface="楷体_GB2312" pitchFamily="49" charset="-122"/>
              </a:rPr>
              <a:t>虚页号字段内容</a:t>
            </a:r>
            <a:r>
              <a:rPr lang="zh-CN" altLang="en-US" b="1" dirty="0">
                <a:latin typeface="楷体_GB2312" pitchFamily="49" charset="-122"/>
                <a:ea typeface="楷体_GB2312" pitchFamily="49" charset="-122"/>
              </a:rPr>
              <a:t>进行比较，进行相联查找</a:t>
            </a:r>
            <a:endParaRPr lang="zh-CN" altLang="en-US" b="1" dirty="0">
              <a:latin typeface="楷体_GB2312" pitchFamily="49" charset="-122"/>
              <a:ea typeface="楷体_GB2312" pitchFamily="49" charset="-122"/>
            </a:endParaRPr>
          </a:p>
          <a:p>
            <a:pPr lvl="1" eaLnBrk="1" hangingPunct="1">
              <a:spcBef>
                <a:spcPts val="1800"/>
              </a:spcBef>
            </a:pPr>
            <a:r>
              <a:rPr lang="en-US" altLang="zh-CN" b="1" dirty="0">
                <a:latin typeface="楷体_GB2312" pitchFamily="49" charset="-122"/>
                <a:ea typeface="楷体_GB2312" pitchFamily="49" charset="-122"/>
              </a:rPr>
              <a:t>2</a:t>
            </a:r>
            <a:r>
              <a:rPr lang="en-US" altLang="zh-CN" b="1" baseline="30000" dirty="0">
                <a:latin typeface="楷体_GB2312" pitchFamily="49" charset="-122"/>
                <a:ea typeface="楷体_GB2312" pitchFamily="49" charset="-122"/>
              </a:rPr>
              <a:t>n</a:t>
            </a:r>
            <a:r>
              <a:rPr lang="en-US" altLang="zh-CN" b="1" baseline="15000" dirty="0">
                <a:latin typeface="楷体_GB2312" pitchFamily="49" charset="-122"/>
                <a:ea typeface="楷体_GB2312" pitchFamily="49" charset="-122"/>
              </a:rPr>
              <a:t>v</a:t>
            </a:r>
            <a:r>
              <a:rPr lang="zh-CN" altLang="en-US" b="1" dirty="0">
                <a:latin typeface="楷体_GB2312" pitchFamily="49" charset="-122"/>
                <a:ea typeface="楷体_GB2312" pitchFamily="49" charset="-122"/>
              </a:rPr>
              <a:t>行的相联目录表代价过高，虚拟存储器一般不直接用目录表来存储全部虚页号与实页号的对应关系</a:t>
            </a:r>
            <a:endParaRPr lang="zh-CN" altLang="en-US" b="1" dirty="0">
              <a:latin typeface="楷体_GB2312" pitchFamily="49" charset="-122"/>
              <a:ea typeface="楷体_GB2312" pitchFamily="49" charset="-122"/>
            </a:endParaRPr>
          </a:p>
        </p:txBody>
      </p:sp>
      <p:sp>
        <p:nvSpPr>
          <p:cNvPr id="104451" name="Rectangle 2"/>
          <p:cNvSpPr>
            <a:spLocks noGrp="1"/>
          </p:cNvSpPr>
          <p:nvPr>
            <p:ph type="title"/>
          </p:nvPr>
        </p:nvSpPr>
        <p:spPr>
          <a:ln/>
        </p:spPr>
        <p:txBody>
          <a:bodyPr vert="horz" wrap="square" lIns="91440" tIns="45720" rIns="91440" bIns="45720" anchor="ctr" anchorCtr="0"/>
          <a:p>
            <a:pPr eaLnBrk="1" hangingPunct="1"/>
            <a:r>
              <a:rPr lang="zh-CN" altLang="en-US" dirty="0">
                <a:latin typeface="Times New Roman" panose="02020603050405020304" pitchFamily="18" charset="0"/>
              </a:rPr>
              <a:t>改进页表法</a:t>
            </a:r>
            <a:endParaRPr lang="zh-CN" altLang="en-US" dirty="0">
              <a:latin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2"/>
          <p:cNvSpPr>
            <a:spLocks noGrp="1"/>
          </p:cNvSpPr>
          <p:nvPr>
            <p:ph type="title"/>
          </p:nvPr>
        </p:nvSpPr>
        <p:spPr>
          <a:ln/>
        </p:spPr>
        <p:txBody>
          <a:bodyPr vert="horz" wrap="square" lIns="91440" tIns="45720" rIns="91440" bIns="45720" anchor="ctr" anchorCtr="0"/>
          <a:p>
            <a:pPr eaLnBrk="1" hangingPunct="1"/>
            <a:r>
              <a:rPr lang="zh-CN" altLang="en-US" dirty="0"/>
              <a:t>页表法与相联目录表法的比较</a:t>
            </a:r>
            <a:endParaRPr lang="zh-CN" altLang="en-US" dirty="0"/>
          </a:p>
        </p:txBody>
      </p:sp>
      <p:grpSp>
        <p:nvGrpSpPr>
          <p:cNvPr id="105475" name="Group 3"/>
          <p:cNvGrpSpPr/>
          <p:nvPr/>
        </p:nvGrpSpPr>
        <p:grpSpPr>
          <a:xfrm>
            <a:off x="250825" y="1250950"/>
            <a:ext cx="8610600" cy="4419600"/>
            <a:chOff x="-3" y="-3"/>
            <a:chExt cx="3672" cy="2424"/>
          </a:xfrm>
        </p:grpSpPr>
        <p:grpSp>
          <p:nvGrpSpPr>
            <p:cNvPr id="105485" name="Group 4"/>
            <p:cNvGrpSpPr/>
            <p:nvPr/>
          </p:nvGrpSpPr>
          <p:grpSpPr>
            <a:xfrm>
              <a:off x="0" y="0"/>
              <a:ext cx="3666" cy="2418"/>
              <a:chOff x="0" y="0"/>
              <a:chExt cx="3666" cy="2418"/>
            </a:xfrm>
          </p:grpSpPr>
          <p:grpSp>
            <p:nvGrpSpPr>
              <p:cNvPr id="105487" name="Group 5"/>
              <p:cNvGrpSpPr/>
              <p:nvPr/>
            </p:nvGrpSpPr>
            <p:grpSpPr>
              <a:xfrm>
                <a:off x="0" y="0"/>
                <a:ext cx="1222" cy="403"/>
                <a:chOff x="0" y="0"/>
                <a:chExt cx="1222" cy="403"/>
              </a:xfrm>
            </p:grpSpPr>
            <p:sp>
              <p:nvSpPr>
                <p:cNvPr id="105539" name="Rectangle 6"/>
                <p:cNvSpPr/>
                <p:nvPr/>
              </p:nvSpPr>
              <p:spPr>
                <a:xfrm>
                  <a:off x="43" y="0"/>
                  <a:ext cx="1136" cy="403"/>
                </a:xfrm>
                <a:prstGeom prst="rect">
                  <a:avLst/>
                </a:prstGeom>
                <a:noFill/>
                <a:ln w="9525">
                  <a:noFill/>
                </a:ln>
              </p:spPr>
              <p:txBody>
                <a:bodyPr/>
                <a:p>
                  <a:pPr algn="just" eaLnBrk="1" hangingPunct="1"/>
                  <a:r>
                    <a:rPr lang="zh-CN" altLang="en-US" sz="1000" dirty="0">
                      <a:solidFill>
                        <a:srgbClr val="000000"/>
                      </a:solidFill>
                      <a:latin typeface="Times New Roman" panose="02020603050405020304" pitchFamily="18" charset="0"/>
                      <a:ea typeface="宋体" panose="02010600030101010101" pitchFamily="2" charset="-122"/>
                    </a:rPr>
                    <a:t> </a:t>
                  </a:r>
                  <a:endParaRPr lang="zh-CN" altLang="en-US" sz="1000" dirty="0">
                    <a:solidFill>
                      <a:srgbClr val="000000"/>
                    </a:solidFill>
                    <a:latin typeface="Times New Roman" panose="02020603050405020304" pitchFamily="18" charset="0"/>
                    <a:ea typeface="宋体" panose="02010600030101010101" pitchFamily="2" charset="-122"/>
                  </a:endParaRPr>
                </a:p>
                <a:p>
                  <a:pPr algn="just"/>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05540" name="Rectangle 7"/>
                <p:cNvSpPr/>
                <p:nvPr/>
              </p:nvSpPr>
              <p:spPr>
                <a:xfrm>
                  <a:off x="0" y="0"/>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88" name="Group 8"/>
              <p:cNvGrpSpPr/>
              <p:nvPr/>
            </p:nvGrpSpPr>
            <p:grpSpPr>
              <a:xfrm>
                <a:off x="1222" y="0"/>
                <a:ext cx="1222" cy="403"/>
                <a:chOff x="1222" y="0"/>
                <a:chExt cx="1222" cy="403"/>
              </a:xfrm>
            </p:grpSpPr>
            <p:sp>
              <p:nvSpPr>
                <p:cNvPr id="105537" name="Rectangle 9"/>
                <p:cNvSpPr/>
                <p:nvPr/>
              </p:nvSpPr>
              <p:spPr>
                <a:xfrm>
                  <a:off x="1265" y="0"/>
                  <a:ext cx="1136" cy="403"/>
                </a:xfrm>
                <a:prstGeom prst="rect">
                  <a:avLst/>
                </a:prstGeom>
                <a:noFill/>
                <a:ln w="9525">
                  <a:noFill/>
                </a:ln>
              </p:spPr>
              <p:txBody>
                <a:bodyPr/>
                <a:p>
                  <a:pPr algn="just" eaLnBrk="1" hangingPunct="1"/>
                  <a:r>
                    <a:rPr lang="zh-CN" altLang="en-US" dirty="0">
                      <a:solidFill>
                        <a:srgbClr val="000000"/>
                      </a:solidFill>
                      <a:latin typeface="Times New Roman" panose="02020603050405020304" pitchFamily="18" charset="0"/>
                      <a:ea typeface="楷体_GB2312" pitchFamily="49" charset="-122"/>
                    </a:rPr>
                    <a:t>页表法</a:t>
                  </a:r>
                  <a:endParaRPr lang="zh-CN" altLang="en-US" dirty="0">
                    <a:solidFill>
                      <a:srgbClr val="000000"/>
                    </a:solidFill>
                    <a:latin typeface="Tahoma" panose="020B0604030504040204" pitchFamily="34" charset="0"/>
                    <a:ea typeface="宋体" panose="02010600030101010101" pitchFamily="2" charset="-122"/>
                  </a:endParaRPr>
                </a:p>
                <a:p>
                  <a:pPr algn="just"/>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5538" name="Rectangle 10"/>
                <p:cNvSpPr/>
                <p:nvPr/>
              </p:nvSpPr>
              <p:spPr>
                <a:xfrm>
                  <a:off x="1222" y="0"/>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89" name="Group 11"/>
              <p:cNvGrpSpPr/>
              <p:nvPr/>
            </p:nvGrpSpPr>
            <p:grpSpPr>
              <a:xfrm>
                <a:off x="2444" y="0"/>
                <a:ext cx="1222" cy="403"/>
                <a:chOff x="2444" y="0"/>
                <a:chExt cx="1222" cy="403"/>
              </a:xfrm>
            </p:grpSpPr>
            <p:sp>
              <p:nvSpPr>
                <p:cNvPr id="105535" name="Rectangle 12"/>
                <p:cNvSpPr/>
                <p:nvPr/>
              </p:nvSpPr>
              <p:spPr>
                <a:xfrm>
                  <a:off x="2487" y="0"/>
                  <a:ext cx="1136" cy="403"/>
                </a:xfrm>
                <a:prstGeom prst="rect">
                  <a:avLst/>
                </a:prstGeom>
                <a:noFill/>
                <a:ln w="9525">
                  <a:noFill/>
                </a:ln>
              </p:spPr>
              <p:txBody>
                <a:bodyPr/>
                <a:p>
                  <a:pPr algn="just" eaLnBrk="1" hangingPunct="1"/>
                  <a:r>
                    <a:rPr lang="zh-CN" altLang="en-US" dirty="0">
                      <a:solidFill>
                        <a:srgbClr val="000000"/>
                      </a:solidFill>
                      <a:latin typeface="Times New Roman" panose="02020603050405020304" pitchFamily="18" charset="0"/>
                      <a:ea typeface="楷体_GB2312" pitchFamily="49" charset="-122"/>
                    </a:rPr>
                    <a:t>相联目录表法</a:t>
                  </a:r>
                  <a:endParaRPr lang="zh-CN" altLang="en-US" dirty="0">
                    <a:solidFill>
                      <a:srgbClr val="000000"/>
                    </a:solidFill>
                    <a:latin typeface="Tahoma" panose="020B0604030504040204" pitchFamily="34" charset="0"/>
                    <a:ea typeface="宋体" panose="02010600030101010101" pitchFamily="2" charset="-122"/>
                  </a:endParaRPr>
                </a:p>
                <a:p>
                  <a:pPr algn="just"/>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05536" name="Rectangle 13"/>
                <p:cNvSpPr/>
                <p:nvPr/>
              </p:nvSpPr>
              <p:spPr>
                <a:xfrm>
                  <a:off x="2444" y="0"/>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90" name="Group 14"/>
              <p:cNvGrpSpPr/>
              <p:nvPr/>
            </p:nvGrpSpPr>
            <p:grpSpPr>
              <a:xfrm>
                <a:off x="0" y="403"/>
                <a:ext cx="1222" cy="403"/>
                <a:chOff x="0" y="403"/>
                <a:chExt cx="1222" cy="403"/>
              </a:xfrm>
            </p:grpSpPr>
            <p:sp>
              <p:nvSpPr>
                <p:cNvPr id="105533" name="Rectangle 15"/>
                <p:cNvSpPr/>
                <p:nvPr/>
              </p:nvSpPr>
              <p:spPr>
                <a:xfrm>
                  <a:off x="43" y="403"/>
                  <a:ext cx="1136" cy="403"/>
                </a:xfrm>
                <a:prstGeom prst="rect">
                  <a:avLst/>
                </a:prstGeom>
                <a:noFill/>
                <a:ln w="9525">
                  <a:noFill/>
                </a:ln>
              </p:spPr>
              <p:txBody>
                <a:bodyPr/>
                <a:p>
                  <a:pPr algn="just" eaLnBrk="1" hangingPunct="1"/>
                  <a:r>
                    <a:rPr lang="zh-CN" altLang="en-US" dirty="0">
                      <a:solidFill>
                        <a:srgbClr val="000000"/>
                      </a:solidFill>
                      <a:latin typeface="Times New Roman" panose="02020603050405020304" pitchFamily="18" charset="0"/>
                      <a:ea typeface="楷体_GB2312" pitchFamily="49" charset="-122"/>
                    </a:rPr>
                    <a:t>访问方式</a:t>
                  </a:r>
                  <a:endParaRPr lang="zh-CN" altLang="en-US" dirty="0">
                    <a:solidFill>
                      <a:srgbClr val="000000"/>
                    </a:solidFill>
                    <a:latin typeface="Tahoma" panose="020B0604030504040204" pitchFamily="34" charset="0"/>
                    <a:ea typeface="宋体" panose="02010600030101010101" pitchFamily="2" charset="-122"/>
                  </a:endParaRPr>
                </a:p>
                <a:p>
                  <a:pPr algn="just"/>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5534" name="Rectangle 16"/>
                <p:cNvSpPr/>
                <p:nvPr/>
              </p:nvSpPr>
              <p:spPr>
                <a:xfrm>
                  <a:off x="0" y="403"/>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91" name="Group 17"/>
              <p:cNvGrpSpPr/>
              <p:nvPr/>
            </p:nvGrpSpPr>
            <p:grpSpPr>
              <a:xfrm>
                <a:off x="1222" y="403"/>
                <a:ext cx="1222" cy="403"/>
                <a:chOff x="1222" y="403"/>
                <a:chExt cx="1222" cy="403"/>
              </a:xfrm>
            </p:grpSpPr>
            <p:sp>
              <p:nvSpPr>
                <p:cNvPr id="105531" name="Rectangle 18"/>
                <p:cNvSpPr/>
                <p:nvPr/>
              </p:nvSpPr>
              <p:spPr>
                <a:xfrm>
                  <a:off x="1265" y="403"/>
                  <a:ext cx="1136" cy="403"/>
                </a:xfrm>
                <a:prstGeom prst="rect">
                  <a:avLst/>
                </a:prstGeom>
                <a:noFill/>
                <a:ln w="9525">
                  <a:noFill/>
                </a:ln>
              </p:spPr>
              <p:txBody>
                <a:bodyPr/>
                <a:p>
                  <a:pPr algn="just" eaLnBrk="1" hangingPunct="1"/>
                  <a:r>
                    <a:rPr lang="zh-CN" altLang="en-US" dirty="0">
                      <a:solidFill>
                        <a:srgbClr val="000000"/>
                      </a:solidFill>
                      <a:latin typeface="Times New Roman" panose="02020603050405020304" pitchFamily="18" charset="0"/>
                      <a:ea typeface="楷体_GB2312" pitchFamily="49" charset="-122"/>
                    </a:rPr>
                    <a:t>地址</a:t>
                  </a:r>
                  <a:endParaRPr lang="zh-CN" altLang="en-US" dirty="0">
                    <a:solidFill>
                      <a:srgbClr val="000000"/>
                    </a:solidFill>
                    <a:latin typeface="Tahoma" panose="020B0604030504040204" pitchFamily="34" charset="0"/>
                    <a:ea typeface="宋体" panose="02010600030101010101" pitchFamily="2" charset="-122"/>
                  </a:endParaRPr>
                </a:p>
                <a:p>
                  <a:pPr algn="just"/>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5532" name="Rectangle 19"/>
                <p:cNvSpPr/>
                <p:nvPr/>
              </p:nvSpPr>
              <p:spPr>
                <a:xfrm>
                  <a:off x="1222" y="403"/>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92" name="Group 20"/>
              <p:cNvGrpSpPr/>
              <p:nvPr/>
            </p:nvGrpSpPr>
            <p:grpSpPr>
              <a:xfrm>
                <a:off x="2444" y="403"/>
                <a:ext cx="1222" cy="403"/>
                <a:chOff x="2444" y="403"/>
                <a:chExt cx="1222" cy="403"/>
              </a:xfrm>
            </p:grpSpPr>
            <p:sp>
              <p:nvSpPr>
                <p:cNvPr id="105529" name="Rectangle 21"/>
                <p:cNvSpPr/>
                <p:nvPr/>
              </p:nvSpPr>
              <p:spPr>
                <a:xfrm>
                  <a:off x="2487" y="403"/>
                  <a:ext cx="1136" cy="403"/>
                </a:xfrm>
                <a:prstGeom prst="rect">
                  <a:avLst/>
                </a:prstGeom>
                <a:noFill/>
                <a:ln w="9525">
                  <a:noFill/>
                </a:ln>
              </p:spPr>
              <p:txBody>
                <a:bodyPr/>
                <a:p>
                  <a:pPr algn="just" eaLnBrk="1" hangingPunct="1"/>
                  <a:r>
                    <a:rPr lang="zh-CN" altLang="en-US" dirty="0">
                      <a:solidFill>
                        <a:srgbClr val="000000"/>
                      </a:solidFill>
                      <a:latin typeface="Times New Roman" panose="02020603050405020304" pitchFamily="18" charset="0"/>
                      <a:ea typeface="楷体_GB2312" pitchFamily="49" charset="-122"/>
                    </a:rPr>
                    <a:t>内容</a:t>
                  </a:r>
                  <a:endParaRPr lang="zh-CN" altLang="en-US" dirty="0">
                    <a:solidFill>
                      <a:srgbClr val="000000"/>
                    </a:solidFill>
                    <a:latin typeface="Tahoma" panose="020B0604030504040204" pitchFamily="34" charset="0"/>
                    <a:ea typeface="宋体" panose="02010600030101010101" pitchFamily="2" charset="-122"/>
                  </a:endParaRPr>
                </a:p>
                <a:p>
                  <a:pPr algn="just"/>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5530" name="Rectangle 22"/>
                <p:cNvSpPr/>
                <p:nvPr/>
              </p:nvSpPr>
              <p:spPr>
                <a:xfrm>
                  <a:off x="2444" y="403"/>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93" name="Group 23"/>
              <p:cNvGrpSpPr/>
              <p:nvPr/>
            </p:nvGrpSpPr>
            <p:grpSpPr>
              <a:xfrm>
                <a:off x="0" y="806"/>
                <a:ext cx="1222" cy="403"/>
                <a:chOff x="0" y="806"/>
                <a:chExt cx="1222" cy="403"/>
              </a:xfrm>
            </p:grpSpPr>
            <p:sp>
              <p:nvSpPr>
                <p:cNvPr id="105527" name="Rectangle 24"/>
                <p:cNvSpPr/>
                <p:nvPr/>
              </p:nvSpPr>
              <p:spPr>
                <a:xfrm>
                  <a:off x="43" y="806"/>
                  <a:ext cx="1136" cy="403"/>
                </a:xfrm>
                <a:prstGeom prst="rect">
                  <a:avLst/>
                </a:prstGeom>
                <a:noFill/>
                <a:ln w="9525">
                  <a:noFill/>
                </a:ln>
              </p:spPr>
              <p:txBody>
                <a:bodyPr/>
                <a:p>
                  <a:pPr algn="just" eaLnBrk="1" hangingPunct="1"/>
                  <a:r>
                    <a:rPr lang="zh-CN" altLang="en-US" dirty="0">
                      <a:solidFill>
                        <a:srgbClr val="000000"/>
                      </a:solidFill>
                      <a:latin typeface="Times New Roman" panose="02020603050405020304" pitchFamily="18" charset="0"/>
                      <a:ea typeface="楷体_GB2312" pitchFamily="49" charset="-122"/>
                    </a:rPr>
                    <a:t>存储容量</a:t>
                  </a:r>
                  <a:endParaRPr lang="zh-CN" altLang="en-US" dirty="0">
                    <a:solidFill>
                      <a:srgbClr val="000000"/>
                    </a:solidFill>
                    <a:latin typeface="Tahoma" panose="020B0604030504040204" pitchFamily="34" charset="0"/>
                    <a:ea typeface="宋体" panose="02010600030101010101" pitchFamily="2" charset="-122"/>
                  </a:endParaRPr>
                </a:p>
                <a:p>
                  <a:pPr algn="just"/>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5528" name="Rectangle 25"/>
                <p:cNvSpPr/>
                <p:nvPr/>
              </p:nvSpPr>
              <p:spPr>
                <a:xfrm>
                  <a:off x="0" y="806"/>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94" name="Group 26"/>
              <p:cNvGrpSpPr/>
              <p:nvPr/>
            </p:nvGrpSpPr>
            <p:grpSpPr>
              <a:xfrm>
                <a:off x="1222" y="806"/>
                <a:ext cx="1222" cy="403"/>
                <a:chOff x="1222" y="806"/>
                <a:chExt cx="1222" cy="403"/>
              </a:xfrm>
            </p:grpSpPr>
            <p:sp>
              <p:nvSpPr>
                <p:cNvPr id="105525" name="Rectangle 27"/>
                <p:cNvSpPr/>
                <p:nvPr/>
              </p:nvSpPr>
              <p:spPr>
                <a:xfrm>
                  <a:off x="1265" y="806"/>
                  <a:ext cx="1136" cy="403"/>
                </a:xfrm>
                <a:prstGeom prst="rect">
                  <a:avLst/>
                </a:prstGeom>
                <a:noFill/>
                <a:ln w="9525">
                  <a:noFill/>
                </a:ln>
              </p:spPr>
              <p:txBody>
                <a:bodyPr/>
                <a:p>
                  <a:pPr algn="just"/>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05526" name="Rectangle 28"/>
                <p:cNvSpPr/>
                <p:nvPr/>
              </p:nvSpPr>
              <p:spPr>
                <a:xfrm>
                  <a:off x="1222" y="806"/>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95" name="Group 29"/>
              <p:cNvGrpSpPr/>
              <p:nvPr/>
            </p:nvGrpSpPr>
            <p:grpSpPr>
              <a:xfrm>
                <a:off x="2444" y="806"/>
                <a:ext cx="1222" cy="403"/>
                <a:chOff x="2444" y="806"/>
                <a:chExt cx="1222" cy="403"/>
              </a:xfrm>
            </p:grpSpPr>
            <p:sp>
              <p:nvSpPr>
                <p:cNvPr id="105523" name="Rectangle 30"/>
                <p:cNvSpPr/>
                <p:nvPr/>
              </p:nvSpPr>
              <p:spPr>
                <a:xfrm>
                  <a:off x="2487" y="806"/>
                  <a:ext cx="1136" cy="403"/>
                </a:xfrm>
                <a:prstGeom prst="rect">
                  <a:avLst/>
                </a:prstGeom>
                <a:noFill/>
                <a:ln w="9525">
                  <a:noFill/>
                </a:ln>
              </p:spPr>
              <p:txBody>
                <a:bodyPr/>
                <a:p>
                  <a:pPr algn="just"/>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05524" name="Rectangle 31"/>
                <p:cNvSpPr/>
                <p:nvPr/>
              </p:nvSpPr>
              <p:spPr>
                <a:xfrm>
                  <a:off x="2444" y="806"/>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96" name="Group 32"/>
              <p:cNvGrpSpPr/>
              <p:nvPr/>
            </p:nvGrpSpPr>
            <p:grpSpPr>
              <a:xfrm>
                <a:off x="0" y="1209"/>
                <a:ext cx="1222" cy="403"/>
                <a:chOff x="0" y="1209"/>
                <a:chExt cx="1222" cy="403"/>
              </a:xfrm>
            </p:grpSpPr>
            <p:sp>
              <p:nvSpPr>
                <p:cNvPr id="105521" name="Rectangle 33"/>
                <p:cNvSpPr/>
                <p:nvPr/>
              </p:nvSpPr>
              <p:spPr>
                <a:xfrm>
                  <a:off x="43" y="1209"/>
                  <a:ext cx="1136" cy="403"/>
                </a:xfrm>
                <a:prstGeom prst="rect">
                  <a:avLst/>
                </a:prstGeom>
                <a:noFill/>
                <a:ln w="9525">
                  <a:noFill/>
                </a:ln>
              </p:spPr>
              <p:txBody>
                <a:bodyPr/>
                <a:p>
                  <a:pPr algn="just" eaLnBrk="1" hangingPunct="1"/>
                  <a:r>
                    <a:rPr lang="zh-CN" altLang="en-US" dirty="0">
                      <a:solidFill>
                        <a:srgbClr val="000000"/>
                      </a:solidFill>
                      <a:latin typeface="Times New Roman" panose="02020603050405020304" pitchFamily="18" charset="0"/>
                      <a:ea typeface="楷体_GB2312" pitchFamily="49" charset="-122"/>
                    </a:rPr>
                    <a:t>存取速度</a:t>
                  </a:r>
                  <a:endParaRPr lang="zh-CN" altLang="en-US" dirty="0">
                    <a:solidFill>
                      <a:srgbClr val="000000"/>
                    </a:solidFill>
                    <a:latin typeface="Tahoma" panose="020B0604030504040204" pitchFamily="34" charset="0"/>
                    <a:ea typeface="宋体" panose="02010600030101010101" pitchFamily="2" charset="-122"/>
                  </a:endParaRPr>
                </a:p>
                <a:p>
                  <a:pPr algn="just"/>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5522" name="Rectangle 34"/>
                <p:cNvSpPr/>
                <p:nvPr/>
              </p:nvSpPr>
              <p:spPr>
                <a:xfrm>
                  <a:off x="0" y="1209"/>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97" name="Group 35"/>
              <p:cNvGrpSpPr/>
              <p:nvPr/>
            </p:nvGrpSpPr>
            <p:grpSpPr>
              <a:xfrm>
                <a:off x="1222" y="1209"/>
                <a:ext cx="1222" cy="403"/>
                <a:chOff x="1222" y="1209"/>
                <a:chExt cx="1222" cy="403"/>
              </a:xfrm>
            </p:grpSpPr>
            <p:sp>
              <p:nvSpPr>
                <p:cNvPr id="105519" name="Rectangle 36"/>
                <p:cNvSpPr/>
                <p:nvPr/>
              </p:nvSpPr>
              <p:spPr>
                <a:xfrm>
                  <a:off x="1265" y="1209"/>
                  <a:ext cx="1136" cy="403"/>
                </a:xfrm>
                <a:prstGeom prst="rect">
                  <a:avLst/>
                </a:prstGeom>
                <a:noFill/>
                <a:ln w="9525">
                  <a:noFill/>
                </a:ln>
              </p:spPr>
              <p:txBody>
                <a:bodyPr/>
                <a:p>
                  <a:pPr algn="just" eaLnBrk="1" hangingPunct="1"/>
                  <a:r>
                    <a:rPr lang="zh-CN" altLang="en-US" dirty="0">
                      <a:solidFill>
                        <a:srgbClr val="000000"/>
                      </a:solidFill>
                      <a:latin typeface="Times New Roman" panose="02020603050405020304" pitchFamily="18" charset="0"/>
                      <a:ea typeface="楷体_GB2312" pitchFamily="49" charset="-122"/>
                    </a:rPr>
                    <a:t>         慢</a:t>
                  </a:r>
                  <a:endParaRPr lang="zh-CN" altLang="en-US" dirty="0">
                    <a:solidFill>
                      <a:srgbClr val="000000"/>
                    </a:solidFill>
                    <a:latin typeface="Tahoma" panose="020B0604030504040204" pitchFamily="34" charset="0"/>
                    <a:ea typeface="宋体" panose="02010600030101010101" pitchFamily="2" charset="-122"/>
                  </a:endParaRPr>
                </a:p>
                <a:p>
                  <a:pPr algn="just"/>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5520" name="Rectangle 37"/>
                <p:cNvSpPr/>
                <p:nvPr/>
              </p:nvSpPr>
              <p:spPr>
                <a:xfrm>
                  <a:off x="1222" y="1209"/>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98" name="Group 38"/>
              <p:cNvGrpSpPr/>
              <p:nvPr/>
            </p:nvGrpSpPr>
            <p:grpSpPr>
              <a:xfrm>
                <a:off x="2444" y="1209"/>
                <a:ext cx="1222" cy="403"/>
                <a:chOff x="2444" y="1209"/>
                <a:chExt cx="1222" cy="403"/>
              </a:xfrm>
            </p:grpSpPr>
            <p:sp>
              <p:nvSpPr>
                <p:cNvPr id="105517" name="Rectangle 39"/>
                <p:cNvSpPr/>
                <p:nvPr/>
              </p:nvSpPr>
              <p:spPr>
                <a:xfrm>
                  <a:off x="2487" y="1209"/>
                  <a:ext cx="1136" cy="403"/>
                </a:xfrm>
                <a:prstGeom prst="rect">
                  <a:avLst/>
                </a:prstGeom>
                <a:noFill/>
                <a:ln w="9525">
                  <a:noFill/>
                </a:ln>
              </p:spPr>
              <p:txBody>
                <a:bodyPr/>
                <a:p>
                  <a:pPr algn="just" eaLnBrk="1" hangingPunct="1"/>
                  <a:r>
                    <a:rPr lang="zh-CN" altLang="en-US" dirty="0">
                      <a:solidFill>
                        <a:srgbClr val="000000"/>
                      </a:solidFill>
                      <a:latin typeface="Times New Roman" panose="02020603050405020304" pitchFamily="18" charset="0"/>
                      <a:ea typeface="楷体_GB2312" pitchFamily="49" charset="-122"/>
                    </a:rPr>
                    <a:t>          快</a:t>
                  </a:r>
                  <a:endParaRPr lang="zh-CN" altLang="en-US" dirty="0">
                    <a:solidFill>
                      <a:srgbClr val="000000"/>
                    </a:solidFill>
                    <a:latin typeface="Tahoma" panose="020B0604030504040204" pitchFamily="34" charset="0"/>
                    <a:ea typeface="宋体" panose="02010600030101010101" pitchFamily="2" charset="-122"/>
                  </a:endParaRPr>
                </a:p>
                <a:p>
                  <a:pPr algn="just"/>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05518" name="Rectangle 40"/>
                <p:cNvSpPr/>
                <p:nvPr/>
              </p:nvSpPr>
              <p:spPr>
                <a:xfrm>
                  <a:off x="2444" y="1209"/>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499" name="Group 41"/>
              <p:cNvGrpSpPr/>
              <p:nvPr/>
            </p:nvGrpSpPr>
            <p:grpSpPr>
              <a:xfrm>
                <a:off x="0" y="1612"/>
                <a:ext cx="1222" cy="403"/>
                <a:chOff x="0" y="1612"/>
                <a:chExt cx="1222" cy="403"/>
              </a:xfrm>
            </p:grpSpPr>
            <p:sp>
              <p:nvSpPr>
                <p:cNvPr id="105515" name="Rectangle 42"/>
                <p:cNvSpPr/>
                <p:nvPr/>
              </p:nvSpPr>
              <p:spPr>
                <a:xfrm>
                  <a:off x="43" y="1612"/>
                  <a:ext cx="1136" cy="403"/>
                </a:xfrm>
                <a:prstGeom prst="rect">
                  <a:avLst/>
                </a:prstGeom>
                <a:noFill/>
                <a:ln w="9525">
                  <a:noFill/>
                </a:ln>
              </p:spPr>
              <p:txBody>
                <a:bodyPr/>
                <a:p>
                  <a:pPr algn="just" eaLnBrk="1" hangingPunct="1"/>
                  <a:r>
                    <a:rPr lang="zh-CN" altLang="en-US" dirty="0">
                      <a:solidFill>
                        <a:srgbClr val="000000"/>
                      </a:solidFill>
                      <a:latin typeface="Times New Roman" panose="02020603050405020304" pitchFamily="18" charset="0"/>
                      <a:ea typeface="楷体_GB2312" pitchFamily="49" charset="-122"/>
                    </a:rPr>
                    <a:t>入口个数</a:t>
                  </a:r>
                  <a:endParaRPr lang="zh-CN" altLang="en-US" dirty="0">
                    <a:solidFill>
                      <a:srgbClr val="000000"/>
                    </a:solidFill>
                    <a:latin typeface="Tahoma" panose="020B0604030504040204" pitchFamily="34" charset="0"/>
                    <a:ea typeface="宋体" panose="02010600030101010101" pitchFamily="2" charset="-122"/>
                  </a:endParaRPr>
                </a:p>
                <a:p>
                  <a:pPr algn="just"/>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5516" name="Rectangle 43"/>
                <p:cNvSpPr/>
                <p:nvPr/>
              </p:nvSpPr>
              <p:spPr>
                <a:xfrm>
                  <a:off x="0" y="1612"/>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500" name="Group 44"/>
              <p:cNvGrpSpPr/>
              <p:nvPr/>
            </p:nvGrpSpPr>
            <p:grpSpPr>
              <a:xfrm>
                <a:off x="1222" y="1612"/>
                <a:ext cx="1222" cy="403"/>
                <a:chOff x="1222" y="1612"/>
                <a:chExt cx="1222" cy="403"/>
              </a:xfrm>
            </p:grpSpPr>
            <p:sp>
              <p:nvSpPr>
                <p:cNvPr id="105513" name="Rectangle 45"/>
                <p:cNvSpPr>
                  <a:spLocks noTextEdit="1"/>
                </p:cNvSpPr>
                <p:nvPr/>
              </p:nvSpPr>
              <p:spPr>
                <a:xfrm>
                  <a:off x="1265" y="1612"/>
                  <a:ext cx="1136" cy="403"/>
                </a:xfrm>
                <a:prstGeom prst="rect">
                  <a:avLst/>
                </a:prstGeom>
                <a:noFill/>
                <a:ln w="9525">
                  <a:noFill/>
                </a:ln>
              </p:spPr>
              <p:txBody>
                <a:bodyPr/>
                <a:p>
                  <a:endParaRPr lang="zh-CN" altLang="en-US"/>
                </a:p>
              </p:txBody>
            </p:sp>
            <p:sp>
              <p:nvSpPr>
                <p:cNvPr id="105514" name="Rectangle 46"/>
                <p:cNvSpPr/>
                <p:nvPr/>
              </p:nvSpPr>
              <p:spPr>
                <a:xfrm>
                  <a:off x="1222" y="1612"/>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501" name="Group 47"/>
              <p:cNvGrpSpPr/>
              <p:nvPr/>
            </p:nvGrpSpPr>
            <p:grpSpPr>
              <a:xfrm>
                <a:off x="2444" y="1612"/>
                <a:ext cx="1222" cy="403"/>
                <a:chOff x="2444" y="1612"/>
                <a:chExt cx="1222" cy="403"/>
              </a:xfrm>
            </p:grpSpPr>
            <p:sp>
              <p:nvSpPr>
                <p:cNvPr id="105511" name="Rectangle 48"/>
                <p:cNvSpPr>
                  <a:spLocks noTextEdit="1"/>
                </p:cNvSpPr>
                <p:nvPr/>
              </p:nvSpPr>
              <p:spPr>
                <a:xfrm>
                  <a:off x="2487" y="1612"/>
                  <a:ext cx="1136" cy="403"/>
                </a:xfrm>
                <a:prstGeom prst="rect">
                  <a:avLst/>
                </a:prstGeom>
                <a:noFill/>
                <a:ln w="9525">
                  <a:noFill/>
                </a:ln>
              </p:spPr>
              <p:txBody>
                <a:bodyPr/>
                <a:p>
                  <a:endParaRPr lang="zh-CN" altLang="en-US"/>
                </a:p>
              </p:txBody>
            </p:sp>
            <p:sp>
              <p:nvSpPr>
                <p:cNvPr id="105512" name="Rectangle 49"/>
                <p:cNvSpPr/>
                <p:nvPr/>
              </p:nvSpPr>
              <p:spPr>
                <a:xfrm>
                  <a:off x="2444" y="1612"/>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502" name="Group 50"/>
              <p:cNvGrpSpPr/>
              <p:nvPr/>
            </p:nvGrpSpPr>
            <p:grpSpPr>
              <a:xfrm>
                <a:off x="0" y="2015"/>
                <a:ext cx="1222" cy="403"/>
                <a:chOff x="0" y="2015"/>
                <a:chExt cx="1222" cy="403"/>
              </a:xfrm>
            </p:grpSpPr>
            <p:sp>
              <p:nvSpPr>
                <p:cNvPr id="105509" name="Rectangle 51"/>
                <p:cNvSpPr/>
                <p:nvPr/>
              </p:nvSpPr>
              <p:spPr>
                <a:xfrm>
                  <a:off x="43" y="2015"/>
                  <a:ext cx="1136" cy="403"/>
                </a:xfrm>
                <a:prstGeom prst="rect">
                  <a:avLst/>
                </a:prstGeom>
                <a:noFill/>
                <a:ln w="9525">
                  <a:noFill/>
                </a:ln>
              </p:spPr>
              <p:txBody>
                <a:bodyPr/>
                <a:p>
                  <a:pPr algn="just" eaLnBrk="1" hangingPunct="1"/>
                  <a:endParaRPr lang="zh-CN" altLang="en-US" dirty="0">
                    <a:solidFill>
                      <a:srgbClr val="000000"/>
                    </a:solidFill>
                    <a:latin typeface="Tahoma" panose="020B0604030504040204" pitchFamily="34" charset="0"/>
                    <a:ea typeface="宋体" panose="02010600030101010101" pitchFamily="2" charset="-122"/>
                  </a:endParaRPr>
                </a:p>
                <a:p>
                  <a:pPr algn="just"/>
                  <a:endParaRPr lang="zh-CN" altLang="en-US" dirty="0">
                    <a:solidFill>
                      <a:srgbClr val="000000"/>
                    </a:solidFill>
                    <a:latin typeface="Times New Roman" panose="02020603050405020304" pitchFamily="18" charset="0"/>
                    <a:ea typeface="宋体" panose="02010600030101010101" pitchFamily="2" charset="-122"/>
                  </a:endParaRPr>
                </a:p>
              </p:txBody>
            </p:sp>
            <p:sp>
              <p:nvSpPr>
                <p:cNvPr id="105510" name="Rectangle 52"/>
                <p:cNvSpPr/>
                <p:nvPr/>
              </p:nvSpPr>
              <p:spPr>
                <a:xfrm>
                  <a:off x="0" y="2015"/>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503" name="Group 53"/>
              <p:cNvGrpSpPr/>
              <p:nvPr/>
            </p:nvGrpSpPr>
            <p:grpSpPr>
              <a:xfrm>
                <a:off x="1222" y="2015"/>
                <a:ext cx="1222" cy="403"/>
                <a:chOff x="1222" y="2015"/>
                <a:chExt cx="1222" cy="403"/>
              </a:xfrm>
            </p:grpSpPr>
            <p:sp>
              <p:nvSpPr>
                <p:cNvPr id="105507" name="Rectangle 54"/>
                <p:cNvSpPr>
                  <a:spLocks noTextEdit="1"/>
                </p:cNvSpPr>
                <p:nvPr/>
              </p:nvSpPr>
              <p:spPr>
                <a:xfrm>
                  <a:off x="1265" y="2015"/>
                  <a:ext cx="1136" cy="403"/>
                </a:xfrm>
                <a:prstGeom prst="rect">
                  <a:avLst/>
                </a:prstGeom>
                <a:noFill/>
                <a:ln w="9525">
                  <a:noFill/>
                </a:ln>
              </p:spPr>
              <p:txBody>
                <a:bodyPr/>
                <a:p>
                  <a:endParaRPr lang="zh-CN" altLang="en-US"/>
                </a:p>
              </p:txBody>
            </p:sp>
            <p:sp>
              <p:nvSpPr>
                <p:cNvPr id="105508" name="Rectangle 55"/>
                <p:cNvSpPr/>
                <p:nvPr/>
              </p:nvSpPr>
              <p:spPr>
                <a:xfrm>
                  <a:off x="1222" y="2015"/>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nvGrpSpPr>
              <p:cNvPr id="105504" name="Group 56"/>
              <p:cNvGrpSpPr/>
              <p:nvPr/>
            </p:nvGrpSpPr>
            <p:grpSpPr>
              <a:xfrm>
                <a:off x="2444" y="2015"/>
                <a:ext cx="1222" cy="403"/>
                <a:chOff x="2444" y="2015"/>
                <a:chExt cx="1222" cy="403"/>
              </a:xfrm>
            </p:grpSpPr>
            <p:sp>
              <p:nvSpPr>
                <p:cNvPr id="105505" name="Rectangle 57"/>
                <p:cNvSpPr>
                  <a:spLocks noTextEdit="1"/>
                </p:cNvSpPr>
                <p:nvPr/>
              </p:nvSpPr>
              <p:spPr>
                <a:xfrm>
                  <a:off x="2487" y="2015"/>
                  <a:ext cx="1136" cy="403"/>
                </a:xfrm>
                <a:prstGeom prst="rect">
                  <a:avLst/>
                </a:prstGeom>
                <a:noFill/>
                <a:ln w="9525">
                  <a:noFill/>
                </a:ln>
              </p:spPr>
              <p:txBody>
                <a:bodyPr/>
                <a:p>
                  <a:endParaRPr lang="zh-CN" altLang="en-US"/>
                </a:p>
              </p:txBody>
            </p:sp>
            <p:sp>
              <p:nvSpPr>
                <p:cNvPr id="105506" name="Rectangle 58"/>
                <p:cNvSpPr/>
                <p:nvPr/>
              </p:nvSpPr>
              <p:spPr>
                <a:xfrm>
                  <a:off x="2444" y="2015"/>
                  <a:ext cx="1222" cy="403"/>
                </a:xfrm>
                <a:prstGeom prst="rect">
                  <a:avLst/>
                </a:prstGeom>
                <a:noFill/>
                <a:ln w="7"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pSp>
        <p:sp>
          <p:nvSpPr>
            <p:cNvPr id="105486" name="Rectangle 59"/>
            <p:cNvSpPr/>
            <p:nvPr/>
          </p:nvSpPr>
          <p:spPr>
            <a:xfrm>
              <a:off x="-3" y="-3"/>
              <a:ext cx="3672" cy="2424"/>
            </a:xfrm>
            <a:prstGeom prst="rect">
              <a:avLst/>
            </a:prstGeom>
            <a:noFill/>
            <a:ln w="9525" cap="flat" cmpd="sng">
              <a:solidFill>
                <a:srgbClr val="A0A0A0"/>
              </a:solidFill>
              <a:prstDash val="solid"/>
              <a:miter/>
              <a:headEnd type="none" w="med" len="med"/>
              <a:tailEnd type="none" w="med" len="med"/>
            </a:ln>
          </p:spPr>
          <p:txBody>
            <a:bodyPr wrap="none"/>
            <a:p>
              <a:pPr algn="ctr"/>
              <a:endParaRPr lang="zh-CN" altLang="en-US" dirty="0">
                <a:latin typeface="Times New Roman" panose="02020603050405020304" pitchFamily="18" charset="0"/>
              </a:endParaRPr>
            </a:p>
          </p:txBody>
        </p:sp>
      </p:grpSp>
      <p:graphicFrame>
        <p:nvGraphicFramePr>
          <p:cNvPr id="105476" name="Object 60"/>
          <p:cNvGraphicFramePr>
            <a:graphicFrameLocks noChangeAspect="1"/>
          </p:cNvGraphicFramePr>
          <p:nvPr/>
        </p:nvGraphicFramePr>
        <p:xfrm>
          <a:off x="3314700" y="2882900"/>
          <a:ext cx="2514600" cy="533400"/>
        </p:xfrm>
        <a:graphic>
          <a:graphicData uri="http://schemas.openxmlformats.org/presentationml/2006/ole">
            <mc:AlternateContent xmlns:mc="http://schemas.openxmlformats.org/markup-compatibility/2006">
              <mc:Choice xmlns:v="urn:schemas-microsoft-com:vml" Requires="v">
                <p:oleObj spid="_x0000_s3083" name="" r:id="rId1" imgW="888365" imgH="241300" progId="Equation.3">
                  <p:embed/>
                </p:oleObj>
              </mc:Choice>
              <mc:Fallback>
                <p:oleObj name="" r:id="rId1" imgW="888365" imgH="241300" progId="Equation.3">
                  <p:embed/>
                  <p:pic>
                    <p:nvPicPr>
                      <p:cNvPr id="0" name="图片 3082"/>
                      <p:cNvPicPr/>
                      <p:nvPr/>
                    </p:nvPicPr>
                    <p:blipFill>
                      <a:blip r:embed="rId2"/>
                      <a:stretch>
                        <a:fillRect/>
                      </a:stretch>
                    </p:blipFill>
                    <p:spPr>
                      <a:xfrm>
                        <a:off x="3314700" y="2882900"/>
                        <a:ext cx="2514600" cy="533400"/>
                      </a:xfrm>
                      <a:prstGeom prst="rect">
                        <a:avLst/>
                      </a:prstGeom>
                      <a:noFill/>
                      <a:ln w="38100">
                        <a:noFill/>
                        <a:miter/>
                      </a:ln>
                    </p:spPr>
                  </p:pic>
                </p:oleObj>
              </mc:Fallback>
            </mc:AlternateContent>
          </a:graphicData>
        </a:graphic>
      </p:graphicFrame>
      <p:sp>
        <p:nvSpPr>
          <p:cNvPr id="105477" name="Text Box 61"/>
          <p:cNvSpPr txBox="1"/>
          <p:nvPr/>
        </p:nvSpPr>
        <p:spPr>
          <a:xfrm>
            <a:off x="6248400" y="2882900"/>
            <a:ext cx="2301875" cy="457200"/>
          </a:xfrm>
          <a:prstGeom prst="rect">
            <a:avLst/>
          </a:prstGeom>
          <a:noFill/>
          <a:ln w="9525">
            <a:noFill/>
          </a:ln>
        </p:spPr>
        <p:txBody>
          <a:bodyPr>
            <a:spAutoFit/>
          </a:bodyPr>
          <a:p>
            <a:pPr eaLnBrk="1" fontAlgn="ctr" hangingPunct="1"/>
            <a:endParaRPr lang="zh-CN" altLang="en-US" sz="2400" dirty="0">
              <a:solidFill>
                <a:srgbClr val="000000"/>
              </a:solidFill>
              <a:latin typeface="Tahoma" panose="020B0604030504040204" pitchFamily="34" charset="0"/>
              <a:ea typeface="宋体" panose="02010600030101010101" pitchFamily="2" charset="-122"/>
            </a:endParaRPr>
          </a:p>
        </p:txBody>
      </p:sp>
      <p:graphicFrame>
        <p:nvGraphicFramePr>
          <p:cNvPr id="105478" name="Object 62"/>
          <p:cNvGraphicFramePr>
            <a:graphicFrameLocks noChangeAspect="1"/>
          </p:cNvGraphicFramePr>
          <p:nvPr/>
        </p:nvGraphicFramePr>
        <p:xfrm>
          <a:off x="6172200" y="2882900"/>
          <a:ext cx="2514600" cy="533400"/>
        </p:xfrm>
        <a:graphic>
          <a:graphicData uri="http://schemas.openxmlformats.org/presentationml/2006/ole">
            <mc:AlternateContent xmlns:mc="http://schemas.openxmlformats.org/markup-compatibility/2006">
              <mc:Choice xmlns:v="urn:schemas-microsoft-com:vml" Requires="v">
                <p:oleObj spid="_x0000_s3084" name="" r:id="rId3" imgW="1206500" imgH="241300" progId="Equation.3">
                  <p:embed/>
                </p:oleObj>
              </mc:Choice>
              <mc:Fallback>
                <p:oleObj name="" r:id="rId3" imgW="1206500" imgH="241300" progId="Equation.3">
                  <p:embed/>
                  <p:pic>
                    <p:nvPicPr>
                      <p:cNvPr id="0" name="图片 3083"/>
                      <p:cNvPicPr/>
                      <p:nvPr/>
                    </p:nvPicPr>
                    <p:blipFill>
                      <a:blip r:embed="rId4"/>
                      <a:stretch>
                        <a:fillRect/>
                      </a:stretch>
                    </p:blipFill>
                    <p:spPr>
                      <a:xfrm>
                        <a:off x="6172200" y="2882900"/>
                        <a:ext cx="2514600" cy="533400"/>
                      </a:xfrm>
                      <a:prstGeom prst="rect">
                        <a:avLst/>
                      </a:prstGeom>
                      <a:noFill/>
                      <a:ln w="38100">
                        <a:noFill/>
                        <a:miter/>
                      </a:ln>
                    </p:spPr>
                  </p:pic>
                </p:oleObj>
              </mc:Fallback>
            </mc:AlternateContent>
          </a:graphicData>
        </a:graphic>
      </p:graphicFrame>
      <p:graphicFrame>
        <p:nvGraphicFramePr>
          <p:cNvPr id="105479" name="Object 63"/>
          <p:cNvGraphicFramePr>
            <a:graphicFrameLocks noChangeAspect="1"/>
          </p:cNvGraphicFramePr>
          <p:nvPr/>
        </p:nvGraphicFramePr>
        <p:xfrm>
          <a:off x="3810000" y="4330700"/>
          <a:ext cx="1169988" cy="508000"/>
        </p:xfrm>
        <a:graphic>
          <a:graphicData uri="http://schemas.openxmlformats.org/presentationml/2006/ole">
            <mc:AlternateContent xmlns:mc="http://schemas.openxmlformats.org/markup-compatibility/2006">
              <mc:Choice xmlns:v="urn:schemas-microsoft-com:vml" Requires="v">
                <p:oleObj spid="_x0000_s3085" name="" r:id="rId5" imgW="342900" imgH="190500" progId="Equation.3">
                  <p:embed/>
                </p:oleObj>
              </mc:Choice>
              <mc:Fallback>
                <p:oleObj name="" r:id="rId5" imgW="342900" imgH="190500" progId="Equation.3">
                  <p:embed/>
                  <p:pic>
                    <p:nvPicPr>
                      <p:cNvPr id="0" name="图片 3084"/>
                      <p:cNvPicPr/>
                      <p:nvPr/>
                    </p:nvPicPr>
                    <p:blipFill>
                      <a:blip r:embed="rId6"/>
                      <a:stretch>
                        <a:fillRect/>
                      </a:stretch>
                    </p:blipFill>
                    <p:spPr>
                      <a:xfrm>
                        <a:off x="3810000" y="4330700"/>
                        <a:ext cx="1169988" cy="508000"/>
                      </a:xfrm>
                      <a:prstGeom prst="rect">
                        <a:avLst/>
                      </a:prstGeom>
                      <a:noFill/>
                      <a:ln w="38100">
                        <a:noFill/>
                        <a:miter/>
                      </a:ln>
                    </p:spPr>
                  </p:pic>
                </p:oleObj>
              </mc:Fallback>
            </mc:AlternateContent>
          </a:graphicData>
        </a:graphic>
      </p:graphicFrame>
      <p:graphicFrame>
        <p:nvGraphicFramePr>
          <p:cNvPr id="105480" name="Object 64"/>
          <p:cNvGraphicFramePr>
            <a:graphicFrameLocks noChangeAspect="1"/>
          </p:cNvGraphicFramePr>
          <p:nvPr/>
        </p:nvGraphicFramePr>
        <p:xfrm>
          <a:off x="6769100" y="4330700"/>
          <a:ext cx="736600" cy="508000"/>
        </p:xfrm>
        <a:graphic>
          <a:graphicData uri="http://schemas.openxmlformats.org/presentationml/2006/ole">
            <mc:AlternateContent xmlns:mc="http://schemas.openxmlformats.org/markup-compatibility/2006">
              <mc:Choice xmlns:v="urn:schemas-microsoft-com:vml" Requires="v">
                <p:oleObj spid="_x0000_s3086" name="" r:id="rId7" imgW="215900" imgH="190500" progId="Equation.3">
                  <p:embed/>
                </p:oleObj>
              </mc:Choice>
              <mc:Fallback>
                <p:oleObj name="" r:id="rId7" imgW="215900" imgH="190500" progId="Equation.3">
                  <p:embed/>
                  <p:pic>
                    <p:nvPicPr>
                      <p:cNvPr id="0" name="图片 3085"/>
                      <p:cNvPicPr/>
                      <p:nvPr/>
                    </p:nvPicPr>
                    <p:blipFill>
                      <a:blip r:embed="rId8"/>
                      <a:stretch>
                        <a:fillRect/>
                      </a:stretch>
                    </p:blipFill>
                    <p:spPr>
                      <a:xfrm>
                        <a:off x="6769100" y="4330700"/>
                        <a:ext cx="736600" cy="508000"/>
                      </a:xfrm>
                      <a:prstGeom prst="rect">
                        <a:avLst/>
                      </a:prstGeom>
                      <a:noFill/>
                      <a:ln w="38100">
                        <a:noFill/>
                        <a:miter/>
                      </a:ln>
                    </p:spPr>
                  </p:pic>
                </p:oleObj>
              </mc:Fallback>
            </mc:AlternateContent>
          </a:graphicData>
        </a:graphic>
      </p:graphicFrame>
      <mc:AlternateContent xmlns:mc="http://schemas.openxmlformats.org/markup-compatibility/2006" xmlns:p14="http://schemas.microsoft.com/office/powerpoint/2010/main">
        <mc:Choice Requires="p14">
          <p:contentPart r:id="rId9" p14:bwMode="auto">
            <p14:nvContentPartPr>
              <p14:cNvPr id="2" name="墨迹 1"/>
              <p14:cNvContentPartPr/>
              <p14:nvPr/>
            </p14:nvContentPartPr>
            <p14:xfrm>
              <a:off x="3327400" y="2438400"/>
              <a:ext cx="831850" cy="360"/>
            </p14:xfrm>
          </p:contentPart>
        </mc:Choice>
        <mc:Fallback xmlns="">
          <p:pic>
            <p:nvPicPr>
              <p:cNvPr id="2" name="墨迹 1"/>
            </p:nvPicPr>
            <p:blipFill>
              <a:blip r:embed="rId10"/>
            </p:blipFill>
            <p:spPr>
              <a:xfrm>
                <a:off x="3327400" y="2438400"/>
                <a:ext cx="83185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 name="墨迹 2"/>
              <p14:cNvContentPartPr/>
              <p14:nvPr/>
            </p14:nvContentPartPr>
            <p14:xfrm>
              <a:off x="6102350" y="2508250"/>
              <a:ext cx="812800" cy="69850"/>
            </p14:xfrm>
          </p:contentPart>
        </mc:Choice>
        <mc:Fallback xmlns="">
          <p:pic>
            <p:nvPicPr>
              <p:cNvPr id="3" name="墨迹 2"/>
            </p:nvPicPr>
            <p:blipFill>
              <a:blip r:embed="rId12"/>
            </p:blipFill>
            <p:spPr>
              <a:xfrm>
                <a:off x="6102350" y="2508250"/>
                <a:ext cx="812800" cy="698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4140200" y="2895600"/>
              <a:ext cx="25400" cy="69850"/>
            </p14:xfrm>
          </p:contentPart>
        </mc:Choice>
        <mc:Fallback xmlns="">
          <p:pic>
            <p:nvPicPr>
              <p:cNvPr id="8" name="墨迹 7"/>
            </p:nvPicPr>
            <p:blipFill>
              <a:blip r:embed="rId14"/>
            </p:blipFill>
            <p:spPr>
              <a:xfrm>
                <a:off x="4140200" y="2895600"/>
                <a:ext cx="25400" cy="698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0" name="墨迹 9"/>
              <p14:cNvContentPartPr/>
              <p14:nvPr/>
            </p14:nvContentPartPr>
            <p14:xfrm>
              <a:off x="7766050" y="2990850"/>
              <a:ext cx="31750" cy="127000"/>
            </p14:xfrm>
          </p:contentPart>
        </mc:Choice>
        <mc:Fallback xmlns="">
          <p:pic>
            <p:nvPicPr>
              <p:cNvPr id="10" name="墨迹 9"/>
            </p:nvPicPr>
            <p:blipFill>
              <a:blip r:embed="rId16"/>
            </p:blipFill>
            <p:spPr>
              <a:xfrm>
                <a:off x="7766050" y="2990850"/>
                <a:ext cx="31750" cy="127000"/>
              </a:xfrm>
              <a:prstGeom prst="rect"/>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07523" name="Rectangle 3"/>
          <p:cNvSpPr>
            <a:spLocks noGrp="1"/>
          </p:cNvSpPr>
          <p:nvPr>
            <p:ph idx="1" hasCustomPrompt="1"/>
          </p:nvPr>
        </p:nvSpPr>
        <p:spPr>
          <a:xfrm>
            <a:off x="469900" y="1022350"/>
            <a:ext cx="8316913" cy="5402263"/>
          </a:xfrm>
          <a:ln/>
        </p:spPr>
        <p:txBody>
          <a:bodyPr vert="horz" wrap="square" lIns="91440" tIns="45720" rIns="91440" bIns="45720" anchor="t" anchorCtr="0"/>
          <a:p>
            <a:pPr eaLnBrk="1" hangingPunct="1"/>
            <a:r>
              <a:rPr lang="zh-CN" altLang="en-US" dirty="0"/>
              <a:t>分页和分段的主要区别 </a:t>
            </a:r>
            <a:endParaRPr lang="zh-CN" altLang="en-US" dirty="0"/>
          </a:p>
          <a:p>
            <a:pPr lvl="1" algn="just" eaLnBrk="1" hangingPunct="1">
              <a:spcBef>
                <a:spcPts val="1800"/>
              </a:spcBef>
            </a:pPr>
            <a:r>
              <a:rPr lang="en-US" altLang="zh-CN" dirty="0">
                <a:solidFill>
                  <a:srgbClr val="000000"/>
                </a:solidFill>
                <a:latin typeface="楷体_GB2312" pitchFamily="49" charset="-122"/>
                <a:ea typeface="楷体_GB2312" pitchFamily="49" charset="-122"/>
              </a:rPr>
              <a:t>(1)</a:t>
            </a:r>
            <a:r>
              <a:rPr lang="zh-CN" altLang="en-US" dirty="0">
                <a:solidFill>
                  <a:srgbClr val="000000"/>
                </a:solidFill>
                <a:latin typeface="楷体_GB2312" pitchFamily="49" charset="-122"/>
                <a:ea typeface="楷体_GB2312" pitchFamily="49" charset="-122"/>
              </a:rPr>
              <a:t>页是信息的物理单位，分页是为实现离散分配方式，以消减内存的外零头，提高内存的利用率。或者说，分页仅仅是由于</a:t>
            </a:r>
            <a:r>
              <a:rPr lang="zh-CN" altLang="en-US" dirty="0">
                <a:solidFill>
                  <a:srgbClr val="0000CC"/>
                </a:solidFill>
                <a:latin typeface="楷体_GB2312" pitchFamily="49" charset="-122"/>
                <a:ea typeface="楷体_GB2312" pitchFamily="49" charset="-122"/>
              </a:rPr>
              <a:t>系统管理</a:t>
            </a:r>
            <a:r>
              <a:rPr lang="zh-CN" altLang="en-US" dirty="0">
                <a:solidFill>
                  <a:srgbClr val="000000"/>
                </a:solidFill>
                <a:latin typeface="楷体_GB2312" pitchFamily="49" charset="-122"/>
                <a:ea typeface="楷体_GB2312" pitchFamily="49" charset="-122"/>
              </a:rPr>
              <a:t>的需要而不是用户的需要。段则是信息的逻辑单位，它含有一组其意义相对完整的信息。分段的目的是为了能更好地</a:t>
            </a:r>
            <a:r>
              <a:rPr lang="zh-CN" altLang="en-US" dirty="0">
                <a:solidFill>
                  <a:srgbClr val="0000CC"/>
                </a:solidFill>
                <a:latin typeface="楷体_GB2312" pitchFamily="49" charset="-122"/>
                <a:ea typeface="楷体_GB2312" pitchFamily="49" charset="-122"/>
              </a:rPr>
              <a:t>满足用户的需要</a:t>
            </a:r>
            <a:r>
              <a:rPr lang="zh-CN" altLang="en-US" dirty="0">
                <a:solidFill>
                  <a:srgbClr val="000000"/>
                </a:solidFill>
                <a:latin typeface="楷体_GB2312" pitchFamily="49" charset="-122"/>
                <a:ea typeface="楷体_GB2312" pitchFamily="49" charset="-122"/>
              </a:rPr>
              <a:t>；</a:t>
            </a:r>
            <a:endParaRPr lang="zh-CN" altLang="en-US" dirty="0">
              <a:solidFill>
                <a:srgbClr val="000000"/>
              </a:solidFill>
              <a:latin typeface="楷体_GB2312" pitchFamily="49" charset="-122"/>
              <a:ea typeface="楷体_GB2312" pitchFamily="49" charset="-122"/>
            </a:endParaRPr>
          </a:p>
          <a:p>
            <a:pPr lvl="1" algn="just" eaLnBrk="1" hangingPunct="1">
              <a:spcBef>
                <a:spcPts val="1800"/>
              </a:spcBef>
            </a:pPr>
            <a:r>
              <a:rPr lang="en-US" altLang="zh-CN" dirty="0">
                <a:solidFill>
                  <a:srgbClr val="000000"/>
                </a:solidFill>
                <a:latin typeface="楷体_GB2312" pitchFamily="49" charset="-122"/>
                <a:ea typeface="楷体_GB2312" pitchFamily="49" charset="-122"/>
              </a:rPr>
              <a:t>(2)</a:t>
            </a:r>
            <a:r>
              <a:rPr lang="zh-CN" altLang="en-US" dirty="0">
                <a:solidFill>
                  <a:srgbClr val="000000"/>
                </a:solidFill>
                <a:latin typeface="楷体_GB2312" pitchFamily="49" charset="-122"/>
                <a:ea typeface="楷体_GB2312" pitchFamily="49" charset="-122"/>
              </a:rPr>
              <a:t>页的大小固定且由系统决定，由系统把逻辑地址划分为页号和页内地址两部分，是由机器硬件实现的，因而在系统中只能有一种大小的页面；而段的长度却不固定，决定于用户所编写的程序，通常由编译程序在对源程序进行编译时，根据信息的性质来划分。</a:t>
            </a:r>
            <a:endParaRPr lang="zh-CN" altLang="en-US" dirty="0">
              <a:solidFill>
                <a:srgbClr val="000000"/>
              </a:solidFill>
              <a:latin typeface="楷体_GB2312" pitchFamily="49" charset="-122"/>
              <a:ea typeface="楷体_GB2312"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2"/>
          <p:cNvSpPr>
            <a:spLocks noGrp="1"/>
          </p:cNvSpPr>
          <p:nvPr>
            <p:ph type="title"/>
          </p:nvPr>
        </p:nvSpPr>
        <p:spPr>
          <a:ln/>
        </p:spPr>
        <p:txBody>
          <a:bodyPr vert="horz" wrap="square" lIns="91440" tIns="45720" rIns="91440" bIns="45720" anchor="ctr" anchorCtr="0"/>
          <a:p>
            <a:pPr eaLnBrk="1" hangingPunct="1"/>
            <a:endParaRPr lang="zh-CN" altLang="en-US" sz="3200" dirty="0"/>
          </a:p>
        </p:txBody>
      </p:sp>
      <p:sp>
        <p:nvSpPr>
          <p:cNvPr id="108547"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08548" name="Picture 4"/>
          <p:cNvPicPr>
            <a:picLocks noChangeAspect="1"/>
          </p:cNvPicPr>
          <p:nvPr/>
        </p:nvPicPr>
        <p:blipFill>
          <a:blip r:embed="rId1"/>
          <a:stretch>
            <a:fillRect/>
          </a:stretch>
        </p:blipFill>
        <p:spPr>
          <a:xfrm>
            <a:off x="827088" y="1895475"/>
            <a:ext cx="7170737" cy="280987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Rectangle 2"/>
          <p:cNvSpPr>
            <a:spLocks noGrp="1"/>
          </p:cNvSpPr>
          <p:nvPr>
            <p:ph type="title"/>
          </p:nvPr>
        </p:nvSpPr>
        <p:spPr>
          <a:ln/>
        </p:spPr>
        <p:txBody>
          <a:bodyPr vert="horz" wrap="square" lIns="91440" tIns="45720" rIns="91440" bIns="45720" anchor="ctr" anchorCtr="0"/>
          <a:p>
            <a:pPr eaLnBrk="1" hangingPunct="1"/>
            <a:r>
              <a:rPr lang="zh-CN" altLang="en-US" sz="3200" dirty="0"/>
              <a:t>例题</a:t>
            </a:r>
            <a:endParaRPr lang="zh-CN" altLang="en-US" sz="3200" dirty="0"/>
          </a:p>
        </p:txBody>
      </p:sp>
      <p:sp>
        <p:nvSpPr>
          <p:cNvPr id="109571" name="Rectangle 3"/>
          <p:cNvSpPr>
            <a:spLocks noGrp="1"/>
          </p:cNvSpPr>
          <p:nvPr>
            <p:ph idx="1" hasCustomPrompt="1"/>
          </p:nvPr>
        </p:nvSpPr>
        <p:spPr>
          <a:ln/>
        </p:spPr>
        <p:txBody>
          <a:bodyPr vert="horz" wrap="square" lIns="91440" tIns="45720" rIns="91440" bIns="45720" anchor="t" anchorCtr="0"/>
          <a:p>
            <a:pPr eaLnBrk="1" hangingPunct="1"/>
            <a:endParaRPr lang="en-US" altLang="zh-CN" dirty="0"/>
          </a:p>
        </p:txBody>
      </p:sp>
      <p:pic>
        <p:nvPicPr>
          <p:cNvPr id="109572" name="Picture 4"/>
          <p:cNvPicPr>
            <a:picLocks noChangeAspect="1"/>
          </p:cNvPicPr>
          <p:nvPr/>
        </p:nvPicPr>
        <p:blipFill>
          <a:blip r:embed="rId1"/>
          <a:stretch>
            <a:fillRect/>
          </a:stretch>
        </p:blipFill>
        <p:spPr>
          <a:xfrm>
            <a:off x="439738" y="854075"/>
            <a:ext cx="8008937" cy="5343525"/>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7778750" y="1200150"/>
              <a:ext cx="730250" cy="360"/>
            </p14:xfrm>
          </p:contentPart>
        </mc:Choice>
        <mc:Fallback xmlns="">
          <p:pic>
            <p:nvPicPr>
              <p:cNvPr id="2" name="墨迹 1"/>
            </p:nvPicPr>
            <p:blipFill>
              <a:blip r:embed="rId3"/>
            </p:blipFill>
            <p:spPr>
              <a:xfrm>
                <a:off x="7778750" y="1200150"/>
                <a:ext cx="730250" cy="360"/>
              </a:xfrm>
              <a:prstGeom prst="rect"/>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10595"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10596" name="Picture 4"/>
          <p:cNvPicPr>
            <a:picLocks noChangeAspect="1"/>
          </p:cNvPicPr>
          <p:nvPr/>
        </p:nvPicPr>
        <p:blipFill>
          <a:blip r:embed="rId1"/>
          <a:stretch>
            <a:fillRect/>
          </a:stretch>
        </p:blipFill>
        <p:spPr>
          <a:xfrm>
            <a:off x="506413" y="855663"/>
            <a:ext cx="8132762" cy="5467350"/>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5816600" y="1917700"/>
              <a:ext cx="279400" cy="12700"/>
            </p14:xfrm>
          </p:contentPart>
        </mc:Choice>
        <mc:Fallback xmlns="">
          <p:pic>
            <p:nvPicPr>
              <p:cNvPr id="6" name="墨迹 5"/>
            </p:nvPicPr>
            <p:blipFill>
              <a:blip r:embed="rId3"/>
            </p:blipFill>
            <p:spPr>
              <a:xfrm>
                <a:off x="5816600" y="1917700"/>
                <a:ext cx="279400" cy="127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9" name="墨迹 8"/>
              <p14:cNvContentPartPr/>
              <p14:nvPr/>
            </p14:nvContentPartPr>
            <p14:xfrm>
              <a:off x="1682750" y="2463800"/>
              <a:ext cx="171450" cy="360"/>
            </p14:xfrm>
          </p:contentPart>
        </mc:Choice>
        <mc:Fallback xmlns="">
          <p:pic>
            <p:nvPicPr>
              <p:cNvPr id="9" name="墨迹 8"/>
            </p:nvPicPr>
            <p:blipFill>
              <a:blip r:embed="rId5"/>
            </p:blipFill>
            <p:spPr>
              <a:xfrm>
                <a:off x="1682750" y="2463800"/>
                <a:ext cx="17145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8" name="墨迹 17"/>
              <p14:cNvContentPartPr/>
              <p14:nvPr/>
            </p14:nvContentPartPr>
            <p14:xfrm>
              <a:off x="4800600" y="3403600"/>
              <a:ext cx="12700" cy="360"/>
            </p14:xfrm>
          </p:contentPart>
        </mc:Choice>
        <mc:Fallback xmlns="">
          <p:pic>
            <p:nvPicPr>
              <p:cNvPr id="18" name="墨迹 17"/>
            </p:nvPicPr>
            <p:blipFill>
              <a:blip r:embed="rId7"/>
            </p:blipFill>
            <p:spPr>
              <a:xfrm>
                <a:off x="4800600" y="3403600"/>
                <a:ext cx="1270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9" name="墨迹 18"/>
              <p14:cNvContentPartPr/>
              <p14:nvPr/>
            </p14:nvContentPartPr>
            <p14:xfrm>
              <a:off x="5708650" y="3606800"/>
              <a:ext cx="254000" cy="360"/>
            </p14:xfrm>
          </p:contentPart>
        </mc:Choice>
        <mc:Fallback xmlns="">
          <p:pic>
            <p:nvPicPr>
              <p:cNvPr id="19" name="墨迹 18"/>
            </p:nvPicPr>
            <p:blipFill>
              <a:blip r:embed="rId9"/>
            </p:blipFill>
            <p:spPr>
              <a:xfrm>
                <a:off x="5708650" y="3606800"/>
                <a:ext cx="254000" cy="360"/>
              </a:xfrm>
              <a:prstGeom prst="rect"/>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9" name="Rectangle 3"/>
          <p:cNvSpPr>
            <a:spLocks noGrp="1" noChangeArrowheads="1"/>
          </p:cNvSpPr>
          <p:nvPr>
            <p:ph idx="1" hasCustomPrompt="1"/>
          </p:nvPr>
        </p:nvSpPr>
        <p:spPr>
          <a:xfrm>
            <a:off x="469900" y="1022350"/>
            <a:ext cx="8229600" cy="276225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mn-lt"/>
                <a:ea typeface="+mn-ea"/>
                <a:cs typeface="+mn-cs"/>
              </a:rPr>
              <a:t>页式管理存在的问题：</a:t>
            </a:r>
            <a:endParaRPr kumimoji="0"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742950" marR="0" lvl="1" indent="-285750" algn="just"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rPr>
              <a:t>不考虑程序的模块化，机械等分成大小相同的页；</a:t>
            </a:r>
            <a:endParaRPr kumimoji="0" lang="zh-CN" altLang="en-US" sz="24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endParaRPr>
          </a:p>
          <a:p>
            <a:pPr marL="742950" marR="0" lvl="1" indent="-285750" algn="just"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rPr>
              <a:t>产生的页内零头无法利用；</a:t>
            </a:r>
            <a:endParaRPr kumimoji="0" lang="en-US" altLang="zh-CN" sz="24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endParaRPr>
          </a:p>
          <a:p>
            <a:pPr marL="742950" marR="0" lvl="1" indent="-285750" algn="just"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rPr>
              <a:t>页表有时过长，也会占用空间；</a:t>
            </a:r>
            <a:endParaRPr kumimoji="0" lang="zh-CN" altLang="en-US" sz="24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endParaRPr>
          </a:p>
          <a:p>
            <a:pPr marL="0" marR="0" lvl="0" indent="0" algn="just" defTabSz="914400" rtl="0" eaLnBrk="1" fontAlgn="base" latinLnBrk="0" hangingPunct="1">
              <a:lnSpc>
                <a:spcPct val="100000"/>
              </a:lnSpc>
              <a:spcBef>
                <a:spcPts val="1800"/>
              </a:spcBef>
              <a:spcAft>
                <a:spcPct val="0"/>
              </a:spcAft>
              <a:buClr>
                <a:schemeClr val="tx1"/>
              </a:buClr>
              <a:buSzTx/>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mn-lt"/>
              <a:ea typeface="+mn-ea"/>
              <a:cs typeface="+mn-cs"/>
            </a:endParaRPr>
          </a:p>
        </p:txBody>
      </p:sp>
      <p:sp>
        <p:nvSpPr>
          <p:cNvPr id="111619" name="Rectangle 2"/>
          <p:cNvSpPr>
            <a:spLocks noGrp="1"/>
          </p:cNvSpPr>
          <p:nvPr>
            <p:ph type="title"/>
          </p:nvPr>
        </p:nvSpPr>
        <p:spPr>
          <a:xfrm>
            <a:off x="538163" y="100013"/>
            <a:ext cx="8315325"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4.2.1 </a:t>
            </a:r>
            <a:r>
              <a:rPr lang="zh-CN" altLang="en-US" dirty="0">
                <a:latin typeface="Times New Roman" panose="02020603050405020304" pitchFamily="18" charset="0"/>
              </a:rPr>
              <a:t>虚拟存储器管理方式</a:t>
            </a:r>
            <a:r>
              <a:rPr lang="en-US" altLang="zh-CN" dirty="0">
                <a:latin typeface="Times New Roman" panose="02020603050405020304" pitchFamily="18" charset="0"/>
              </a:rPr>
              <a:t>—</a:t>
            </a:r>
            <a:r>
              <a:rPr lang="zh-CN" altLang="en-US" dirty="0">
                <a:solidFill>
                  <a:srgbClr val="FF0000"/>
                </a:solidFill>
                <a:latin typeface="Times New Roman" panose="02020603050405020304" pitchFamily="18" charset="0"/>
              </a:rPr>
              <a:t>段页式管理</a:t>
            </a:r>
            <a:r>
              <a:rPr lang="zh-CN" altLang="en-US" dirty="0">
                <a:solidFill>
                  <a:srgbClr val="FF0000"/>
                </a:solidFill>
              </a:rPr>
              <a:t> </a:t>
            </a:r>
            <a:endParaRPr lang="zh-CN" altLang="en-US" dirty="0">
              <a:solidFill>
                <a:srgbClr val="FF0000"/>
              </a:solidFill>
            </a:endParaRPr>
          </a:p>
        </p:txBody>
      </p:sp>
      <p:sp>
        <p:nvSpPr>
          <p:cNvPr id="111620" name="文本框 1"/>
          <p:cNvSpPr txBox="1"/>
          <p:nvPr/>
        </p:nvSpPr>
        <p:spPr>
          <a:xfrm>
            <a:off x="2490788" y="4097338"/>
            <a:ext cx="4894262" cy="1108075"/>
          </a:xfrm>
          <a:prstGeom prst="rect">
            <a:avLst/>
          </a:prstGeom>
          <a:noFill/>
          <a:ln w="9525">
            <a:noFill/>
          </a:ln>
        </p:spPr>
        <p:txBody>
          <a:bodyPr wrap="none">
            <a:spAutoFit/>
          </a:bodyPr>
          <a:p>
            <a:r>
              <a:rPr lang="zh-CN" altLang="en-US" sz="6600" dirty="0">
                <a:latin typeface="Times New Roman" panose="02020603050405020304" pitchFamily="18" charset="0"/>
              </a:rPr>
              <a:t>段式</a:t>
            </a:r>
            <a:r>
              <a:rPr lang="en-US" altLang="zh-CN" sz="6600" dirty="0">
                <a:latin typeface="Times New Roman" panose="02020603050405020304" pitchFamily="18" charset="0"/>
              </a:rPr>
              <a:t>+</a:t>
            </a:r>
            <a:r>
              <a:rPr lang="zh-CN" altLang="en-US" sz="6600" dirty="0">
                <a:latin typeface="Times New Roman" panose="02020603050405020304" pitchFamily="18" charset="0"/>
              </a:rPr>
              <a:t>页式？</a:t>
            </a:r>
            <a:endParaRPr lang="zh-CN" altLang="en-US" sz="6600" dirty="0">
              <a:latin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3"/>
          <p:cNvSpPr>
            <a:spLocks noGrp="1"/>
          </p:cNvSpPr>
          <p:nvPr>
            <p:ph idx="1" hasCustomPrompt="1"/>
          </p:nvPr>
        </p:nvSpPr>
        <p:spPr>
          <a:ln/>
        </p:spPr>
        <p:txBody>
          <a:bodyPr vert="horz" wrap="square" lIns="91440" tIns="45720" rIns="91440" bIns="45720" anchor="t" anchorCtr="0"/>
          <a:p>
            <a:pPr algn="just" eaLnBrk="1" hangingPunct="1">
              <a:spcBef>
                <a:spcPts val="1800"/>
              </a:spcBef>
            </a:pPr>
            <a:r>
              <a:rPr lang="zh-CN" altLang="en-US" sz="2400" dirty="0"/>
              <a:t>页式：对应用程序员完全透明，由系统划分</a:t>
            </a:r>
            <a:r>
              <a:rPr lang="en-US" altLang="zh-CN" sz="2400" dirty="0"/>
              <a:t>.</a:t>
            </a:r>
            <a:endParaRPr lang="en-US" altLang="zh-CN" sz="2400" dirty="0"/>
          </a:p>
          <a:p>
            <a:pPr lvl="1" algn="just" eaLnBrk="1" hangingPunct="1">
              <a:spcBef>
                <a:spcPts val="1800"/>
              </a:spcBef>
            </a:pPr>
            <a:r>
              <a:rPr lang="zh-CN" altLang="en-US" b="1" dirty="0">
                <a:latin typeface="楷体_GB2312" pitchFamily="49" charset="-122"/>
                <a:ea typeface="楷体_GB2312" pitchFamily="49" charset="-122"/>
              </a:rPr>
              <a:t>硬件较少，地址变换速度快，</a:t>
            </a:r>
            <a:endParaRPr lang="zh-CN" altLang="en-US" b="1" dirty="0">
              <a:latin typeface="楷体_GB2312" pitchFamily="49" charset="-122"/>
              <a:ea typeface="楷体_GB2312" pitchFamily="49" charset="-122"/>
            </a:endParaRPr>
          </a:p>
          <a:p>
            <a:pPr lvl="1" algn="just" eaLnBrk="1" hangingPunct="1">
              <a:spcBef>
                <a:spcPts val="1800"/>
              </a:spcBef>
            </a:pPr>
            <a:r>
              <a:rPr lang="zh-CN" altLang="en-US" b="1" dirty="0">
                <a:latin typeface="楷体_GB2312" pitchFamily="49" charset="-122"/>
                <a:ea typeface="楷体_GB2312" pitchFamily="49" charset="-122"/>
              </a:rPr>
              <a:t>调入操作简单，静态连接程序；</a:t>
            </a:r>
            <a:endParaRPr lang="zh-CN" altLang="en-US" b="1" dirty="0">
              <a:latin typeface="楷体_GB2312" pitchFamily="49" charset="-122"/>
              <a:ea typeface="楷体_GB2312" pitchFamily="49" charset="-122"/>
            </a:endParaRPr>
          </a:p>
          <a:p>
            <a:pPr lvl="1" algn="just" eaLnBrk="1" hangingPunct="1">
              <a:spcBef>
                <a:spcPts val="1800"/>
              </a:spcBef>
            </a:pPr>
            <a:r>
              <a:rPr lang="zh-CN" altLang="en-US" b="1" dirty="0">
                <a:latin typeface="楷体_GB2312" pitchFamily="49" charset="-122"/>
                <a:ea typeface="楷体_GB2312" pitchFamily="49" charset="-122"/>
              </a:rPr>
              <a:t>不能完全消除零头；</a:t>
            </a:r>
            <a:endParaRPr lang="zh-CN" altLang="en-US" b="1" dirty="0">
              <a:latin typeface="楷体_GB2312" pitchFamily="49" charset="-122"/>
              <a:ea typeface="楷体_GB2312" pitchFamily="49" charset="-122"/>
            </a:endParaRPr>
          </a:p>
          <a:p>
            <a:pPr algn="just" eaLnBrk="1" hangingPunct="1">
              <a:spcBef>
                <a:spcPts val="1800"/>
              </a:spcBef>
            </a:pPr>
            <a:r>
              <a:rPr lang="zh-CN" altLang="en-US" sz="2400" dirty="0"/>
              <a:t>段式：段独立，有利于程序员灵活实现段的连接、段的扩大</a:t>
            </a:r>
            <a:r>
              <a:rPr lang="en-US" altLang="zh-CN" sz="2400" dirty="0"/>
              <a:t>/</a:t>
            </a:r>
            <a:r>
              <a:rPr lang="zh-CN" altLang="en-US" sz="2400" dirty="0"/>
              <a:t>缩小和修改，而不影响其他段，易于针对其特定类型实现保护，把共享的程序或数据单独构成一个段，从而易于实现多个用户、进程对共用段的管理，动态连接程序；这些页式存储都是很难做到的。</a:t>
            </a:r>
            <a:endParaRPr lang="zh-CN" altLang="en-US" sz="2400" dirty="0"/>
          </a:p>
          <a:p>
            <a:pPr algn="just" eaLnBrk="1" hangingPunct="1">
              <a:spcBef>
                <a:spcPts val="1800"/>
              </a:spcBef>
            </a:pPr>
            <a:r>
              <a:rPr lang="zh-CN" altLang="en-US" sz="2400" dirty="0">
                <a:solidFill>
                  <a:srgbClr val="FF0000"/>
                </a:solidFill>
              </a:rPr>
              <a:t>段页式：把实存机械地等分成固定大小的页，程序按模块分段，每个段又分成与主存页面大小相同的页。</a:t>
            </a:r>
            <a:r>
              <a:rPr lang="zh-CN" altLang="en-US" sz="2000" dirty="0">
                <a:solidFill>
                  <a:srgbClr val="FF0000"/>
                </a:solidFill>
              </a:rPr>
              <a:t> </a:t>
            </a:r>
            <a:endParaRPr lang="zh-CN" altLang="en-US" sz="2000" dirty="0">
              <a:solidFill>
                <a:srgbClr val="FF0000"/>
              </a:solidFill>
            </a:endParaRPr>
          </a:p>
        </p:txBody>
      </p:sp>
      <p:sp>
        <p:nvSpPr>
          <p:cNvPr id="113667" name="Rectangle 2"/>
          <p:cNvSpPr>
            <a:spLocks noGrp="1"/>
          </p:cNvSpPr>
          <p:nvPr>
            <p:ph type="title"/>
          </p:nvPr>
        </p:nvSpPr>
        <p:spPr>
          <a:xfrm>
            <a:off x="538163" y="100013"/>
            <a:ext cx="8315325"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4.2.1 </a:t>
            </a:r>
            <a:r>
              <a:rPr lang="zh-CN" altLang="en-US" dirty="0">
                <a:latin typeface="Times New Roman" panose="02020603050405020304" pitchFamily="18" charset="0"/>
              </a:rPr>
              <a:t>虚拟存储器管理方式</a:t>
            </a:r>
            <a:r>
              <a:rPr lang="en-US" altLang="zh-CN" dirty="0">
                <a:latin typeface="Times New Roman" panose="02020603050405020304" pitchFamily="18" charset="0"/>
              </a:rPr>
              <a:t>—</a:t>
            </a:r>
            <a:r>
              <a:rPr lang="zh-CN" altLang="en-US" dirty="0">
                <a:solidFill>
                  <a:srgbClr val="FF0000"/>
                </a:solidFill>
                <a:latin typeface="Times New Roman" panose="02020603050405020304" pitchFamily="18" charset="0"/>
              </a:rPr>
              <a:t>段页式管理</a:t>
            </a:r>
            <a:r>
              <a:rPr lang="zh-CN" altLang="en-US" dirty="0">
                <a:solidFill>
                  <a:srgbClr val="FF0000"/>
                </a:solidFill>
              </a:rPr>
              <a:t> </a:t>
            </a:r>
            <a:endParaRPr lang="zh-CN" altLang="en-US" dirty="0">
              <a:solidFill>
                <a:srgbClr val="FF0000"/>
              </a:solidFill>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235200" y="5873750"/>
              <a:ext cx="958850" cy="6350"/>
            </p14:xfrm>
          </p:contentPart>
        </mc:Choice>
        <mc:Fallback xmlns="">
          <p:pic>
            <p:nvPicPr>
              <p:cNvPr id="2" name="墨迹 1"/>
            </p:nvPicPr>
            <p:blipFill>
              <a:blip r:embed="rId2"/>
            </p:blipFill>
            <p:spPr>
              <a:xfrm>
                <a:off x="2235200" y="5873750"/>
                <a:ext cx="958850" cy="6350"/>
              </a:xfrm>
              <a:prstGeom prst="rect"/>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矩形 145"/>
          <p:cNvSpPr/>
          <p:nvPr/>
        </p:nvSpPr>
        <p:spPr>
          <a:xfrm>
            <a:off x="0" y="0"/>
            <a:ext cx="9144000" cy="6792913"/>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15715" name="矩形 3"/>
          <p:cNvSpPr/>
          <p:nvPr/>
        </p:nvSpPr>
        <p:spPr>
          <a:xfrm>
            <a:off x="2266950" y="1069975"/>
            <a:ext cx="1271588" cy="401638"/>
          </a:xfrm>
          <a:prstGeom prst="rect">
            <a:avLst/>
          </a:prstGeom>
          <a:solidFill>
            <a:srgbClr val="00FFCC"/>
          </a:solidFill>
          <a:ln w="12700" cap="flat" cmpd="sng">
            <a:solidFill>
              <a:srgbClr val="000000"/>
            </a:solidFill>
            <a:prstDash val="solid"/>
            <a:round/>
            <a:headEnd type="none" w="med" len="med"/>
            <a:tailEnd type="none" w="med" len="med"/>
          </a:ln>
        </p:spPr>
        <p:txBody>
          <a:bodyPr wrap="none" anchor="ctr" anchorCtr="0"/>
          <a:p>
            <a:pPr algn="ctr"/>
            <a:r>
              <a:rPr lang="zh-CN" altLang="en-US" sz="1600" dirty="0">
                <a:solidFill>
                  <a:srgbClr val="000000"/>
                </a:solidFill>
                <a:latin typeface="Times New Roman" panose="02020603050405020304" pitchFamily="18" charset="0"/>
              </a:rPr>
              <a:t>用户标志</a:t>
            </a:r>
            <a:r>
              <a:rPr lang="en-US" altLang="zh-CN" sz="1600" i="1" dirty="0">
                <a:solidFill>
                  <a:srgbClr val="000000"/>
                </a:solidFill>
                <a:latin typeface="Times New Roman" panose="02020603050405020304" pitchFamily="18" charset="0"/>
              </a:rPr>
              <a:t>u</a:t>
            </a:r>
            <a:endParaRPr lang="zh-CN" altLang="en-US" sz="1600" i="1" dirty="0">
              <a:solidFill>
                <a:srgbClr val="000000"/>
              </a:solidFill>
              <a:latin typeface="Times New Roman" panose="02020603050405020304" pitchFamily="18" charset="0"/>
            </a:endParaRPr>
          </a:p>
        </p:txBody>
      </p:sp>
      <p:sp>
        <p:nvSpPr>
          <p:cNvPr id="5" name="矩形 4"/>
          <p:cNvSpPr/>
          <p:nvPr/>
        </p:nvSpPr>
        <p:spPr bwMode="auto">
          <a:xfrm>
            <a:off x="3538538" y="1069975"/>
            <a:ext cx="996950" cy="401638"/>
          </a:xfrm>
          <a:prstGeom prst="rect">
            <a:avLst/>
          </a:prstGeom>
          <a:solidFill>
            <a:schemeClr val="accent1">
              <a:lumMod val="40000"/>
              <a:lumOff val="60000"/>
            </a:schemeClr>
          </a:solidFill>
          <a:ln w="12700" cap="flat" cmpd="sng" algn="ctr">
            <a:solidFill>
              <a:srgbClr val="000000"/>
            </a:solid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段号</a:t>
            </a:r>
            <a:r>
              <a:rPr kumimoji="0" lang="en-US" altLang="zh-CN" sz="1600" b="0"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rPr>
              <a:t>s</a:t>
            </a:r>
            <a:endParaRPr kumimoji="0" lang="zh-CN" altLang="en-US" sz="1600" b="0" i="1"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p:txBody>
      </p:sp>
      <p:sp>
        <p:nvSpPr>
          <p:cNvPr id="115717" name="矩形 5"/>
          <p:cNvSpPr/>
          <p:nvPr/>
        </p:nvSpPr>
        <p:spPr>
          <a:xfrm>
            <a:off x="4535488" y="1069975"/>
            <a:ext cx="995362" cy="401638"/>
          </a:xfrm>
          <a:prstGeom prst="rect">
            <a:avLst/>
          </a:prstGeom>
          <a:solidFill>
            <a:srgbClr val="FF66FF"/>
          </a:solidFill>
          <a:ln w="12700" cap="flat" cmpd="sng">
            <a:solidFill>
              <a:srgbClr val="000000"/>
            </a:solidFill>
            <a:prstDash val="solid"/>
            <a:round/>
            <a:headEnd type="none" w="med" len="med"/>
            <a:tailEnd type="none" w="med" len="med"/>
          </a:ln>
        </p:spPr>
        <p:txBody>
          <a:bodyPr wrap="none" anchor="ctr" anchorCtr="0"/>
          <a:p>
            <a:pPr algn="ctr"/>
            <a:r>
              <a:rPr lang="zh-CN" altLang="en-US" sz="1600" dirty="0">
                <a:solidFill>
                  <a:srgbClr val="000000"/>
                </a:solidFill>
                <a:latin typeface="Times New Roman" panose="02020603050405020304" pitchFamily="18" charset="0"/>
              </a:rPr>
              <a:t>页号</a:t>
            </a:r>
            <a:r>
              <a:rPr lang="en-US" altLang="zh-CN" sz="1600" i="1" dirty="0">
                <a:solidFill>
                  <a:srgbClr val="000000"/>
                </a:solidFill>
                <a:latin typeface="Times New Roman" panose="02020603050405020304" pitchFamily="18" charset="0"/>
              </a:rPr>
              <a:t>p</a:t>
            </a:r>
            <a:endParaRPr lang="en-US" altLang="zh-CN" sz="1600" i="1" dirty="0">
              <a:solidFill>
                <a:srgbClr val="000000"/>
              </a:solidFill>
              <a:latin typeface="Times New Roman" panose="02020603050405020304" pitchFamily="18" charset="0"/>
            </a:endParaRPr>
          </a:p>
        </p:txBody>
      </p:sp>
      <p:sp>
        <p:nvSpPr>
          <p:cNvPr id="115718" name="矩形 6"/>
          <p:cNvSpPr/>
          <p:nvPr/>
        </p:nvSpPr>
        <p:spPr>
          <a:xfrm>
            <a:off x="5530850" y="1069975"/>
            <a:ext cx="1316038" cy="401638"/>
          </a:xfrm>
          <a:prstGeom prst="rect">
            <a:avLst/>
          </a:prstGeom>
          <a:solidFill>
            <a:srgbClr val="33CC33"/>
          </a:solidFill>
          <a:ln w="12700" cap="flat" cmpd="sng">
            <a:solidFill>
              <a:srgbClr val="000000"/>
            </a:solidFill>
            <a:prstDash val="solid"/>
            <a:round/>
            <a:headEnd type="none" w="med" len="med"/>
            <a:tailEnd type="none" w="med" len="med"/>
          </a:ln>
        </p:spPr>
        <p:txBody>
          <a:bodyPr wrap="none" anchor="ctr" anchorCtr="0"/>
          <a:p>
            <a:pPr algn="ctr"/>
            <a:r>
              <a:rPr lang="zh-CN" altLang="en-US" sz="1600" dirty="0">
                <a:solidFill>
                  <a:srgbClr val="000000"/>
                </a:solidFill>
                <a:latin typeface="Times New Roman" panose="02020603050405020304" pitchFamily="18" charset="0"/>
              </a:rPr>
              <a:t>页内位移</a:t>
            </a:r>
            <a:r>
              <a:rPr lang="en-US" altLang="zh-CN" sz="1600" i="1" dirty="0">
                <a:solidFill>
                  <a:srgbClr val="000000"/>
                </a:solidFill>
                <a:latin typeface="Times New Roman" panose="02020603050405020304" pitchFamily="18" charset="0"/>
              </a:rPr>
              <a:t>d</a:t>
            </a:r>
            <a:endParaRPr lang="en-US" altLang="zh-CN" sz="1600" i="1" dirty="0">
              <a:solidFill>
                <a:srgbClr val="000000"/>
              </a:solidFill>
              <a:latin typeface="Times New Roman" panose="02020603050405020304" pitchFamily="18" charset="0"/>
            </a:endParaRPr>
          </a:p>
        </p:txBody>
      </p:sp>
      <p:cxnSp>
        <p:nvCxnSpPr>
          <p:cNvPr id="115719" name="直接连接符 8"/>
          <p:cNvCxnSpPr/>
          <p:nvPr/>
        </p:nvCxnSpPr>
        <p:spPr>
          <a:xfrm>
            <a:off x="2266950" y="765175"/>
            <a:ext cx="0" cy="287338"/>
          </a:xfrm>
          <a:prstGeom prst="line">
            <a:avLst/>
          </a:prstGeom>
          <a:ln w="9525" cap="flat" cmpd="sng">
            <a:solidFill>
              <a:srgbClr val="000000"/>
            </a:solidFill>
            <a:prstDash val="solid"/>
            <a:headEnd type="none" w="med" len="med"/>
            <a:tailEnd type="none" w="med" len="med"/>
          </a:ln>
        </p:spPr>
      </p:cxnSp>
      <p:cxnSp>
        <p:nvCxnSpPr>
          <p:cNvPr id="115720" name="直接连接符 11"/>
          <p:cNvCxnSpPr/>
          <p:nvPr/>
        </p:nvCxnSpPr>
        <p:spPr>
          <a:xfrm>
            <a:off x="3594100" y="304800"/>
            <a:ext cx="0" cy="1150938"/>
          </a:xfrm>
          <a:prstGeom prst="line">
            <a:avLst/>
          </a:prstGeom>
          <a:ln w="9525" cap="flat" cmpd="sng">
            <a:solidFill>
              <a:srgbClr val="000000"/>
            </a:solidFill>
            <a:prstDash val="solid"/>
            <a:headEnd type="none" w="med" len="med"/>
            <a:tailEnd type="none" w="med" len="med"/>
          </a:ln>
        </p:spPr>
      </p:cxnSp>
      <p:cxnSp>
        <p:nvCxnSpPr>
          <p:cNvPr id="115721" name="直接箭头连接符 13"/>
          <p:cNvCxnSpPr/>
          <p:nvPr/>
        </p:nvCxnSpPr>
        <p:spPr>
          <a:xfrm flipV="1">
            <a:off x="2266950" y="884238"/>
            <a:ext cx="1327150" cy="0"/>
          </a:xfrm>
          <a:prstGeom prst="straightConnector1">
            <a:avLst/>
          </a:prstGeom>
          <a:ln w="9525" cap="flat" cmpd="sng">
            <a:solidFill>
              <a:srgbClr val="000000"/>
            </a:solidFill>
            <a:prstDash val="solid"/>
            <a:headEnd type="triangle" w="med" len="med"/>
            <a:tailEnd type="triangle" w="med" len="med"/>
          </a:ln>
        </p:spPr>
      </p:cxnSp>
      <p:sp>
        <p:nvSpPr>
          <p:cNvPr id="115722" name="文本框 14"/>
          <p:cNvSpPr txBox="1"/>
          <p:nvPr/>
        </p:nvSpPr>
        <p:spPr>
          <a:xfrm>
            <a:off x="2400300" y="528638"/>
            <a:ext cx="1004888" cy="339725"/>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程序标志</a:t>
            </a:r>
            <a:endParaRPr lang="zh-CN" altLang="en-US" sz="1600" dirty="0">
              <a:solidFill>
                <a:srgbClr val="000000"/>
              </a:solidFill>
              <a:latin typeface="Times New Roman" panose="02020603050405020304" pitchFamily="18" charset="0"/>
            </a:endParaRPr>
          </a:p>
        </p:txBody>
      </p:sp>
      <p:cxnSp>
        <p:nvCxnSpPr>
          <p:cNvPr id="115723" name="直接连接符 15"/>
          <p:cNvCxnSpPr/>
          <p:nvPr/>
        </p:nvCxnSpPr>
        <p:spPr>
          <a:xfrm>
            <a:off x="5530850" y="765175"/>
            <a:ext cx="0" cy="287338"/>
          </a:xfrm>
          <a:prstGeom prst="line">
            <a:avLst/>
          </a:prstGeom>
          <a:ln w="9525" cap="flat" cmpd="sng">
            <a:solidFill>
              <a:srgbClr val="000000"/>
            </a:solidFill>
            <a:prstDash val="solid"/>
            <a:headEnd type="none" w="med" len="med"/>
            <a:tailEnd type="none" w="med" len="med"/>
          </a:ln>
        </p:spPr>
      </p:cxnSp>
      <p:cxnSp>
        <p:nvCxnSpPr>
          <p:cNvPr id="115724" name="直接箭头连接符 16"/>
          <p:cNvCxnSpPr/>
          <p:nvPr/>
        </p:nvCxnSpPr>
        <p:spPr>
          <a:xfrm flipV="1">
            <a:off x="3594100" y="884238"/>
            <a:ext cx="1944688" cy="0"/>
          </a:xfrm>
          <a:prstGeom prst="straightConnector1">
            <a:avLst/>
          </a:prstGeom>
          <a:ln w="9525" cap="flat" cmpd="sng">
            <a:solidFill>
              <a:srgbClr val="000000"/>
            </a:solidFill>
            <a:prstDash val="solid"/>
            <a:headEnd type="triangle" w="med" len="med"/>
            <a:tailEnd type="triangle" w="med" len="med"/>
          </a:ln>
        </p:spPr>
      </p:cxnSp>
      <p:sp>
        <p:nvSpPr>
          <p:cNvPr id="115725" name="文本框 17"/>
          <p:cNvSpPr txBox="1"/>
          <p:nvPr/>
        </p:nvSpPr>
        <p:spPr>
          <a:xfrm>
            <a:off x="3813175" y="536575"/>
            <a:ext cx="1528763" cy="339725"/>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用户虚页号</a:t>
            </a:r>
            <a:r>
              <a:rPr lang="en-US" altLang="zh-CN" sz="1600" dirty="0">
                <a:solidFill>
                  <a:srgbClr val="000000"/>
                </a:solidFill>
                <a:latin typeface="Times New Roman" panose="02020603050405020304" pitchFamily="18" charset="0"/>
              </a:rPr>
              <a:t>N</a:t>
            </a:r>
            <a:r>
              <a:rPr lang="en-US" altLang="zh-CN" sz="1600" baseline="-25000" dirty="0">
                <a:solidFill>
                  <a:srgbClr val="000000"/>
                </a:solidFill>
                <a:latin typeface="Times New Roman" panose="02020603050405020304" pitchFamily="18" charset="0"/>
              </a:rPr>
              <a:t>v</a:t>
            </a:r>
            <a:r>
              <a:rPr lang="en-US" altLang="zh-CN" sz="1600" baseline="30000" dirty="0">
                <a:solidFill>
                  <a:srgbClr val="000000"/>
                </a:solidFill>
                <a:latin typeface="Times New Roman" panose="02020603050405020304" pitchFamily="18" charset="0"/>
              </a:rPr>
              <a:t>’</a:t>
            </a:r>
            <a:endParaRPr lang="zh-CN" altLang="en-US" sz="1600" baseline="30000" dirty="0">
              <a:solidFill>
                <a:srgbClr val="000000"/>
              </a:solidFill>
              <a:latin typeface="Times New Roman" panose="02020603050405020304" pitchFamily="18" charset="0"/>
            </a:endParaRPr>
          </a:p>
        </p:txBody>
      </p:sp>
      <p:cxnSp>
        <p:nvCxnSpPr>
          <p:cNvPr id="115726" name="直接连接符 18"/>
          <p:cNvCxnSpPr/>
          <p:nvPr/>
        </p:nvCxnSpPr>
        <p:spPr>
          <a:xfrm>
            <a:off x="6846888" y="304800"/>
            <a:ext cx="0" cy="755650"/>
          </a:xfrm>
          <a:prstGeom prst="line">
            <a:avLst/>
          </a:prstGeom>
          <a:ln w="9525" cap="flat" cmpd="sng">
            <a:solidFill>
              <a:srgbClr val="000000"/>
            </a:solidFill>
            <a:prstDash val="solid"/>
            <a:headEnd type="none" w="med" len="med"/>
            <a:tailEnd type="none" w="med" len="med"/>
          </a:ln>
        </p:spPr>
      </p:cxnSp>
      <p:cxnSp>
        <p:nvCxnSpPr>
          <p:cNvPr id="115727" name="直接箭头连接符 19"/>
          <p:cNvCxnSpPr/>
          <p:nvPr/>
        </p:nvCxnSpPr>
        <p:spPr>
          <a:xfrm flipV="1">
            <a:off x="3594100" y="528638"/>
            <a:ext cx="3240088" cy="0"/>
          </a:xfrm>
          <a:prstGeom prst="straightConnector1">
            <a:avLst/>
          </a:prstGeom>
          <a:ln w="9525" cap="flat" cmpd="sng">
            <a:solidFill>
              <a:srgbClr val="000000"/>
            </a:solidFill>
            <a:prstDash val="solid"/>
            <a:headEnd type="triangle" w="med" len="med"/>
            <a:tailEnd type="triangle" w="med" len="med"/>
          </a:ln>
        </p:spPr>
      </p:cxnSp>
      <p:sp>
        <p:nvSpPr>
          <p:cNvPr id="115728" name="文本框 20"/>
          <p:cNvSpPr txBox="1"/>
          <p:nvPr/>
        </p:nvSpPr>
        <p:spPr>
          <a:xfrm>
            <a:off x="4448175" y="165100"/>
            <a:ext cx="1825625" cy="338138"/>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某道程序的地址</a:t>
            </a:r>
            <a:r>
              <a:rPr lang="en-US" altLang="zh-CN" sz="1600" dirty="0">
                <a:solidFill>
                  <a:srgbClr val="000000"/>
                </a:solidFill>
                <a:latin typeface="Times New Roman" panose="02020603050405020304" pitchFamily="18" charset="0"/>
              </a:rPr>
              <a:t>N</a:t>
            </a:r>
            <a:r>
              <a:rPr lang="en-US" altLang="zh-CN" sz="1600" baseline="-25000" dirty="0">
                <a:solidFill>
                  <a:srgbClr val="000000"/>
                </a:solidFill>
                <a:latin typeface="Times New Roman" panose="02020603050405020304" pitchFamily="18" charset="0"/>
              </a:rPr>
              <a:t>i</a:t>
            </a:r>
            <a:endParaRPr lang="zh-CN" altLang="en-US" sz="1600" baseline="-25000" dirty="0">
              <a:solidFill>
                <a:srgbClr val="000000"/>
              </a:solidFill>
              <a:latin typeface="Times New Roman" panose="02020603050405020304" pitchFamily="18" charset="0"/>
            </a:endParaRPr>
          </a:p>
        </p:txBody>
      </p:sp>
      <p:sp>
        <p:nvSpPr>
          <p:cNvPr id="115729" name="文本框 21"/>
          <p:cNvSpPr txBox="1"/>
          <p:nvPr/>
        </p:nvSpPr>
        <p:spPr>
          <a:xfrm>
            <a:off x="1143000" y="871538"/>
            <a:ext cx="1027113" cy="584200"/>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多用户</a:t>
            </a:r>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虚地址</a:t>
            </a:r>
            <a:r>
              <a:rPr lang="en-US" altLang="zh-CN" sz="1600" dirty="0">
                <a:solidFill>
                  <a:srgbClr val="000000"/>
                </a:solidFill>
                <a:latin typeface="Times New Roman" panose="02020603050405020304" pitchFamily="18" charset="0"/>
              </a:rPr>
              <a:t>Ns</a:t>
            </a:r>
            <a:endParaRPr lang="zh-CN" altLang="en-US" sz="1600" dirty="0">
              <a:solidFill>
                <a:srgbClr val="000000"/>
              </a:solidFill>
              <a:latin typeface="Times New Roman" panose="02020603050405020304" pitchFamily="18" charset="0"/>
            </a:endParaRPr>
          </a:p>
        </p:txBody>
      </p:sp>
      <p:sp>
        <p:nvSpPr>
          <p:cNvPr id="115730" name="矩形 23"/>
          <p:cNvSpPr/>
          <p:nvPr/>
        </p:nvSpPr>
        <p:spPr>
          <a:xfrm>
            <a:off x="3048000" y="2371725"/>
            <a:ext cx="2482850" cy="371475"/>
          </a:xfrm>
          <a:prstGeom prst="rect">
            <a:avLst/>
          </a:prstGeom>
          <a:solidFill>
            <a:schemeClr val="bg1"/>
          </a:solidFill>
          <a:ln w="38100" cap="flat" cmpd="sng">
            <a:solidFill>
              <a:schemeClr val="bg1"/>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pic>
        <p:nvPicPr>
          <p:cNvPr id="115731" name="图片 26"/>
          <p:cNvPicPr>
            <a:picLocks noChangeAspect="1"/>
          </p:cNvPicPr>
          <p:nvPr/>
        </p:nvPicPr>
        <p:blipFill>
          <a:blip r:embed="rId1"/>
          <a:srcRect l="19930" t="34317" r="61778" b="54021"/>
          <a:stretch>
            <a:fillRect/>
          </a:stretch>
        </p:blipFill>
        <p:spPr>
          <a:xfrm>
            <a:off x="2225675" y="1647825"/>
            <a:ext cx="1406525" cy="547688"/>
          </a:xfrm>
          <a:prstGeom prst="rect">
            <a:avLst/>
          </a:prstGeom>
          <a:noFill/>
          <a:ln w="9525">
            <a:noFill/>
          </a:ln>
        </p:spPr>
      </p:pic>
      <p:grpSp>
        <p:nvGrpSpPr>
          <p:cNvPr id="115732" name="组合 52"/>
          <p:cNvGrpSpPr/>
          <p:nvPr/>
        </p:nvGrpSpPr>
        <p:grpSpPr>
          <a:xfrm>
            <a:off x="1397000" y="2543175"/>
            <a:ext cx="2343150" cy="2036763"/>
            <a:chOff x="1033343" y="2889141"/>
            <a:chExt cx="2342352" cy="2036554"/>
          </a:xfrm>
        </p:grpSpPr>
        <p:pic>
          <p:nvPicPr>
            <p:cNvPr id="115804" name="图片 25"/>
            <p:cNvPicPr>
              <a:picLocks noChangeAspect="1"/>
            </p:cNvPicPr>
            <p:nvPr/>
          </p:nvPicPr>
          <p:blipFill>
            <a:blip r:embed="rId2"/>
            <a:srcRect l="34901" t="10838" r="41209" b="57695"/>
            <a:stretch>
              <a:fillRect/>
            </a:stretch>
          </p:blipFill>
          <p:spPr>
            <a:xfrm>
              <a:off x="1033343" y="2889141"/>
              <a:ext cx="2342352" cy="1736911"/>
            </a:xfrm>
            <a:prstGeom prst="rect">
              <a:avLst/>
            </a:prstGeom>
            <a:noFill/>
            <a:ln w="9525">
              <a:noFill/>
            </a:ln>
          </p:spPr>
        </p:pic>
        <p:sp>
          <p:nvSpPr>
            <p:cNvPr id="115805" name="文本框 35"/>
            <p:cNvSpPr txBox="1"/>
            <p:nvPr/>
          </p:nvSpPr>
          <p:spPr>
            <a:xfrm>
              <a:off x="2496966" y="3906710"/>
              <a:ext cx="264816" cy="200055"/>
            </a:xfrm>
            <a:prstGeom prst="rect">
              <a:avLst/>
            </a:prstGeom>
            <a:solidFill>
              <a:srgbClr val="FFCC99"/>
            </a:solidFill>
            <a:ln w="9525">
              <a:noFill/>
            </a:ln>
          </p:spPr>
          <p:txBody>
            <a:bodyPr wrap="none">
              <a:spAutoFit/>
            </a:bodyPr>
            <a:p>
              <a:pPr>
                <a:lnSpc>
                  <a:spcPct val="50000"/>
                </a:lnSpc>
              </a:pPr>
              <a:r>
                <a:rPr lang="en-US" altLang="zh-CN" sz="1400" dirty="0">
                  <a:solidFill>
                    <a:srgbClr val="000000"/>
                  </a:solidFill>
                  <a:latin typeface="Times New Roman" panose="02020603050405020304" pitchFamily="18" charset="0"/>
                </a:rPr>
                <a:t>c</a:t>
              </a:r>
              <a:endParaRPr lang="zh-CN" altLang="en-US" sz="1400" dirty="0">
                <a:solidFill>
                  <a:srgbClr val="000000"/>
                </a:solidFill>
                <a:latin typeface="Times New Roman" panose="02020603050405020304" pitchFamily="18" charset="0"/>
              </a:endParaRPr>
            </a:p>
          </p:txBody>
        </p:sp>
        <p:sp>
          <p:nvSpPr>
            <p:cNvPr id="115806" name="文本框 37"/>
            <p:cNvSpPr txBox="1"/>
            <p:nvPr/>
          </p:nvSpPr>
          <p:spPr>
            <a:xfrm>
              <a:off x="1368497" y="4617918"/>
              <a:ext cx="1845377" cy="307777"/>
            </a:xfrm>
            <a:prstGeom prst="rect">
              <a:avLst/>
            </a:prstGeom>
            <a:solidFill>
              <a:schemeClr val="bg1"/>
            </a:solidFill>
            <a:ln w="9525">
              <a:noFill/>
            </a:ln>
          </p:spPr>
          <p:txBody>
            <a:bodyPr wrap="none">
              <a:spAutoFit/>
            </a:bodyPr>
            <a:p>
              <a:r>
                <a:rPr lang="zh-CN" altLang="en-US" sz="1400" dirty="0">
                  <a:solidFill>
                    <a:srgbClr val="000000"/>
                  </a:solidFill>
                  <a:latin typeface="Times New Roman" panose="02020603050405020304" pitchFamily="18" charset="0"/>
                </a:rPr>
                <a:t>段表长度     段表起点</a:t>
              </a:r>
              <a:endParaRPr lang="zh-CN" altLang="en-US" sz="1400" dirty="0">
                <a:solidFill>
                  <a:srgbClr val="000000"/>
                </a:solidFill>
                <a:latin typeface="Times New Roman" panose="02020603050405020304" pitchFamily="18" charset="0"/>
              </a:endParaRPr>
            </a:p>
          </p:txBody>
        </p:sp>
      </p:grpSp>
      <p:sp>
        <p:nvSpPr>
          <p:cNvPr id="115733" name="文本框 27"/>
          <p:cNvSpPr txBox="1"/>
          <p:nvPr/>
        </p:nvSpPr>
        <p:spPr>
          <a:xfrm>
            <a:off x="1431925" y="3414713"/>
            <a:ext cx="312738" cy="400050"/>
          </a:xfrm>
          <a:prstGeom prst="rect">
            <a:avLst/>
          </a:prstGeom>
          <a:solidFill>
            <a:schemeClr val="bg1"/>
          </a:solidFill>
          <a:ln w="9525">
            <a:noFill/>
          </a:ln>
        </p:spPr>
        <p:txBody>
          <a:bodyPr wrap="none">
            <a:spAutoFit/>
          </a:bodyPr>
          <a:p>
            <a:r>
              <a:rPr lang="en-US" altLang="zh-CN" sz="2000" dirty="0">
                <a:solidFill>
                  <a:srgbClr val="000000"/>
                </a:solidFill>
                <a:latin typeface="Times New Roman" panose="02020603050405020304" pitchFamily="18" charset="0"/>
              </a:rPr>
              <a:t>b</a:t>
            </a:r>
            <a:endParaRPr lang="zh-CN" altLang="en-US" sz="2000" dirty="0">
              <a:solidFill>
                <a:srgbClr val="000000"/>
              </a:solidFill>
              <a:latin typeface="Times New Roman" panose="02020603050405020304" pitchFamily="18" charset="0"/>
            </a:endParaRPr>
          </a:p>
        </p:txBody>
      </p:sp>
      <p:pic>
        <p:nvPicPr>
          <p:cNvPr id="115734" name="图片 53"/>
          <p:cNvPicPr>
            <a:picLocks noChangeAspect="1"/>
          </p:cNvPicPr>
          <p:nvPr/>
        </p:nvPicPr>
        <p:blipFill>
          <a:blip r:embed="rId1"/>
          <a:srcRect l="56584" t="69391" r="10068" b="153"/>
          <a:stretch>
            <a:fillRect/>
          </a:stretch>
        </p:blipFill>
        <p:spPr>
          <a:xfrm>
            <a:off x="5910263" y="5286375"/>
            <a:ext cx="2682875" cy="1495425"/>
          </a:xfrm>
          <a:prstGeom prst="rect">
            <a:avLst/>
          </a:prstGeom>
          <a:noFill/>
          <a:ln w="9525">
            <a:noFill/>
          </a:ln>
        </p:spPr>
      </p:pic>
      <p:pic>
        <p:nvPicPr>
          <p:cNvPr id="115735" name="图片 54"/>
          <p:cNvPicPr>
            <a:picLocks noChangeAspect="1"/>
          </p:cNvPicPr>
          <p:nvPr/>
        </p:nvPicPr>
        <p:blipFill>
          <a:blip r:embed="rId1"/>
          <a:srcRect l="56584" t="31445" r="10068" b="57195"/>
          <a:stretch>
            <a:fillRect/>
          </a:stretch>
        </p:blipFill>
        <p:spPr>
          <a:xfrm>
            <a:off x="5910263" y="4732338"/>
            <a:ext cx="2682875" cy="558800"/>
          </a:xfrm>
          <a:prstGeom prst="rect">
            <a:avLst/>
          </a:prstGeom>
          <a:noFill/>
          <a:ln w="9525">
            <a:noFill/>
          </a:ln>
        </p:spPr>
      </p:pic>
      <p:sp>
        <p:nvSpPr>
          <p:cNvPr id="115736" name="文本框 56"/>
          <p:cNvSpPr txBox="1"/>
          <p:nvPr/>
        </p:nvSpPr>
        <p:spPr>
          <a:xfrm>
            <a:off x="7767638" y="5387975"/>
            <a:ext cx="1085850" cy="1077913"/>
          </a:xfrm>
          <a:prstGeom prst="rect">
            <a:avLst/>
          </a:prstGeom>
          <a:solidFill>
            <a:schemeClr val="bg1"/>
          </a:solidFill>
          <a:ln w="9525">
            <a:noFill/>
          </a:ln>
        </p:spPr>
        <p:txBody>
          <a:bodyPr wrap="none">
            <a:spAutoFit/>
          </a:bodyPr>
          <a:p>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某用户</a:t>
            </a:r>
            <a:r>
              <a:rPr lang="en-US" altLang="zh-CN" sz="1600" dirty="0">
                <a:solidFill>
                  <a:srgbClr val="000000"/>
                </a:solidFill>
                <a:latin typeface="Times New Roman" panose="02020603050405020304" pitchFamily="18" charset="0"/>
              </a:rPr>
              <a:t>s</a:t>
            </a:r>
            <a:r>
              <a:rPr lang="zh-CN" altLang="en-US" sz="1600" dirty="0">
                <a:solidFill>
                  <a:srgbClr val="000000"/>
                </a:solidFill>
                <a:latin typeface="Times New Roman" panose="02020603050405020304" pitchFamily="18" charset="0"/>
              </a:rPr>
              <a:t>段</a:t>
            </a:r>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的页表</a:t>
            </a:r>
            <a:endParaRPr lang="en-US" altLang="zh-CN" sz="1600" dirty="0">
              <a:solidFill>
                <a:srgbClr val="000000"/>
              </a:solidFill>
              <a:latin typeface="Times New Roman" panose="02020603050405020304" pitchFamily="18" charset="0"/>
            </a:endParaRPr>
          </a:p>
          <a:p>
            <a:endParaRPr lang="zh-CN" altLang="en-US" sz="1600" dirty="0">
              <a:solidFill>
                <a:srgbClr val="000000"/>
              </a:solidFill>
              <a:latin typeface="Times New Roman" panose="02020603050405020304" pitchFamily="18" charset="0"/>
            </a:endParaRPr>
          </a:p>
        </p:txBody>
      </p:sp>
      <p:pic>
        <p:nvPicPr>
          <p:cNvPr id="115737" name="图片 58"/>
          <p:cNvPicPr>
            <a:picLocks noChangeAspect="1"/>
          </p:cNvPicPr>
          <p:nvPr/>
        </p:nvPicPr>
        <p:blipFill>
          <a:blip r:embed="rId1"/>
          <a:srcRect l="56584" t="69391" r="10068" b="153"/>
          <a:stretch>
            <a:fillRect/>
          </a:stretch>
        </p:blipFill>
        <p:spPr>
          <a:xfrm>
            <a:off x="2063750" y="5297488"/>
            <a:ext cx="2684463" cy="1495425"/>
          </a:xfrm>
          <a:prstGeom prst="rect">
            <a:avLst/>
          </a:prstGeom>
          <a:noFill/>
          <a:ln w="9525">
            <a:noFill/>
          </a:ln>
        </p:spPr>
      </p:pic>
      <p:pic>
        <p:nvPicPr>
          <p:cNvPr id="115738" name="图片 59"/>
          <p:cNvPicPr>
            <a:picLocks noChangeAspect="1"/>
          </p:cNvPicPr>
          <p:nvPr/>
        </p:nvPicPr>
        <p:blipFill>
          <a:blip r:embed="rId1"/>
          <a:srcRect l="56584" t="39153" r="10068" b="57195"/>
          <a:stretch>
            <a:fillRect/>
          </a:stretch>
        </p:blipFill>
        <p:spPr>
          <a:xfrm>
            <a:off x="2063750" y="5122863"/>
            <a:ext cx="2684463" cy="177800"/>
          </a:xfrm>
          <a:prstGeom prst="rect">
            <a:avLst/>
          </a:prstGeom>
          <a:noFill/>
          <a:ln w="9525">
            <a:noFill/>
          </a:ln>
        </p:spPr>
      </p:pic>
      <p:sp>
        <p:nvSpPr>
          <p:cNvPr id="115739" name="文本框 60"/>
          <p:cNvSpPr txBox="1"/>
          <p:nvPr/>
        </p:nvSpPr>
        <p:spPr>
          <a:xfrm>
            <a:off x="3929063" y="5297488"/>
            <a:ext cx="800100" cy="1323975"/>
          </a:xfrm>
          <a:prstGeom prst="rect">
            <a:avLst/>
          </a:prstGeom>
          <a:solidFill>
            <a:schemeClr val="bg1"/>
          </a:solidFill>
          <a:ln w="9525">
            <a:noFill/>
          </a:ln>
        </p:spPr>
        <p:txBody>
          <a:bodyPr wrap="none">
            <a:spAutoFit/>
          </a:bodyPr>
          <a:p>
            <a:endParaRPr lang="en-US" altLang="zh-CN" sz="1600" dirty="0">
              <a:solidFill>
                <a:srgbClr val="000000"/>
              </a:solidFill>
              <a:latin typeface="Times New Roman" panose="02020603050405020304" pitchFamily="18" charset="0"/>
            </a:endParaRPr>
          </a:p>
          <a:p>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某用户</a:t>
            </a:r>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段表</a:t>
            </a:r>
            <a:endParaRPr lang="en-US" altLang="zh-CN" sz="1600" dirty="0">
              <a:solidFill>
                <a:srgbClr val="000000"/>
              </a:solidFill>
              <a:latin typeface="Times New Roman" panose="02020603050405020304" pitchFamily="18" charset="0"/>
            </a:endParaRPr>
          </a:p>
          <a:p>
            <a:endParaRPr lang="zh-CN" altLang="en-US" sz="1600" dirty="0">
              <a:solidFill>
                <a:srgbClr val="000000"/>
              </a:solidFill>
              <a:latin typeface="Times New Roman" panose="02020603050405020304" pitchFamily="18" charset="0"/>
            </a:endParaRPr>
          </a:p>
        </p:txBody>
      </p:sp>
      <p:sp>
        <p:nvSpPr>
          <p:cNvPr id="115740" name="文本框 61"/>
          <p:cNvSpPr txBox="1"/>
          <p:nvPr/>
        </p:nvSpPr>
        <p:spPr>
          <a:xfrm>
            <a:off x="2098675" y="5278438"/>
            <a:ext cx="298450" cy="400050"/>
          </a:xfrm>
          <a:prstGeom prst="rect">
            <a:avLst/>
          </a:prstGeom>
          <a:noFill/>
          <a:ln w="9525">
            <a:noFill/>
          </a:ln>
        </p:spPr>
        <p:txBody>
          <a:bodyPr wrap="none">
            <a:spAutoFit/>
          </a:bodyPr>
          <a:p>
            <a:r>
              <a:rPr lang="en-US" altLang="zh-CN" sz="2000" dirty="0">
                <a:solidFill>
                  <a:srgbClr val="000000"/>
                </a:solidFill>
                <a:latin typeface="Times New Roman" panose="02020603050405020304" pitchFamily="18" charset="0"/>
              </a:rPr>
              <a:t>c</a:t>
            </a:r>
            <a:endParaRPr lang="zh-CN" altLang="en-US" sz="2000" dirty="0">
              <a:solidFill>
                <a:srgbClr val="000000"/>
              </a:solidFill>
              <a:latin typeface="Times New Roman" panose="02020603050405020304" pitchFamily="18" charset="0"/>
            </a:endParaRPr>
          </a:p>
        </p:txBody>
      </p:sp>
      <p:cxnSp>
        <p:nvCxnSpPr>
          <p:cNvPr id="115741" name="直接连接符 62"/>
          <p:cNvCxnSpPr/>
          <p:nvPr/>
        </p:nvCxnSpPr>
        <p:spPr>
          <a:xfrm>
            <a:off x="2741613" y="5483225"/>
            <a:ext cx="7937" cy="788988"/>
          </a:xfrm>
          <a:prstGeom prst="line">
            <a:avLst/>
          </a:prstGeom>
          <a:ln w="19050" cap="flat" cmpd="sng">
            <a:solidFill>
              <a:srgbClr val="000000"/>
            </a:solidFill>
            <a:prstDash val="solid"/>
            <a:headEnd type="none" w="med" len="med"/>
            <a:tailEnd type="none" w="med" len="med"/>
          </a:ln>
        </p:spPr>
      </p:cxnSp>
      <p:sp>
        <p:nvSpPr>
          <p:cNvPr id="115742" name="文本框 63"/>
          <p:cNvSpPr txBox="1"/>
          <p:nvPr/>
        </p:nvSpPr>
        <p:spPr>
          <a:xfrm>
            <a:off x="2397125" y="5710238"/>
            <a:ext cx="728663" cy="369887"/>
          </a:xfrm>
          <a:prstGeom prst="rect">
            <a:avLst/>
          </a:prstGeom>
          <a:noFill/>
          <a:ln w="9525">
            <a:noFill/>
          </a:ln>
        </p:spPr>
        <p:txBody>
          <a:bodyPr>
            <a:spAutoFit/>
          </a:bodyPr>
          <a:p>
            <a:r>
              <a:rPr lang="en-US" altLang="zh-CN" sz="1800" dirty="0">
                <a:solidFill>
                  <a:srgbClr val="000000"/>
                </a:solidFill>
                <a:latin typeface="Times New Roman" panose="02020603050405020304" pitchFamily="18" charset="0"/>
              </a:rPr>
              <a:t>1   d</a:t>
            </a:r>
            <a:r>
              <a:rPr lang="en-US" altLang="zh-CN" sz="1800" baseline="-25000" dirty="0">
                <a:solidFill>
                  <a:srgbClr val="000000"/>
                </a:solidFill>
                <a:latin typeface="Times New Roman" panose="02020603050405020304" pitchFamily="18" charset="0"/>
              </a:rPr>
              <a:t>1</a:t>
            </a:r>
            <a:endParaRPr lang="zh-CN" altLang="en-US" sz="1800" baseline="-25000" dirty="0">
              <a:solidFill>
                <a:srgbClr val="000000"/>
              </a:solidFill>
              <a:latin typeface="Times New Roman" panose="02020603050405020304" pitchFamily="18" charset="0"/>
            </a:endParaRPr>
          </a:p>
        </p:txBody>
      </p:sp>
      <p:sp>
        <p:nvSpPr>
          <p:cNvPr id="115743" name="文本框 64"/>
          <p:cNvSpPr txBox="1"/>
          <p:nvPr/>
        </p:nvSpPr>
        <p:spPr>
          <a:xfrm>
            <a:off x="5813425" y="5232400"/>
            <a:ext cx="398463" cy="400050"/>
          </a:xfrm>
          <a:prstGeom prst="rect">
            <a:avLst/>
          </a:prstGeom>
          <a:solidFill>
            <a:schemeClr val="bg1"/>
          </a:solidFill>
          <a:ln w="9525">
            <a:noFill/>
          </a:ln>
        </p:spPr>
        <p:txBody>
          <a:bodyPr wrap="none">
            <a:spAutoFit/>
          </a:bodyPr>
          <a:p>
            <a:r>
              <a:rPr lang="en-US" altLang="zh-CN" sz="2000" dirty="0">
                <a:solidFill>
                  <a:srgbClr val="000000"/>
                </a:solidFill>
                <a:latin typeface="Times New Roman" panose="02020603050405020304" pitchFamily="18" charset="0"/>
              </a:rPr>
              <a:t>d</a:t>
            </a:r>
            <a:r>
              <a:rPr lang="en-US" altLang="zh-CN" sz="2000" baseline="-25000" dirty="0">
                <a:solidFill>
                  <a:srgbClr val="000000"/>
                </a:solidFill>
                <a:latin typeface="Times New Roman" panose="02020603050405020304" pitchFamily="18" charset="0"/>
              </a:rPr>
              <a:t>1</a:t>
            </a:r>
            <a:endParaRPr lang="zh-CN" altLang="en-US" sz="2000" baseline="-25000" dirty="0">
              <a:solidFill>
                <a:srgbClr val="000000"/>
              </a:solidFill>
              <a:latin typeface="Times New Roman" panose="02020603050405020304" pitchFamily="18" charset="0"/>
            </a:endParaRPr>
          </a:p>
        </p:txBody>
      </p:sp>
      <p:sp>
        <p:nvSpPr>
          <p:cNvPr id="115744" name="文本框 65"/>
          <p:cNvSpPr txBox="1"/>
          <p:nvPr/>
        </p:nvSpPr>
        <p:spPr>
          <a:xfrm>
            <a:off x="6261100" y="5695950"/>
            <a:ext cx="1019175" cy="368300"/>
          </a:xfrm>
          <a:prstGeom prst="rect">
            <a:avLst/>
          </a:prstGeom>
          <a:noFill/>
          <a:ln w="9525">
            <a:noFill/>
          </a:ln>
        </p:spPr>
        <p:txBody>
          <a:bodyPr>
            <a:spAutoFit/>
          </a:bodyPr>
          <a:p>
            <a:r>
              <a:rPr lang="en-US" altLang="zh-CN" sz="1800" dirty="0">
                <a:solidFill>
                  <a:srgbClr val="000000"/>
                </a:solidFill>
                <a:latin typeface="Times New Roman" panose="02020603050405020304" pitchFamily="18" charset="0"/>
              </a:rPr>
              <a:t> n</a:t>
            </a:r>
            <a:r>
              <a:rPr lang="en-US" altLang="zh-CN" sz="1800" baseline="-25000" dirty="0">
                <a:solidFill>
                  <a:srgbClr val="000000"/>
                </a:solidFill>
                <a:latin typeface="Times New Roman" panose="02020603050405020304" pitchFamily="18" charset="0"/>
              </a:rPr>
              <a:t>v</a:t>
            </a:r>
            <a:r>
              <a:rPr lang="en-US" altLang="zh-CN" sz="1800" dirty="0">
                <a:solidFill>
                  <a:srgbClr val="000000"/>
                </a:solidFill>
                <a:latin typeface="Times New Roman" panose="02020603050405020304" pitchFamily="18" charset="0"/>
              </a:rPr>
              <a:t>       1</a:t>
            </a:r>
            <a:endParaRPr lang="zh-CN" altLang="en-US" sz="1800" baseline="-25000" dirty="0">
              <a:solidFill>
                <a:srgbClr val="000000"/>
              </a:solidFill>
              <a:latin typeface="Times New Roman" panose="02020603050405020304" pitchFamily="18" charset="0"/>
            </a:endParaRPr>
          </a:p>
        </p:txBody>
      </p:sp>
      <p:sp>
        <p:nvSpPr>
          <p:cNvPr id="115745" name="文本框 66"/>
          <p:cNvSpPr txBox="1"/>
          <p:nvPr/>
        </p:nvSpPr>
        <p:spPr>
          <a:xfrm>
            <a:off x="6207125" y="6245225"/>
            <a:ext cx="1171575" cy="479425"/>
          </a:xfrm>
          <a:prstGeom prst="rect">
            <a:avLst/>
          </a:prstGeom>
          <a:noFill/>
          <a:ln w="9525">
            <a:noFill/>
          </a:ln>
        </p:spPr>
        <p:txBody>
          <a:bodyPr wrap="none">
            <a:spAutoFit/>
          </a:bodyPr>
          <a:p>
            <a:pPr>
              <a:lnSpc>
                <a:spcPct val="90000"/>
              </a:lnSpc>
            </a:pPr>
            <a:r>
              <a:rPr lang="zh-CN" altLang="en-US" sz="1400" dirty="0">
                <a:solidFill>
                  <a:srgbClr val="000000"/>
                </a:solidFill>
                <a:latin typeface="Times New Roman" panose="02020603050405020304" pitchFamily="18" charset="0"/>
              </a:rPr>
              <a:t>实页号  装入</a:t>
            </a:r>
            <a:endParaRPr lang="en-US" altLang="zh-CN" sz="1400" dirty="0">
              <a:solidFill>
                <a:srgbClr val="000000"/>
              </a:solidFill>
              <a:latin typeface="Times New Roman" panose="02020603050405020304" pitchFamily="18" charset="0"/>
            </a:endParaRPr>
          </a:p>
          <a:p>
            <a:pPr>
              <a:lnSpc>
                <a:spcPct val="90000"/>
              </a:lnSpc>
            </a:pPr>
            <a:r>
              <a:rPr lang="en-US" altLang="zh-CN" sz="1400" dirty="0">
                <a:solidFill>
                  <a:srgbClr val="000000"/>
                </a:solidFill>
                <a:latin typeface="Times New Roman" panose="02020603050405020304" pitchFamily="18" charset="0"/>
              </a:rPr>
              <a:t>                </a:t>
            </a:r>
            <a:r>
              <a:rPr lang="zh-CN" altLang="en-US" sz="1400" dirty="0">
                <a:solidFill>
                  <a:srgbClr val="000000"/>
                </a:solidFill>
                <a:latin typeface="Times New Roman" panose="02020603050405020304" pitchFamily="18" charset="0"/>
              </a:rPr>
              <a:t>位</a:t>
            </a:r>
            <a:endParaRPr lang="zh-CN" altLang="en-US" sz="1400" dirty="0">
              <a:solidFill>
                <a:srgbClr val="000000"/>
              </a:solidFill>
              <a:latin typeface="Times New Roman" panose="02020603050405020304" pitchFamily="18" charset="0"/>
            </a:endParaRPr>
          </a:p>
        </p:txBody>
      </p:sp>
      <p:sp>
        <p:nvSpPr>
          <p:cNvPr id="115746" name="文本框 67"/>
          <p:cNvSpPr txBox="1"/>
          <p:nvPr/>
        </p:nvSpPr>
        <p:spPr>
          <a:xfrm>
            <a:off x="2349500" y="6272213"/>
            <a:ext cx="1454150" cy="423862"/>
          </a:xfrm>
          <a:prstGeom prst="rect">
            <a:avLst/>
          </a:prstGeom>
          <a:noFill/>
          <a:ln w="9525">
            <a:noFill/>
          </a:ln>
        </p:spPr>
        <p:txBody>
          <a:bodyPr wrap="none">
            <a:spAutoFit/>
          </a:bodyPr>
          <a:p>
            <a:pPr>
              <a:lnSpc>
                <a:spcPct val="90000"/>
              </a:lnSpc>
            </a:pPr>
            <a:r>
              <a:rPr lang="zh-CN" altLang="en-US" sz="1200" dirty="0">
                <a:solidFill>
                  <a:srgbClr val="000000"/>
                </a:solidFill>
                <a:latin typeface="Times New Roman" panose="02020603050405020304" pitchFamily="18" charset="0"/>
              </a:rPr>
              <a:t>装入 页表 访问  段 </a:t>
            </a:r>
            <a:endParaRPr lang="en-US" altLang="zh-CN" sz="1200" dirty="0">
              <a:solidFill>
                <a:srgbClr val="000000"/>
              </a:solidFill>
              <a:latin typeface="Times New Roman" panose="02020603050405020304" pitchFamily="18" charset="0"/>
            </a:endParaRPr>
          </a:p>
          <a:p>
            <a:pPr>
              <a:lnSpc>
                <a:spcPct val="90000"/>
              </a:lnSpc>
            </a:pPr>
            <a:r>
              <a:rPr lang="en-US" altLang="zh-CN" sz="1200" dirty="0">
                <a:solidFill>
                  <a:srgbClr val="000000"/>
                </a:solidFill>
                <a:latin typeface="Times New Roman" panose="02020603050405020304" pitchFamily="18" charset="0"/>
              </a:rPr>
              <a:t> </a:t>
            </a:r>
            <a:r>
              <a:rPr lang="zh-CN" altLang="en-US" sz="1200" dirty="0">
                <a:solidFill>
                  <a:srgbClr val="000000"/>
                </a:solidFill>
                <a:latin typeface="Times New Roman" panose="02020603050405020304" pitchFamily="18" charset="0"/>
              </a:rPr>
              <a:t>位    起点 方式  长</a:t>
            </a:r>
            <a:endParaRPr lang="zh-CN" altLang="en-US" sz="1200" dirty="0">
              <a:solidFill>
                <a:srgbClr val="000000"/>
              </a:solidFill>
              <a:latin typeface="Times New Roman" panose="02020603050405020304" pitchFamily="18" charset="0"/>
            </a:endParaRPr>
          </a:p>
        </p:txBody>
      </p:sp>
      <p:grpSp>
        <p:nvGrpSpPr>
          <p:cNvPr id="141" name="组合 140"/>
          <p:cNvGrpSpPr/>
          <p:nvPr/>
        </p:nvGrpSpPr>
        <p:grpSpPr>
          <a:xfrm>
            <a:off x="1577975" y="1474788"/>
            <a:ext cx="2957513" cy="4419600"/>
            <a:chOff x="1578633" y="1474890"/>
            <a:chExt cx="2956195" cy="4420287"/>
          </a:xfrm>
        </p:grpSpPr>
        <p:grpSp>
          <p:nvGrpSpPr>
            <p:cNvPr id="115795" name="组合 70"/>
            <p:cNvGrpSpPr/>
            <p:nvPr/>
          </p:nvGrpSpPr>
          <p:grpSpPr>
            <a:xfrm>
              <a:off x="3899799" y="3508426"/>
              <a:ext cx="276767" cy="267630"/>
              <a:chOff x="555857" y="2832409"/>
              <a:chExt cx="336240" cy="356839"/>
            </a:xfrm>
          </p:grpSpPr>
          <p:sp>
            <p:nvSpPr>
              <p:cNvPr id="115801" name="椭圆 76"/>
              <p:cNvSpPr/>
              <p:nvPr/>
            </p:nvSpPr>
            <p:spPr>
              <a:xfrm>
                <a:off x="555857" y="2832409"/>
                <a:ext cx="336240" cy="356839"/>
              </a:xfrm>
              <a:prstGeom prst="ellipse">
                <a:avLst/>
              </a:prstGeom>
              <a:noFill/>
              <a:ln w="12700" cap="flat" cmpd="sng">
                <a:solidFill>
                  <a:srgbClr val="00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115802" name="直接连接符 77"/>
              <p:cNvCxnSpPr/>
              <p:nvPr/>
            </p:nvCxnSpPr>
            <p:spPr>
              <a:xfrm>
                <a:off x="607895" y="3010829"/>
                <a:ext cx="216000" cy="0"/>
              </a:xfrm>
              <a:prstGeom prst="line">
                <a:avLst/>
              </a:prstGeom>
              <a:ln w="12700" cap="flat" cmpd="sng">
                <a:solidFill>
                  <a:srgbClr val="000000"/>
                </a:solidFill>
                <a:prstDash val="solid"/>
                <a:headEnd type="none" w="med" len="med"/>
                <a:tailEnd type="none" w="med" len="med"/>
              </a:ln>
            </p:spPr>
          </p:cxnSp>
          <p:cxnSp>
            <p:nvCxnSpPr>
              <p:cNvPr id="115803" name="直接连接符 78"/>
              <p:cNvCxnSpPr/>
              <p:nvPr/>
            </p:nvCxnSpPr>
            <p:spPr>
              <a:xfrm>
                <a:off x="723977" y="2906749"/>
                <a:ext cx="0" cy="216000"/>
              </a:xfrm>
              <a:prstGeom prst="line">
                <a:avLst/>
              </a:prstGeom>
              <a:ln w="12700" cap="flat" cmpd="sng">
                <a:solidFill>
                  <a:srgbClr val="000000"/>
                </a:solidFill>
                <a:prstDash val="solid"/>
                <a:headEnd type="none" w="med" len="med"/>
                <a:tailEnd type="none" w="med" len="med"/>
              </a:ln>
            </p:spPr>
          </p:cxnSp>
        </p:grpSp>
        <p:sp>
          <p:nvSpPr>
            <p:cNvPr id="115796" name="右大括号 71"/>
            <p:cNvSpPr/>
            <p:nvPr/>
          </p:nvSpPr>
          <p:spPr>
            <a:xfrm rot="5400000">
              <a:off x="3897807" y="1119594"/>
              <a:ext cx="281725" cy="992306"/>
            </a:xfrm>
            <a:prstGeom prst="rightBrace">
              <a:avLst>
                <a:gd name="adj1" fmla="val 48920"/>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115797" name="肘形连接符 72"/>
            <p:cNvCxnSpPr/>
            <p:nvPr/>
          </p:nvCxnSpPr>
          <p:spPr>
            <a:xfrm rot="-5400000" flipH="1">
              <a:off x="3146464" y="2637951"/>
              <a:ext cx="1762670" cy="0"/>
            </a:xfrm>
            <a:prstGeom prst="bentConnector3">
              <a:avLst>
                <a:gd name="adj1" fmla="val 50000"/>
              </a:avLst>
            </a:prstGeom>
            <a:ln w="38100" cap="flat" cmpd="sng">
              <a:solidFill>
                <a:srgbClr val="FF0000"/>
              </a:solidFill>
              <a:prstDash val="solid"/>
              <a:round/>
              <a:headEnd type="none" w="med" len="med"/>
              <a:tailEnd type="triangle" w="med" len="med"/>
            </a:ln>
          </p:spPr>
        </p:cxnSp>
        <p:cxnSp>
          <p:nvCxnSpPr>
            <p:cNvPr id="115798" name="肘形连接符 73"/>
            <p:cNvCxnSpPr>
              <a:stCxn id="115805" idx="3"/>
              <a:endCxn id="115801" idx="2"/>
            </p:cNvCxnSpPr>
            <p:nvPr/>
          </p:nvCxnSpPr>
          <p:spPr>
            <a:xfrm flipV="1">
              <a:off x="3126055" y="3642241"/>
              <a:ext cx="773744" cy="0"/>
            </a:xfrm>
            <a:prstGeom prst="bentConnector3">
              <a:avLst>
                <a:gd name="adj1" fmla="val 50000"/>
              </a:avLst>
            </a:prstGeom>
            <a:ln w="38100" cap="flat" cmpd="sng">
              <a:solidFill>
                <a:srgbClr val="FF0000"/>
              </a:solidFill>
              <a:prstDash val="solid"/>
              <a:round/>
              <a:headEnd type="none" w="med" len="med"/>
              <a:tailEnd type="triangle" w="med" len="med"/>
            </a:ln>
          </p:spPr>
        </p:cxnSp>
        <p:cxnSp>
          <p:nvCxnSpPr>
            <p:cNvPr id="115799" name="肘形连接符 74"/>
            <p:cNvCxnSpPr>
              <a:stCxn id="115801" idx="4"/>
              <a:endCxn id="115742" idx="1"/>
            </p:cNvCxnSpPr>
            <p:nvPr/>
          </p:nvCxnSpPr>
          <p:spPr>
            <a:xfrm rot="5400000">
              <a:off x="2158455" y="4015448"/>
              <a:ext cx="2119121" cy="1640327"/>
            </a:xfrm>
            <a:prstGeom prst="bentConnector4">
              <a:avLst>
                <a:gd name="adj1" fmla="val 38625"/>
                <a:gd name="adj2" fmla="val 120282"/>
              </a:avLst>
            </a:prstGeom>
            <a:ln w="38100" cap="flat" cmpd="sng">
              <a:solidFill>
                <a:srgbClr val="FF0000"/>
              </a:solidFill>
              <a:prstDash val="solid"/>
              <a:round/>
              <a:headEnd type="none" w="med" len="med"/>
              <a:tailEnd type="triangle" w="med" len="med"/>
            </a:ln>
          </p:spPr>
        </p:cxnSp>
        <p:sp>
          <p:nvSpPr>
            <p:cNvPr id="115800" name="矩形 75"/>
            <p:cNvSpPr/>
            <p:nvPr/>
          </p:nvSpPr>
          <p:spPr>
            <a:xfrm>
              <a:off x="1578633" y="5372364"/>
              <a:ext cx="492443" cy="461665"/>
            </a:xfrm>
            <a:prstGeom prst="rect">
              <a:avLst/>
            </a:prstGeom>
            <a:noFill/>
            <a:ln w="9525">
              <a:noFill/>
            </a:ln>
          </p:spPr>
          <p:txBody>
            <a:bodyPr wrap="none">
              <a:spAutoFit/>
            </a:bodyPr>
            <a:p>
              <a:r>
                <a:rPr lang="zh-CN" altLang="en-US" sz="2400" dirty="0">
                  <a:latin typeface="Calibri" panose="020F0502020204030204" pitchFamily="34" charset="0"/>
                </a:rPr>
                <a:t>③</a:t>
              </a:r>
              <a:endParaRPr lang="zh-CN" altLang="en-US" sz="2400" dirty="0">
                <a:latin typeface="Times New Roman" panose="02020603050405020304" pitchFamily="18" charset="0"/>
              </a:endParaRPr>
            </a:p>
          </p:txBody>
        </p:sp>
      </p:grpSp>
      <p:grpSp>
        <p:nvGrpSpPr>
          <p:cNvPr id="140" name="组合 139"/>
          <p:cNvGrpSpPr/>
          <p:nvPr/>
        </p:nvGrpSpPr>
        <p:grpSpPr>
          <a:xfrm>
            <a:off x="727075" y="1463675"/>
            <a:ext cx="2811463" cy="2151063"/>
            <a:chOff x="726348" y="1464030"/>
            <a:chExt cx="2812304" cy="2150742"/>
          </a:xfrm>
        </p:grpSpPr>
        <p:sp>
          <p:nvSpPr>
            <p:cNvPr id="115791" name="右大括号 31"/>
            <p:cNvSpPr/>
            <p:nvPr/>
          </p:nvSpPr>
          <p:spPr>
            <a:xfrm rot="5400000">
              <a:off x="2768799" y="975902"/>
              <a:ext cx="281725" cy="1257970"/>
            </a:xfrm>
            <a:prstGeom prst="rightBrace">
              <a:avLst>
                <a:gd name="adj1" fmla="val 48910"/>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15792" name="矩形 33"/>
            <p:cNvSpPr/>
            <p:nvPr/>
          </p:nvSpPr>
          <p:spPr>
            <a:xfrm>
              <a:off x="726348" y="2733989"/>
              <a:ext cx="492443" cy="461665"/>
            </a:xfrm>
            <a:prstGeom prst="rect">
              <a:avLst/>
            </a:prstGeom>
            <a:noFill/>
            <a:ln w="9525">
              <a:noFill/>
            </a:ln>
          </p:spPr>
          <p:txBody>
            <a:bodyPr wrap="none">
              <a:spAutoFit/>
            </a:bodyPr>
            <a:p>
              <a:r>
                <a:rPr lang="zh-CN" altLang="en-US" sz="2400" dirty="0">
                  <a:latin typeface="Calibri" panose="020F0502020204030204" pitchFamily="34" charset="0"/>
                </a:rPr>
                <a:t>①</a:t>
              </a:r>
              <a:endParaRPr lang="zh-CN" altLang="en-US" sz="2400" dirty="0">
                <a:latin typeface="Times New Roman" panose="02020603050405020304" pitchFamily="18" charset="0"/>
              </a:endParaRPr>
            </a:p>
          </p:txBody>
        </p:sp>
        <p:cxnSp>
          <p:nvCxnSpPr>
            <p:cNvPr id="115793" name="肘形连接符 32"/>
            <p:cNvCxnSpPr>
              <a:stCxn id="115801" idx="4"/>
              <a:endCxn id="115733" idx="1"/>
            </p:cNvCxnSpPr>
            <p:nvPr/>
          </p:nvCxnSpPr>
          <p:spPr>
            <a:xfrm rot="5400000">
              <a:off x="1422323" y="2122909"/>
              <a:ext cx="1500923" cy="1482793"/>
            </a:xfrm>
            <a:prstGeom prst="bentConnector4">
              <a:avLst>
                <a:gd name="adj1" fmla="val 21046"/>
                <a:gd name="adj2" fmla="val 115417"/>
              </a:avLst>
            </a:prstGeom>
            <a:ln w="38100" cap="flat" cmpd="sng">
              <a:solidFill>
                <a:srgbClr val="FF0000"/>
              </a:solidFill>
              <a:prstDash val="solid"/>
              <a:round/>
              <a:headEnd type="none" w="med" len="med"/>
              <a:tailEnd type="triangle" w="med" len="med"/>
            </a:ln>
          </p:spPr>
        </p:cxnSp>
        <p:sp>
          <p:nvSpPr>
            <p:cNvPr id="115794" name="文本框 30"/>
            <p:cNvSpPr txBox="1"/>
            <p:nvPr/>
          </p:nvSpPr>
          <p:spPr>
            <a:xfrm>
              <a:off x="1202691" y="2571922"/>
              <a:ext cx="389850" cy="584775"/>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查</a:t>
              </a:r>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到</a:t>
              </a:r>
              <a:endParaRPr lang="zh-CN" altLang="en-US" sz="1600" dirty="0">
                <a:solidFill>
                  <a:srgbClr val="000000"/>
                </a:solidFill>
                <a:latin typeface="Times New Roman" panose="02020603050405020304" pitchFamily="18" charset="0"/>
              </a:endParaRPr>
            </a:p>
          </p:txBody>
        </p:sp>
      </p:grpSp>
      <p:grpSp>
        <p:nvGrpSpPr>
          <p:cNvPr id="115749" name="组合 111"/>
          <p:cNvGrpSpPr/>
          <p:nvPr/>
        </p:nvGrpSpPr>
        <p:grpSpPr>
          <a:xfrm>
            <a:off x="5311775" y="2673350"/>
            <a:ext cx="2665413" cy="1103313"/>
            <a:chOff x="3077737" y="3137210"/>
            <a:chExt cx="2282282" cy="1018478"/>
          </a:xfrm>
        </p:grpSpPr>
        <p:pic>
          <p:nvPicPr>
            <p:cNvPr id="115789" name="图片 112"/>
            <p:cNvPicPr>
              <a:picLocks noChangeAspect="1"/>
            </p:cNvPicPr>
            <p:nvPr/>
          </p:nvPicPr>
          <p:blipFill>
            <a:blip r:embed="rId1"/>
            <a:srcRect l="29704" t="46024" r="43320" b="36555"/>
            <a:stretch>
              <a:fillRect/>
            </a:stretch>
          </p:blipFill>
          <p:spPr>
            <a:xfrm>
              <a:off x="3189249" y="3137210"/>
              <a:ext cx="2170770" cy="854927"/>
            </a:xfrm>
            <a:prstGeom prst="rect">
              <a:avLst/>
            </a:prstGeom>
            <a:noFill/>
            <a:ln w="9525">
              <a:noFill/>
            </a:ln>
          </p:spPr>
        </p:pic>
        <p:sp>
          <p:nvSpPr>
            <p:cNvPr id="115790" name="圆角矩形 113"/>
            <p:cNvSpPr/>
            <p:nvPr/>
          </p:nvSpPr>
          <p:spPr>
            <a:xfrm>
              <a:off x="3077737" y="3642732"/>
              <a:ext cx="691376" cy="512956"/>
            </a:xfrm>
            <a:prstGeom prst="roundRect">
              <a:avLst>
                <a:gd name="adj" fmla="val 16667"/>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grpSp>
      <p:sp>
        <p:nvSpPr>
          <p:cNvPr id="115750" name="矩形 117"/>
          <p:cNvSpPr/>
          <p:nvPr/>
        </p:nvSpPr>
        <p:spPr>
          <a:xfrm>
            <a:off x="6894513" y="2936875"/>
            <a:ext cx="1316037" cy="346075"/>
          </a:xfrm>
          <a:prstGeom prst="rect">
            <a:avLst/>
          </a:prstGeom>
          <a:solidFill>
            <a:srgbClr val="33CC33"/>
          </a:solidFill>
          <a:ln w="19050" cap="flat" cmpd="sng">
            <a:solidFill>
              <a:srgbClr val="000000"/>
            </a:solidFill>
            <a:prstDash val="solid"/>
            <a:round/>
            <a:headEnd type="none" w="med" len="med"/>
            <a:tailEnd type="none" w="med" len="med"/>
          </a:ln>
        </p:spPr>
        <p:txBody>
          <a:bodyPr wrap="none" anchor="ctr" anchorCtr="0"/>
          <a:p>
            <a:pPr algn="ctr"/>
            <a:r>
              <a:rPr lang="zh-CN" altLang="en-US" sz="1600" dirty="0">
                <a:solidFill>
                  <a:srgbClr val="000000"/>
                </a:solidFill>
                <a:latin typeface="Times New Roman" panose="02020603050405020304" pitchFamily="18" charset="0"/>
              </a:rPr>
              <a:t>页内位移</a:t>
            </a:r>
            <a:r>
              <a:rPr lang="en-US" altLang="zh-CN" sz="1600" i="1" dirty="0">
                <a:solidFill>
                  <a:srgbClr val="000000"/>
                </a:solidFill>
                <a:latin typeface="Times New Roman" panose="02020603050405020304" pitchFamily="18" charset="0"/>
              </a:rPr>
              <a:t>n</a:t>
            </a:r>
            <a:r>
              <a:rPr lang="en-US" altLang="zh-CN" sz="1600" i="1" baseline="-25000" dirty="0">
                <a:solidFill>
                  <a:srgbClr val="000000"/>
                </a:solidFill>
                <a:latin typeface="Times New Roman" panose="02020603050405020304" pitchFamily="18" charset="0"/>
              </a:rPr>
              <a:t>r</a:t>
            </a:r>
            <a:endParaRPr lang="en-US" altLang="zh-CN" sz="1600" i="1" baseline="-25000" dirty="0">
              <a:solidFill>
                <a:srgbClr val="000000"/>
              </a:solidFill>
              <a:latin typeface="Times New Roman" panose="02020603050405020304" pitchFamily="18" charset="0"/>
            </a:endParaRPr>
          </a:p>
        </p:txBody>
      </p:sp>
      <p:sp>
        <p:nvSpPr>
          <p:cNvPr id="115751" name="文本框 118"/>
          <p:cNvSpPr txBox="1"/>
          <p:nvPr/>
        </p:nvSpPr>
        <p:spPr>
          <a:xfrm>
            <a:off x="8210550" y="2919413"/>
            <a:ext cx="1006475" cy="338137"/>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主地址</a:t>
            </a:r>
            <a:r>
              <a:rPr lang="en-US" altLang="zh-CN" sz="1600" dirty="0">
                <a:solidFill>
                  <a:srgbClr val="000000"/>
                </a:solidFill>
                <a:latin typeface="Times New Roman" panose="02020603050405020304" pitchFamily="18" charset="0"/>
              </a:rPr>
              <a:t>n</a:t>
            </a:r>
            <a:r>
              <a:rPr lang="en-US" altLang="zh-CN" sz="1600" baseline="-25000" dirty="0">
                <a:solidFill>
                  <a:srgbClr val="000000"/>
                </a:solidFill>
                <a:latin typeface="Times New Roman" panose="02020603050405020304" pitchFamily="18" charset="0"/>
              </a:rPr>
              <a:t>p</a:t>
            </a:r>
            <a:endParaRPr lang="zh-CN" altLang="en-US" sz="1600" baseline="-25000" dirty="0">
              <a:solidFill>
                <a:srgbClr val="000000"/>
              </a:solidFill>
              <a:latin typeface="Times New Roman" panose="02020603050405020304" pitchFamily="18" charset="0"/>
            </a:endParaRPr>
          </a:p>
        </p:txBody>
      </p:sp>
      <p:sp>
        <p:nvSpPr>
          <p:cNvPr id="124" name="右大括号 123"/>
          <p:cNvSpPr/>
          <p:nvPr/>
        </p:nvSpPr>
        <p:spPr>
          <a:xfrm rot="5400000">
            <a:off x="6042025" y="952500"/>
            <a:ext cx="282575" cy="1284288"/>
          </a:xfrm>
          <a:prstGeom prst="rightBrace">
            <a:avLst>
              <a:gd name="adj1" fmla="val 48731"/>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26" name="右大括号 125"/>
          <p:cNvSpPr/>
          <p:nvPr/>
        </p:nvSpPr>
        <p:spPr>
          <a:xfrm rot="-5400000">
            <a:off x="7402513" y="2173288"/>
            <a:ext cx="282575" cy="1284287"/>
          </a:xfrm>
          <a:prstGeom prst="rightBrace">
            <a:avLst>
              <a:gd name="adj1" fmla="val 48731"/>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127" name="肘形连接符 126"/>
          <p:cNvCxnSpPr>
            <a:stCxn id="124" idx="1"/>
            <a:endCxn id="126" idx="1"/>
          </p:cNvCxnSpPr>
          <p:nvPr/>
        </p:nvCxnSpPr>
        <p:spPr>
          <a:xfrm rot="-5400000" flipH="1">
            <a:off x="6403975" y="1511300"/>
            <a:ext cx="936625" cy="1403350"/>
          </a:xfrm>
          <a:prstGeom prst="bentConnector5">
            <a:avLst>
              <a:gd name="adj1" fmla="val 31861"/>
              <a:gd name="adj2" fmla="val 50000"/>
              <a:gd name="adj3" fmla="val 31727"/>
            </a:avLst>
          </a:prstGeom>
          <a:ln w="38100" cap="flat" cmpd="sng">
            <a:solidFill>
              <a:srgbClr val="FF0000"/>
            </a:solidFill>
            <a:prstDash val="solid"/>
            <a:round/>
            <a:headEnd type="none" w="med" len="med"/>
            <a:tailEnd type="triangle" w="med" len="med"/>
          </a:ln>
        </p:spPr>
      </p:cxnSp>
      <p:grpSp>
        <p:nvGrpSpPr>
          <p:cNvPr id="132" name="组合 131"/>
          <p:cNvGrpSpPr/>
          <p:nvPr/>
        </p:nvGrpSpPr>
        <p:grpSpPr>
          <a:xfrm>
            <a:off x="101600" y="2138363"/>
            <a:ext cx="1306513" cy="866775"/>
            <a:chOff x="985156" y="2116032"/>
            <a:chExt cx="1306637" cy="866017"/>
          </a:xfrm>
        </p:grpSpPr>
        <p:cxnSp>
          <p:nvCxnSpPr>
            <p:cNvPr id="115787" name="肘形连接符 132"/>
            <p:cNvCxnSpPr>
              <a:stCxn id="124" idx="1"/>
              <a:endCxn id="126" idx="1"/>
            </p:cNvCxnSpPr>
            <p:nvPr/>
          </p:nvCxnSpPr>
          <p:spPr>
            <a:xfrm rot="-10800000" flipV="1">
              <a:off x="1364635" y="2408326"/>
              <a:ext cx="927158" cy="573723"/>
            </a:xfrm>
            <a:prstGeom prst="bentConnector3">
              <a:avLst>
                <a:gd name="adj1" fmla="val 99713"/>
              </a:avLst>
            </a:prstGeom>
            <a:ln w="38100" cap="flat" cmpd="sng">
              <a:solidFill>
                <a:srgbClr val="FF0000"/>
              </a:solidFill>
              <a:prstDash val="solid"/>
              <a:round/>
              <a:headEnd type="none" w="med" len="med"/>
              <a:tailEnd type="triangle" w="med" len="med"/>
            </a:ln>
          </p:spPr>
        </p:cxnSp>
        <p:sp>
          <p:nvSpPr>
            <p:cNvPr id="115788" name="文本框 133"/>
            <p:cNvSpPr txBox="1"/>
            <p:nvPr/>
          </p:nvSpPr>
          <p:spPr>
            <a:xfrm>
              <a:off x="985156" y="2116032"/>
              <a:ext cx="389850" cy="830997"/>
            </a:xfrm>
            <a:prstGeom prst="rect">
              <a:avLst/>
            </a:prstGeom>
            <a:noFill/>
            <a:ln w="9525">
              <a:noFill/>
            </a:ln>
          </p:spPr>
          <p:txBody>
            <a:bodyPr wrap="none">
              <a:spAutoFit/>
            </a:bodyPr>
            <a:p>
              <a:r>
                <a:rPr lang="zh-CN" altLang="en-US" sz="1600" dirty="0">
                  <a:solidFill>
                    <a:srgbClr val="000000"/>
                  </a:solidFill>
                  <a:latin typeface="Times New Roman" panose="02020603050405020304" pitchFamily="18" charset="0"/>
                </a:rPr>
                <a:t>查</a:t>
              </a:r>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不</a:t>
              </a:r>
              <a:endParaRPr lang="en-US" altLang="zh-CN" sz="1600" dirty="0">
                <a:solidFill>
                  <a:srgbClr val="000000"/>
                </a:solidFill>
                <a:latin typeface="Times New Roman" panose="02020603050405020304" pitchFamily="18" charset="0"/>
              </a:endParaRPr>
            </a:p>
            <a:p>
              <a:r>
                <a:rPr lang="zh-CN" altLang="en-US" sz="1600" dirty="0">
                  <a:solidFill>
                    <a:srgbClr val="000000"/>
                  </a:solidFill>
                  <a:latin typeface="Times New Roman" panose="02020603050405020304" pitchFamily="18" charset="0"/>
                </a:rPr>
                <a:t>到</a:t>
              </a:r>
              <a:endParaRPr lang="zh-CN" altLang="en-US" sz="1600" dirty="0">
                <a:solidFill>
                  <a:srgbClr val="000000"/>
                </a:solidFill>
                <a:latin typeface="Times New Roman" panose="02020603050405020304" pitchFamily="18" charset="0"/>
              </a:endParaRPr>
            </a:p>
          </p:txBody>
        </p:sp>
      </p:grpSp>
      <p:sp>
        <p:nvSpPr>
          <p:cNvPr id="135" name="矩形 134"/>
          <p:cNvSpPr/>
          <p:nvPr/>
        </p:nvSpPr>
        <p:spPr>
          <a:xfrm>
            <a:off x="2463800" y="3411538"/>
            <a:ext cx="492125" cy="461962"/>
          </a:xfrm>
          <a:prstGeom prst="rect">
            <a:avLst/>
          </a:prstGeom>
          <a:noFill/>
          <a:ln w="9525">
            <a:noFill/>
          </a:ln>
        </p:spPr>
        <p:txBody>
          <a:bodyPr wrap="none">
            <a:spAutoFit/>
          </a:bodyPr>
          <a:p>
            <a:r>
              <a:rPr lang="zh-CN" altLang="en-US" sz="2400" dirty="0">
                <a:latin typeface="Calibri" panose="020F0502020204030204" pitchFamily="34" charset="0"/>
              </a:rPr>
              <a:t>②</a:t>
            </a:r>
            <a:endParaRPr lang="zh-CN" altLang="en-US" sz="2400" dirty="0">
              <a:latin typeface="Times New Roman" panose="02020603050405020304" pitchFamily="18" charset="0"/>
            </a:endParaRPr>
          </a:p>
        </p:txBody>
      </p:sp>
      <p:sp>
        <p:nvSpPr>
          <p:cNvPr id="138" name="矩形 137"/>
          <p:cNvSpPr/>
          <p:nvPr/>
        </p:nvSpPr>
        <p:spPr>
          <a:xfrm>
            <a:off x="7585075" y="2047875"/>
            <a:ext cx="493713" cy="460375"/>
          </a:xfrm>
          <a:prstGeom prst="rect">
            <a:avLst/>
          </a:prstGeom>
          <a:noFill/>
          <a:ln w="9525">
            <a:noFill/>
          </a:ln>
        </p:spPr>
        <p:txBody>
          <a:bodyPr wrap="none">
            <a:spAutoFit/>
          </a:bodyPr>
          <a:p>
            <a:r>
              <a:rPr lang="zh-CN" altLang="en-US" sz="2400" dirty="0">
                <a:latin typeface="Calibri" panose="020F0502020204030204" pitchFamily="34" charset="0"/>
              </a:rPr>
              <a:t>⑥</a:t>
            </a:r>
            <a:endParaRPr lang="zh-CN" altLang="en-US" sz="2400" dirty="0">
              <a:latin typeface="Times New Roman" panose="02020603050405020304" pitchFamily="18" charset="0"/>
            </a:endParaRPr>
          </a:p>
        </p:txBody>
      </p:sp>
      <p:sp>
        <p:nvSpPr>
          <p:cNvPr id="139" name="矩形 138"/>
          <p:cNvSpPr/>
          <p:nvPr/>
        </p:nvSpPr>
        <p:spPr>
          <a:xfrm>
            <a:off x="8458200" y="2554288"/>
            <a:ext cx="492125" cy="461962"/>
          </a:xfrm>
          <a:prstGeom prst="rect">
            <a:avLst/>
          </a:prstGeom>
          <a:noFill/>
          <a:ln w="9525">
            <a:noFill/>
          </a:ln>
        </p:spPr>
        <p:txBody>
          <a:bodyPr wrap="none">
            <a:spAutoFit/>
          </a:bodyPr>
          <a:p>
            <a:r>
              <a:rPr lang="zh-CN" altLang="en-US" sz="2400" dirty="0">
                <a:latin typeface="Calibri" panose="020F0502020204030204" pitchFamily="34" charset="0"/>
              </a:rPr>
              <a:t>⑦</a:t>
            </a:r>
            <a:endParaRPr lang="zh-CN" altLang="en-US" sz="2400" dirty="0">
              <a:latin typeface="Times New Roman" panose="02020603050405020304" pitchFamily="18" charset="0"/>
            </a:endParaRPr>
          </a:p>
        </p:txBody>
      </p:sp>
      <p:grpSp>
        <p:nvGrpSpPr>
          <p:cNvPr id="144" name="组合 143"/>
          <p:cNvGrpSpPr/>
          <p:nvPr/>
        </p:nvGrpSpPr>
        <p:grpSpPr>
          <a:xfrm>
            <a:off x="2155825" y="1463675"/>
            <a:ext cx="4105275" cy="4416425"/>
            <a:chOff x="2156115" y="1463542"/>
            <a:chExt cx="4105463" cy="4416766"/>
          </a:xfrm>
        </p:grpSpPr>
        <p:grpSp>
          <p:nvGrpSpPr>
            <p:cNvPr id="115774" name="组合 87"/>
            <p:cNvGrpSpPr/>
            <p:nvPr/>
          </p:nvGrpSpPr>
          <p:grpSpPr>
            <a:xfrm>
              <a:off x="4891117" y="4808598"/>
              <a:ext cx="276767" cy="267630"/>
              <a:chOff x="555857" y="2832409"/>
              <a:chExt cx="336240" cy="356839"/>
            </a:xfrm>
          </p:grpSpPr>
          <p:sp>
            <p:nvSpPr>
              <p:cNvPr id="115784" name="椭圆 88"/>
              <p:cNvSpPr/>
              <p:nvPr/>
            </p:nvSpPr>
            <p:spPr>
              <a:xfrm>
                <a:off x="555857" y="2832409"/>
                <a:ext cx="336240" cy="356839"/>
              </a:xfrm>
              <a:prstGeom prst="ellipse">
                <a:avLst/>
              </a:prstGeom>
              <a:noFill/>
              <a:ln w="12700" cap="flat" cmpd="sng">
                <a:solidFill>
                  <a:srgbClr val="00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115785" name="直接连接符 89"/>
              <p:cNvCxnSpPr>
                <a:stCxn id="124" idx="1"/>
                <a:endCxn id="126" idx="1"/>
              </p:cNvCxnSpPr>
              <p:nvPr/>
            </p:nvCxnSpPr>
            <p:spPr>
              <a:xfrm>
                <a:off x="607895" y="3010829"/>
                <a:ext cx="216000" cy="0"/>
              </a:xfrm>
              <a:prstGeom prst="line">
                <a:avLst/>
              </a:prstGeom>
              <a:ln w="12700" cap="flat" cmpd="sng">
                <a:solidFill>
                  <a:srgbClr val="000000"/>
                </a:solidFill>
                <a:prstDash val="solid"/>
                <a:headEnd type="none" w="med" len="med"/>
                <a:tailEnd type="none" w="med" len="med"/>
              </a:ln>
            </p:spPr>
          </p:cxnSp>
          <p:cxnSp>
            <p:nvCxnSpPr>
              <p:cNvPr id="115786" name="直接连接符 90"/>
              <p:cNvCxnSpPr>
                <a:stCxn id="124" idx="1"/>
                <a:endCxn id="126" idx="1"/>
              </p:cNvCxnSpPr>
              <p:nvPr/>
            </p:nvCxnSpPr>
            <p:spPr>
              <a:xfrm>
                <a:off x="723977" y="2906749"/>
                <a:ext cx="0" cy="216000"/>
              </a:xfrm>
              <a:prstGeom prst="line">
                <a:avLst/>
              </a:prstGeom>
              <a:ln w="12700" cap="flat" cmpd="sng">
                <a:solidFill>
                  <a:srgbClr val="000000"/>
                </a:solidFill>
                <a:prstDash val="solid"/>
                <a:headEnd type="none" w="med" len="med"/>
                <a:tailEnd type="none" w="med" len="med"/>
              </a:ln>
            </p:spPr>
          </p:cxnSp>
        </p:grpSp>
        <p:sp>
          <p:nvSpPr>
            <p:cNvPr id="115775" name="右大括号 92"/>
            <p:cNvSpPr/>
            <p:nvPr/>
          </p:nvSpPr>
          <p:spPr>
            <a:xfrm rot="5400000">
              <a:off x="4890113" y="1108246"/>
              <a:ext cx="281725" cy="992306"/>
            </a:xfrm>
            <a:prstGeom prst="rightBrace">
              <a:avLst>
                <a:gd name="adj1" fmla="val 48920"/>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115776" name="肘形连接符 93"/>
            <p:cNvCxnSpPr>
              <a:stCxn id="124" idx="1"/>
              <a:endCxn id="126" idx="1"/>
            </p:cNvCxnSpPr>
            <p:nvPr/>
          </p:nvCxnSpPr>
          <p:spPr>
            <a:xfrm rot="-5400000" flipH="1">
              <a:off x="3489037" y="3282600"/>
              <a:ext cx="3051983" cy="0"/>
            </a:xfrm>
            <a:prstGeom prst="bentConnector3">
              <a:avLst>
                <a:gd name="adj1" fmla="val 50486"/>
              </a:avLst>
            </a:prstGeom>
            <a:ln w="38100" cap="flat" cmpd="sng">
              <a:solidFill>
                <a:srgbClr val="FF0000"/>
              </a:solidFill>
              <a:prstDash val="solid"/>
              <a:round/>
              <a:headEnd type="none" w="med" len="med"/>
              <a:tailEnd type="triangle" w="med" len="med"/>
            </a:ln>
          </p:spPr>
        </p:cxnSp>
        <p:sp>
          <p:nvSpPr>
            <p:cNvPr id="115777" name="右大括号 95"/>
            <p:cNvSpPr/>
            <p:nvPr/>
          </p:nvSpPr>
          <p:spPr>
            <a:xfrm rot="-5400000">
              <a:off x="2825301" y="5262338"/>
              <a:ext cx="159345" cy="286047"/>
            </a:xfrm>
            <a:prstGeom prst="rightBrace">
              <a:avLst>
                <a:gd name="adj1" fmla="val 43341"/>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15778" name="右大括号 96"/>
            <p:cNvSpPr/>
            <p:nvPr/>
          </p:nvSpPr>
          <p:spPr>
            <a:xfrm rot="-5400000">
              <a:off x="2494771" y="5270825"/>
              <a:ext cx="159345" cy="286047"/>
            </a:xfrm>
            <a:prstGeom prst="rightBrace">
              <a:avLst>
                <a:gd name="adj1" fmla="val 43341"/>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115779" name="肘形连接符 97"/>
            <p:cNvCxnSpPr>
              <a:stCxn id="115777" idx="1"/>
              <a:endCxn id="115784" idx="2"/>
            </p:cNvCxnSpPr>
            <p:nvPr/>
          </p:nvCxnSpPr>
          <p:spPr>
            <a:xfrm rot="5400000" flipH="1" flipV="1">
              <a:off x="3708794" y="4143372"/>
              <a:ext cx="383281" cy="1981353"/>
            </a:xfrm>
            <a:prstGeom prst="bentConnector4">
              <a:avLst>
                <a:gd name="adj1" fmla="val 99403"/>
                <a:gd name="adj2" fmla="val 51889"/>
              </a:avLst>
            </a:prstGeom>
            <a:ln w="38100" cap="flat" cmpd="sng">
              <a:solidFill>
                <a:srgbClr val="FF0000"/>
              </a:solidFill>
              <a:prstDash val="solid"/>
              <a:round/>
              <a:headEnd type="none" w="med" len="med"/>
              <a:tailEnd type="triangle" w="med" len="med"/>
            </a:ln>
          </p:spPr>
        </p:cxnSp>
        <p:cxnSp>
          <p:nvCxnSpPr>
            <p:cNvPr id="115780" name="肘形连接符 102"/>
            <p:cNvCxnSpPr>
              <a:stCxn id="115778" idx="1"/>
              <a:endCxn id="115784" idx="2"/>
            </p:cNvCxnSpPr>
            <p:nvPr/>
          </p:nvCxnSpPr>
          <p:spPr>
            <a:xfrm rot="5400000" flipH="1" flipV="1">
              <a:off x="2610556" y="5035069"/>
              <a:ext cx="267790" cy="330434"/>
            </a:xfrm>
            <a:prstGeom prst="bentConnector4">
              <a:avLst>
                <a:gd name="adj1" fmla="val 103412"/>
                <a:gd name="adj2" fmla="val 61329"/>
              </a:avLst>
            </a:prstGeom>
            <a:ln w="38100" cap="flat" cmpd="sng">
              <a:solidFill>
                <a:srgbClr val="FF0000"/>
              </a:solidFill>
              <a:prstDash val="solid"/>
              <a:round/>
              <a:headEnd type="none" w="med" len="med"/>
              <a:tailEnd type="triangle" w="med" len="med"/>
            </a:ln>
          </p:spPr>
        </p:cxnSp>
        <p:cxnSp>
          <p:nvCxnSpPr>
            <p:cNvPr id="115781" name="肘形连接符 108"/>
            <p:cNvCxnSpPr>
              <a:stCxn id="115784" idx="4"/>
              <a:endCxn id="115744" idx="1"/>
            </p:cNvCxnSpPr>
            <p:nvPr/>
          </p:nvCxnSpPr>
          <p:spPr>
            <a:xfrm rot="-5400000" flipH="1">
              <a:off x="5243494" y="4862224"/>
              <a:ext cx="804081" cy="1232076"/>
            </a:xfrm>
            <a:prstGeom prst="bentConnector2">
              <a:avLst/>
            </a:prstGeom>
            <a:ln w="38100" cap="flat" cmpd="sng">
              <a:solidFill>
                <a:srgbClr val="FF0000"/>
              </a:solidFill>
              <a:prstDash val="solid"/>
              <a:round/>
              <a:headEnd type="none" w="med" len="med"/>
              <a:tailEnd type="triangle" w="med" len="med"/>
            </a:ln>
          </p:spPr>
        </p:cxnSp>
        <p:sp>
          <p:nvSpPr>
            <p:cNvPr id="115782" name="矩形 135"/>
            <p:cNvSpPr/>
            <p:nvPr/>
          </p:nvSpPr>
          <p:spPr>
            <a:xfrm>
              <a:off x="5214406" y="5372798"/>
              <a:ext cx="492443" cy="461665"/>
            </a:xfrm>
            <a:prstGeom prst="rect">
              <a:avLst/>
            </a:prstGeom>
            <a:noFill/>
            <a:ln w="9525">
              <a:noFill/>
            </a:ln>
          </p:spPr>
          <p:txBody>
            <a:bodyPr wrap="none">
              <a:spAutoFit/>
            </a:bodyPr>
            <a:p>
              <a:r>
                <a:rPr lang="zh-CN" altLang="en-US" sz="2400" dirty="0">
                  <a:latin typeface="Calibri" panose="020F0502020204030204" pitchFamily="34" charset="0"/>
                </a:rPr>
                <a:t>④</a:t>
              </a:r>
              <a:endParaRPr lang="zh-CN" altLang="en-US" sz="2400" dirty="0">
                <a:latin typeface="Times New Roman" panose="02020603050405020304" pitchFamily="18" charset="0"/>
              </a:endParaRPr>
            </a:p>
          </p:txBody>
        </p:sp>
        <p:sp>
          <p:nvSpPr>
            <p:cNvPr id="115783" name="文本框 141"/>
            <p:cNvSpPr txBox="1"/>
            <p:nvPr/>
          </p:nvSpPr>
          <p:spPr>
            <a:xfrm>
              <a:off x="2156115" y="4725428"/>
              <a:ext cx="800219" cy="338554"/>
            </a:xfrm>
            <a:prstGeom prst="rect">
              <a:avLst/>
            </a:prstGeom>
            <a:noFill/>
            <a:ln w="9525">
              <a:noFill/>
            </a:ln>
          </p:spPr>
          <p:txBody>
            <a:bodyPr wrap="none">
              <a:spAutoFit/>
            </a:bodyPr>
            <a:p>
              <a:r>
                <a:rPr lang="zh-CN" altLang="en-US" sz="1600" dirty="0">
                  <a:latin typeface="Times New Roman" panose="02020603050405020304" pitchFamily="18" charset="0"/>
                </a:rPr>
                <a:t>已装入</a:t>
              </a:r>
              <a:endParaRPr lang="zh-CN" altLang="en-US" sz="1600" dirty="0">
                <a:latin typeface="Times New Roman" panose="02020603050405020304" pitchFamily="18" charset="0"/>
              </a:endParaRPr>
            </a:p>
          </p:txBody>
        </p:sp>
      </p:grpSp>
      <p:grpSp>
        <p:nvGrpSpPr>
          <p:cNvPr id="145" name="组合 144"/>
          <p:cNvGrpSpPr/>
          <p:nvPr/>
        </p:nvGrpSpPr>
        <p:grpSpPr>
          <a:xfrm>
            <a:off x="6108700" y="3282950"/>
            <a:ext cx="1482725" cy="2195513"/>
            <a:chOff x="6107915" y="3282487"/>
            <a:chExt cx="1483547" cy="2195602"/>
          </a:xfrm>
        </p:grpSpPr>
        <p:sp>
          <p:nvSpPr>
            <p:cNvPr id="115769" name="右大括号 114"/>
            <p:cNvSpPr/>
            <p:nvPr/>
          </p:nvSpPr>
          <p:spPr>
            <a:xfrm rot="-5400000">
              <a:off x="7011792" y="5255388"/>
              <a:ext cx="159345" cy="286047"/>
            </a:xfrm>
            <a:prstGeom prst="rightBrace">
              <a:avLst>
                <a:gd name="adj1" fmla="val 43341"/>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15770" name="右大括号 115"/>
            <p:cNvSpPr/>
            <p:nvPr/>
          </p:nvSpPr>
          <p:spPr>
            <a:xfrm rot="-5400000">
              <a:off x="6507776" y="5061835"/>
              <a:ext cx="162539" cy="654948"/>
            </a:xfrm>
            <a:prstGeom prst="rightBrace">
              <a:avLst>
                <a:gd name="adj1" fmla="val 48913"/>
                <a:gd name="adj2" fmla="val 51671"/>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115771" name="肘形连接符 119"/>
            <p:cNvCxnSpPr>
              <a:stCxn id="115784" idx="4"/>
              <a:endCxn id="115744" idx="1"/>
            </p:cNvCxnSpPr>
            <p:nvPr/>
          </p:nvCxnSpPr>
          <p:spPr>
            <a:xfrm rot="-5400000" flipV="1">
              <a:off x="5576271" y="4295266"/>
              <a:ext cx="2025558" cy="0"/>
            </a:xfrm>
            <a:prstGeom prst="bentConnector3">
              <a:avLst>
                <a:gd name="adj1" fmla="val 50000"/>
              </a:avLst>
            </a:prstGeom>
            <a:ln w="38100" cap="flat" cmpd="sng">
              <a:solidFill>
                <a:srgbClr val="FF0000"/>
              </a:solidFill>
              <a:prstDash val="solid"/>
              <a:round/>
              <a:headEnd type="none" w="med" len="med"/>
              <a:tailEnd type="triangle" w="med" len="med"/>
            </a:ln>
          </p:spPr>
        </p:cxnSp>
        <p:sp>
          <p:nvSpPr>
            <p:cNvPr id="115772" name="矩形 136"/>
            <p:cNvSpPr/>
            <p:nvPr/>
          </p:nvSpPr>
          <p:spPr>
            <a:xfrm>
              <a:off x="6107915" y="3747803"/>
              <a:ext cx="492443" cy="461665"/>
            </a:xfrm>
            <a:prstGeom prst="rect">
              <a:avLst/>
            </a:prstGeom>
            <a:noFill/>
            <a:ln w="9525">
              <a:noFill/>
            </a:ln>
          </p:spPr>
          <p:txBody>
            <a:bodyPr wrap="none">
              <a:spAutoFit/>
            </a:bodyPr>
            <a:p>
              <a:r>
                <a:rPr lang="zh-CN" altLang="en-US" sz="2400" dirty="0">
                  <a:latin typeface="Calibri" panose="020F0502020204030204" pitchFamily="34" charset="0"/>
                </a:rPr>
                <a:t>⑤</a:t>
              </a:r>
              <a:endParaRPr lang="zh-CN" altLang="en-US" sz="2400" dirty="0">
                <a:latin typeface="Times New Roman" panose="02020603050405020304" pitchFamily="18" charset="0"/>
              </a:endParaRPr>
            </a:p>
          </p:txBody>
        </p:sp>
        <p:sp>
          <p:nvSpPr>
            <p:cNvPr id="115773" name="文本框 142"/>
            <p:cNvSpPr txBox="1"/>
            <p:nvPr/>
          </p:nvSpPr>
          <p:spPr>
            <a:xfrm>
              <a:off x="6791243" y="5087995"/>
              <a:ext cx="800219" cy="338554"/>
            </a:xfrm>
            <a:prstGeom prst="rect">
              <a:avLst/>
            </a:prstGeom>
            <a:noFill/>
            <a:ln w="9525">
              <a:noFill/>
            </a:ln>
          </p:spPr>
          <p:txBody>
            <a:bodyPr wrap="none">
              <a:spAutoFit/>
            </a:bodyPr>
            <a:p>
              <a:r>
                <a:rPr lang="zh-CN" altLang="en-US" sz="1600" dirty="0">
                  <a:latin typeface="Times New Roman" panose="02020603050405020304" pitchFamily="18" charset="0"/>
                </a:rPr>
                <a:t>已装入</a:t>
              </a:r>
              <a:endParaRPr lang="zh-CN" altLang="en-US" sz="1600" dirty="0">
                <a:latin typeface="Times New Roman" panose="02020603050405020304" pitchFamily="18" charset="0"/>
              </a:endParaRPr>
            </a:p>
          </p:txBody>
        </p:sp>
      </p:grpSp>
      <p:sp>
        <p:nvSpPr>
          <p:cNvPr id="115761" name="Rectangle 2"/>
          <p:cNvSpPr>
            <a:spLocks noGrp="1"/>
          </p:cNvSpPr>
          <p:nvPr>
            <p:ph type="title"/>
          </p:nvPr>
        </p:nvSpPr>
        <p:spPr>
          <a:xfrm>
            <a:off x="7300913" y="15875"/>
            <a:ext cx="1790700" cy="1463675"/>
          </a:xfrm>
          <a:ln/>
        </p:spPr>
        <p:txBody>
          <a:bodyPr vert="horz" wrap="square" lIns="91440" tIns="45720" rIns="91440" bIns="45720" anchor="ctr" anchorCtr="0"/>
          <a:p>
            <a:pPr eaLnBrk="1" hangingPunct="1"/>
            <a:r>
              <a:rPr lang="zh-CN" altLang="en-US" sz="2000" dirty="0"/>
              <a:t>段页式管理的定位映像机构及其地址的变换过程</a:t>
            </a:r>
            <a:endParaRPr lang="zh-CN" altLang="en-US" sz="2000" dirty="0"/>
          </a:p>
        </p:txBody>
      </p:sp>
      <mc:AlternateContent xmlns:mc="http://schemas.openxmlformats.org/markup-compatibility/2006" xmlns:p14="http://schemas.microsoft.com/office/powerpoint/2010/main">
        <mc:Choice Requires="p14">
          <p:contentPart r:id="rId3" p14:bwMode="auto">
            <p14:nvContentPartPr>
              <p14:cNvPr id="2" name="墨迹 1"/>
              <p14:cNvContentPartPr/>
              <p14:nvPr/>
            </p14:nvContentPartPr>
            <p14:xfrm>
              <a:off x="2298700" y="1524000"/>
              <a:ext cx="1092200" cy="360"/>
            </p14:xfrm>
          </p:contentPart>
        </mc:Choice>
        <mc:Fallback xmlns="">
          <p:pic>
            <p:nvPicPr>
              <p:cNvPr id="2" name="墨迹 1"/>
            </p:nvPicPr>
            <p:blipFill>
              <a:blip r:embed="rId4"/>
            </p:blipFill>
            <p:spPr>
              <a:xfrm>
                <a:off x="2298700" y="1524000"/>
                <a:ext cx="109220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3784600" y="1473200"/>
              <a:ext cx="584200" cy="12700"/>
            </p14:xfrm>
          </p:contentPart>
        </mc:Choice>
        <mc:Fallback xmlns="">
          <p:pic>
            <p:nvPicPr>
              <p:cNvPr id="3" name="墨迹 2"/>
            </p:nvPicPr>
            <p:blipFill>
              <a:blip r:embed="rId6"/>
            </p:blipFill>
            <p:spPr>
              <a:xfrm>
                <a:off x="3784600" y="1473200"/>
                <a:ext cx="584200" cy="127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4" name="墨迹 3"/>
              <p14:cNvContentPartPr/>
              <p14:nvPr/>
            </p14:nvContentPartPr>
            <p14:xfrm>
              <a:off x="4679950" y="1587500"/>
              <a:ext cx="615950" cy="31750"/>
            </p14:xfrm>
          </p:contentPart>
        </mc:Choice>
        <mc:Fallback xmlns="">
          <p:pic>
            <p:nvPicPr>
              <p:cNvPr id="4" name="墨迹 3"/>
            </p:nvPicPr>
            <p:blipFill>
              <a:blip r:embed="rId8"/>
            </p:blipFill>
            <p:spPr>
              <a:xfrm>
                <a:off x="4679950" y="1587500"/>
                <a:ext cx="615950" cy="317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5734050" y="1466850"/>
              <a:ext cx="895350" cy="360"/>
            </p14:xfrm>
          </p:contentPart>
        </mc:Choice>
        <mc:Fallback xmlns="">
          <p:pic>
            <p:nvPicPr>
              <p:cNvPr id="6" name="墨迹 5"/>
            </p:nvPicPr>
            <p:blipFill>
              <a:blip r:embed="rId10"/>
            </p:blipFill>
            <p:spPr>
              <a:xfrm>
                <a:off x="5734050" y="1466850"/>
                <a:ext cx="89535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3746500" y="482600"/>
              <a:ext cx="1536700" cy="514350"/>
            </p14:xfrm>
          </p:contentPart>
        </mc:Choice>
        <mc:Fallback xmlns="">
          <p:pic>
            <p:nvPicPr>
              <p:cNvPr id="7" name="墨迹 6"/>
            </p:nvPicPr>
            <p:blipFill>
              <a:blip r:embed="rId12"/>
            </p:blipFill>
            <p:spPr>
              <a:xfrm>
                <a:off x="3746500" y="482600"/>
                <a:ext cx="1536700" cy="5143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8585200" y="3371850"/>
              <a:ext cx="12700" cy="360"/>
            </p14:xfrm>
          </p:contentPart>
        </mc:Choice>
        <mc:Fallback xmlns="">
          <p:pic>
            <p:nvPicPr>
              <p:cNvPr id="8" name="墨迹 7"/>
            </p:nvPicPr>
            <p:blipFill>
              <a:blip r:embed="rId14"/>
            </p:blipFill>
            <p:spPr>
              <a:xfrm>
                <a:off x="8585200" y="3371850"/>
                <a:ext cx="12700" cy="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8401050" y="3333750"/>
              <a:ext cx="711200" cy="360"/>
            </p14:xfrm>
          </p:contentPart>
        </mc:Choice>
        <mc:Fallback xmlns="">
          <p:pic>
            <p:nvPicPr>
              <p:cNvPr id="9" name="墨迹 8"/>
            </p:nvPicPr>
            <p:blipFill>
              <a:blip r:embed="rId16"/>
            </p:blipFill>
            <p:spPr>
              <a:xfrm>
                <a:off x="8401050" y="3333750"/>
                <a:ext cx="711200"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fill="hold"/>
                                        <p:tgtEl>
                                          <p:spTgt spid="140"/>
                                        </p:tgtEl>
                                        <p:attrNameLst>
                                          <p:attrName>ppt_x</p:attrName>
                                        </p:attrNameLst>
                                      </p:cBhvr>
                                      <p:tavLst>
                                        <p:tav tm="0">
                                          <p:val>
                                            <p:strVal val="#ppt_x"/>
                                          </p:val>
                                        </p:tav>
                                        <p:tav tm="100000">
                                          <p:val>
                                            <p:strVal val="#ppt_x"/>
                                          </p:val>
                                        </p:tav>
                                      </p:tavLst>
                                    </p:anim>
                                    <p:anim calcmode="lin" valueType="num">
                                      <p:cBhvr additive="base">
                                        <p:cTn id="8"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2"/>
                                        </p:tgtEl>
                                        <p:attrNameLst>
                                          <p:attrName>style.visibility</p:attrName>
                                        </p:attrNameLst>
                                      </p:cBhvr>
                                      <p:to>
                                        <p:strVal val="visible"/>
                                      </p:to>
                                    </p:set>
                                    <p:anim calcmode="lin" valueType="num">
                                      <p:cBhvr additive="base">
                                        <p:cTn id="13" dur="500" fill="hold"/>
                                        <p:tgtEl>
                                          <p:spTgt spid="132"/>
                                        </p:tgtEl>
                                        <p:attrNameLst>
                                          <p:attrName>ppt_x</p:attrName>
                                        </p:attrNameLst>
                                      </p:cBhvr>
                                      <p:tavLst>
                                        <p:tav tm="0">
                                          <p:val>
                                            <p:strVal val="#ppt_x"/>
                                          </p:val>
                                        </p:tav>
                                        <p:tav tm="100000">
                                          <p:val>
                                            <p:strVal val="#ppt_x"/>
                                          </p:val>
                                        </p:tav>
                                      </p:tavLst>
                                    </p:anim>
                                    <p:anim calcmode="lin" valueType="num">
                                      <p:cBhvr additive="base">
                                        <p:cTn id="14"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5"/>
                                        </p:tgtEl>
                                        <p:attrNameLst>
                                          <p:attrName>style.visibility</p:attrName>
                                        </p:attrNameLst>
                                      </p:cBhvr>
                                      <p:to>
                                        <p:strVal val="visible"/>
                                      </p:to>
                                    </p:set>
                                    <p:anim calcmode="lin" valueType="num">
                                      <p:cBhvr additive="base">
                                        <p:cTn id="19" dur="500" fill="hold"/>
                                        <p:tgtEl>
                                          <p:spTgt spid="135"/>
                                        </p:tgtEl>
                                        <p:attrNameLst>
                                          <p:attrName>ppt_x</p:attrName>
                                        </p:attrNameLst>
                                      </p:cBhvr>
                                      <p:tavLst>
                                        <p:tav tm="0">
                                          <p:val>
                                            <p:strVal val="#ppt_x"/>
                                          </p:val>
                                        </p:tav>
                                        <p:tav tm="100000">
                                          <p:val>
                                            <p:strVal val="#ppt_x"/>
                                          </p:val>
                                        </p:tav>
                                      </p:tavLst>
                                    </p:anim>
                                    <p:anim calcmode="lin" valueType="num">
                                      <p:cBhvr additive="base">
                                        <p:cTn id="20"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1"/>
                                        </p:tgtEl>
                                        <p:attrNameLst>
                                          <p:attrName>style.visibility</p:attrName>
                                        </p:attrNameLst>
                                      </p:cBhvr>
                                      <p:to>
                                        <p:strVal val="visible"/>
                                      </p:to>
                                    </p:set>
                                    <p:anim calcmode="lin" valueType="num">
                                      <p:cBhvr additive="base">
                                        <p:cTn id="25" dur="500" fill="hold"/>
                                        <p:tgtEl>
                                          <p:spTgt spid="141"/>
                                        </p:tgtEl>
                                        <p:attrNameLst>
                                          <p:attrName>ppt_x</p:attrName>
                                        </p:attrNameLst>
                                      </p:cBhvr>
                                      <p:tavLst>
                                        <p:tav tm="0">
                                          <p:val>
                                            <p:strVal val="#ppt_x"/>
                                          </p:val>
                                        </p:tav>
                                        <p:tav tm="100000">
                                          <p:val>
                                            <p:strVal val="#ppt_x"/>
                                          </p:val>
                                        </p:tav>
                                      </p:tavLst>
                                    </p:anim>
                                    <p:anim calcmode="lin" valueType="num">
                                      <p:cBhvr additive="base">
                                        <p:cTn id="26"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4"/>
                                        </p:tgtEl>
                                        <p:attrNameLst>
                                          <p:attrName>style.visibility</p:attrName>
                                        </p:attrNameLst>
                                      </p:cBhvr>
                                      <p:to>
                                        <p:strVal val="visible"/>
                                      </p:to>
                                    </p:set>
                                    <p:anim calcmode="lin" valueType="num">
                                      <p:cBhvr additive="base">
                                        <p:cTn id="31" dur="500" fill="hold"/>
                                        <p:tgtEl>
                                          <p:spTgt spid="144"/>
                                        </p:tgtEl>
                                        <p:attrNameLst>
                                          <p:attrName>ppt_x</p:attrName>
                                        </p:attrNameLst>
                                      </p:cBhvr>
                                      <p:tavLst>
                                        <p:tav tm="0">
                                          <p:val>
                                            <p:strVal val="#ppt_x"/>
                                          </p:val>
                                        </p:tav>
                                        <p:tav tm="100000">
                                          <p:val>
                                            <p:strVal val="#ppt_x"/>
                                          </p:val>
                                        </p:tav>
                                      </p:tavLst>
                                    </p:anim>
                                    <p:anim calcmode="lin" valueType="num">
                                      <p:cBhvr additive="base">
                                        <p:cTn id="32"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5"/>
                                        </p:tgtEl>
                                        <p:attrNameLst>
                                          <p:attrName>style.visibility</p:attrName>
                                        </p:attrNameLst>
                                      </p:cBhvr>
                                      <p:to>
                                        <p:strVal val="visible"/>
                                      </p:to>
                                    </p:set>
                                    <p:anim calcmode="lin" valueType="num">
                                      <p:cBhvr additive="base">
                                        <p:cTn id="37" dur="500" fill="hold"/>
                                        <p:tgtEl>
                                          <p:spTgt spid="145"/>
                                        </p:tgtEl>
                                        <p:attrNameLst>
                                          <p:attrName>ppt_x</p:attrName>
                                        </p:attrNameLst>
                                      </p:cBhvr>
                                      <p:tavLst>
                                        <p:tav tm="0">
                                          <p:val>
                                            <p:strVal val="#ppt_x"/>
                                          </p:val>
                                        </p:tav>
                                        <p:tav tm="100000">
                                          <p:val>
                                            <p:strVal val="#ppt_x"/>
                                          </p:val>
                                        </p:tav>
                                      </p:tavLst>
                                    </p:anim>
                                    <p:anim calcmode="lin" valueType="num">
                                      <p:cBhvr additive="base">
                                        <p:cTn id="38"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4"/>
                                        </p:tgtEl>
                                        <p:attrNameLst>
                                          <p:attrName>style.visibility</p:attrName>
                                        </p:attrNameLst>
                                      </p:cBhvr>
                                      <p:to>
                                        <p:strVal val="visible"/>
                                      </p:to>
                                    </p:set>
                                    <p:anim calcmode="lin" valueType="num">
                                      <p:cBhvr additive="base">
                                        <p:cTn id="43" dur="500" fill="hold"/>
                                        <p:tgtEl>
                                          <p:spTgt spid="124"/>
                                        </p:tgtEl>
                                        <p:attrNameLst>
                                          <p:attrName>ppt_x</p:attrName>
                                        </p:attrNameLst>
                                      </p:cBhvr>
                                      <p:tavLst>
                                        <p:tav tm="0">
                                          <p:val>
                                            <p:strVal val="#ppt_x"/>
                                          </p:val>
                                        </p:tav>
                                        <p:tav tm="100000">
                                          <p:val>
                                            <p:strVal val="#ppt_x"/>
                                          </p:val>
                                        </p:tav>
                                      </p:tavLst>
                                    </p:anim>
                                    <p:anim calcmode="lin" valueType="num">
                                      <p:cBhvr additive="base">
                                        <p:cTn id="44" dur="500" fill="hold"/>
                                        <p:tgtEl>
                                          <p:spTgt spid="1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7"/>
                                        </p:tgtEl>
                                        <p:attrNameLst>
                                          <p:attrName>style.visibility</p:attrName>
                                        </p:attrNameLst>
                                      </p:cBhvr>
                                      <p:to>
                                        <p:strVal val="visible"/>
                                      </p:to>
                                    </p:set>
                                    <p:anim calcmode="lin" valueType="num">
                                      <p:cBhvr additive="base">
                                        <p:cTn id="47" dur="500" fill="hold"/>
                                        <p:tgtEl>
                                          <p:spTgt spid="127"/>
                                        </p:tgtEl>
                                        <p:attrNameLst>
                                          <p:attrName>ppt_x</p:attrName>
                                        </p:attrNameLst>
                                      </p:cBhvr>
                                      <p:tavLst>
                                        <p:tav tm="0">
                                          <p:val>
                                            <p:strVal val="#ppt_x"/>
                                          </p:val>
                                        </p:tav>
                                        <p:tav tm="100000">
                                          <p:val>
                                            <p:strVal val="#ppt_x"/>
                                          </p:val>
                                        </p:tav>
                                      </p:tavLst>
                                    </p:anim>
                                    <p:anim calcmode="lin" valueType="num">
                                      <p:cBhvr additive="base">
                                        <p:cTn id="48" dur="500" fill="hold"/>
                                        <p:tgtEl>
                                          <p:spTgt spid="12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6"/>
                                        </p:tgtEl>
                                        <p:attrNameLst>
                                          <p:attrName>style.visibility</p:attrName>
                                        </p:attrNameLst>
                                      </p:cBhvr>
                                      <p:to>
                                        <p:strVal val="visible"/>
                                      </p:to>
                                    </p:set>
                                    <p:anim calcmode="lin" valueType="num">
                                      <p:cBhvr additive="base">
                                        <p:cTn id="51" dur="500" fill="hold"/>
                                        <p:tgtEl>
                                          <p:spTgt spid="126"/>
                                        </p:tgtEl>
                                        <p:attrNameLst>
                                          <p:attrName>ppt_x</p:attrName>
                                        </p:attrNameLst>
                                      </p:cBhvr>
                                      <p:tavLst>
                                        <p:tav tm="0">
                                          <p:val>
                                            <p:strVal val="#ppt_x"/>
                                          </p:val>
                                        </p:tav>
                                        <p:tav tm="100000">
                                          <p:val>
                                            <p:strVal val="#ppt_x"/>
                                          </p:val>
                                        </p:tav>
                                      </p:tavLst>
                                    </p:anim>
                                    <p:anim calcmode="lin" valueType="num">
                                      <p:cBhvr additive="base">
                                        <p:cTn id="52" dur="500" fill="hold"/>
                                        <p:tgtEl>
                                          <p:spTgt spid="1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8"/>
                                        </p:tgtEl>
                                        <p:attrNameLst>
                                          <p:attrName>style.visibility</p:attrName>
                                        </p:attrNameLst>
                                      </p:cBhvr>
                                      <p:to>
                                        <p:strVal val="visible"/>
                                      </p:to>
                                    </p:set>
                                    <p:anim calcmode="lin" valueType="num">
                                      <p:cBhvr additive="base">
                                        <p:cTn id="55" dur="500" fill="hold"/>
                                        <p:tgtEl>
                                          <p:spTgt spid="138"/>
                                        </p:tgtEl>
                                        <p:attrNameLst>
                                          <p:attrName>ppt_x</p:attrName>
                                        </p:attrNameLst>
                                      </p:cBhvr>
                                      <p:tavLst>
                                        <p:tav tm="0">
                                          <p:val>
                                            <p:strVal val="#ppt_x"/>
                                          </p:val>
                                        </p:tav>
                                        <p:tav tm="100000">
                                          <p:val>
                                            <p:strVal val="#ppt_x"/>
                                          </p:val>
                                        </p:tav>
                                      </p:tavLst>
                                    </p:anim>
                                    <p:anim calcmode="lin" valueType="num">
                                      <p:cBhvr additive="base">
                                        <p:cTn id="56"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 calcmode="lin" valueType="num">
                                      <p:cBhvr additive="base">
                                        <p:cTn id="61" dur="500" fill="hold"/>
                                        <p:tgtEl>
                                          <p:spTgt spid="139"/>
                                        </p:tgtEl>
                                        <p:attrNameLst>
                                          <p:attrName>ppt_x</p:attrName>
                                        </p:attrNameLst>
                                      </p:cBhvr>
                                      <p:tavLst>
                                        <p:tav tm="0">
                                          <p:val>
                                            <p:strVal val="#ppt_x"/>
                                          </p:val>
                                        </p:tav>
                                        <p:tav tm="100000">
                                          <p:val>
                                            <p:strVal val="#ppt_x"/>
                                          </p:val>
                                        </p:tav>
                                      </p:tavLst>
                                    </p:anim>
                                    <p:anim calcmode="lin" valueType="num">
                                      <p:cBhvr additive="base">
                                        <p:cTn id="62"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6" grpId="0" animBg="1"/>
      <p:bldP spid="135" grpId="0"/>
      <p:bldP spid="138" grpId="0"/>
      <p:bldP spid="1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Rectangle 3"/>
          <p:cNvSpPr>
            <a:spLocks noGrp="1"/>
          </p:cNvSpPr>
          <p:nvPr>
            <p:ph idx="1" hasCustomPrompt="1"/>
          </p:nvPr>
        </p:nvSpPr>
        <p:spPr>
          <a:ln/>
        </p:spPr>
        <p:txBody>
          <a:bodyPr vert="horz" wrap="square" lIns="91440" tIns="45720" rIns="91440" bIns="45720" anchor="t" anchorCtr="0"/>
          <a:p>
            <a:pPr eaLnBrk="1" hangingPunct="1"/>
            <a:r>
              <a:rPr lang="en-US" altLang="zh-CN" sz="2400" b="0" dirty="0">
                <a:latin typeface="Times New Roman" panose="02020603050405020304" pitchFamily="18" charset="0"/>
                <a:ea typeface="黑体" panose="02010609060101010101" pitchFamily="49" charset="-122"/>
              </a:rPr>
              <a:t>4.2.1 </a:t>
            </a:r>
            <a:r>
              <a:rPr lang="zh-CN" altLang="en-US" sz="2400" b="0" dirty="0">
                <a:latin typeface="Times New Roman" panose="02020603050405020304" pitchFamily="18" charset="0"/>
                <a:ea typeface="黑体" panose="02010609060101010101" pitchFamily="49" charset="-122"/>
              </a:rPr>
              <a:t>虚拟存储管理方式</a:t>
            </a:r>
            <a:endParaRPr lang="zh-CN" altLang="en-US" sz="2400" b="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段式管理</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页式管理</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段页式管理</a:t>
            </a:r>
            <a:endParaRPr lang="zh-CN" altLang="en-US" sz="2000" dirty="0">
              <a:latin typeface="Times New Roman" panose="02020603050405020304" pitchFamily="18" charset="0"/>
              <a:ea typeface="黑体" panose="02010609060101010101" pitchFamily="49" charset="-122"/>
            </a:endParaRPr>
          </a:p>
          <a:p>
            <a:pPr eaLnBrk="1" hangingPunct="1"/>
            <a:r>
              <a:rPr lang="en-US" altLang="zh-CN" sz="2400" b="0" dirty="0">
                <a:solidFill>
                  <a:srgbClr val="FF0000"/>
                </a:solidFill>
                <a:latin typeface="Times New Roman" panose="02020603050405020304" pitchFamily="18" charset="0"/>
                <a:ea typeface="黑体" panose="02010609060101010101" pitchFamily="49" charset="-122"/>
              </a:rPr>
              <a:t>4.2.2 </a:t>
            </a:r>
            <a:r>
              <a:rPr lang="zh-CN" altLang="en-US" sz="2400" b="0" dirty="0">
                <a:solidFill>
                  <a:srgbClr val="FF0000"/>
                </a:solidFill>
                <a:latin typeface="Times New Roman" panose="02020603050405020304" pitchFamily="18" charset="0"/>
                <a:ea typeface="黑体" panose="02010609060101010101" pitchFamily="49" charset="-122"/>
              </a:rPr>
              <a:t>页式虚拟存储器的构成</a:t>
            </a:r>
            <a:endParaRPr lang="zh-CN" altLang="en-US" sz="2400" b="0" dirty="0">
              <a:solidFill>
                <a:srgbClr val="FF0000"/>
              </a:solidFill>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地址的映像和变换</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页面替换算法</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虚拟存储器工作全过程</a:t>
            </a:r>
            <a:endParaRPr lang="zh-CN" altLang="en-US" sz="2000" dirty="0">
              <a:latin typeface="Times New Roman" panose="02020603050405020304" pitchFamily="18" charset="0"/>
              <a:ea typeface="黑体" panose="02010609060101010101" pitchFamily="49" charset="-122"/>
            </a:endParaRPr>
          </a:p>
          <a:p>
            <a:pPr eaLnBrk="1" hangingPunct="1"/>
            <a:r>
              <a:rPr lang="en-US" altLang="zh-CN" sz="2400" b="0" dirty="0">
                <a:latin typeface="Times New Roman" panose="02020603050405020304" pitchFamily="18" charset="0"/>
                <a:ea typeface="黑体" panose="02010609060101010101" pitchFamily="49" charset="-122"/>
              </a:rPr>
              <a:t>4.2.3 </a:t>
            </a:r>
            <a:r>
              <a:rPr lang="zh-CN" altLang="en-US" sz="2400" b="0" dirty="0">
                <a:latin typeface="Times New Roman" panose="02020603050405020304" pitchFamily="18" charset="0"/>
                <a:ea typeface="黑体" panose="02010609060101010101" pitchFamily="49" charset="-122"/>
              </a:rPr>
              <a:t>页式虚拟存储器实现中的问题</a:t>
            </a:r>
            <a:endParaRPr lang="zh-CN" altLang="en-US" sz="2400" b="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页面失效的处理</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提高虚拟存储器等效访问速度的措施</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映像主存命中率和</a:t>
            </a:r>
            <a:r>
              <a:rPr lang="en-US" altLang="zh-CN" sz="2000" dirty="0">
                <a:latin typeface="Times New Roman" panose="02020603050405020304" pitchFamily="18" charset="0"/>
                <a:ea typeface="黑体" panose="02010609060101010101" pitchFamily="49" charset="-122"/>
              </a:rPr>
              <a:t>CPU</a:t>
            </a:r>
            <a:r>
              <a:rPr lang="zh-CN" altLang="en-US" sz="2000" dirty="0">
                <a:latin typeface="Times New Roman" panose="02020603050405020304" pitchFamily="18" charset="0"/>
                <a:ea typeface="黑体" panose="02010609060101010101" pitchFamily="49" charset="-122"/>
              </a:rPr>
              <a:t>效率的某些因素</a:t>
            </a:r>
            <a:endParaRPr lang="zh-CN" altLang="en-US" sz="2000" dirty="0">
              <a:latin typeface="Times New Roman" panose="02020603050405020304" pitchFamily="18" charset="0"/>
              <a:ea typeface="黑体" panose="02010609060101010101" pitchFamily="49" charset="-122"/>
            </a:endParaRPr>
          </a:p>
          <a:p>
            <a:pPr eaLnBrk="1" hangingPunct="1">
              <a:lnSpc>
                <a:spcPct val="80000"/>
              </a:lnSpc>
            </a:pPr>
            <a:endParaRPr lang="zh-CN" altLang="en-US" sz="2400" b="0" dirty="0">
              <a:latin typeface="Times New Roman" panose="02020603050405020304" pitchFamily="18" charset="0"/>
            </a:endParaRPr>
          </a:p>
          <a:p>
            <a:pPr eaLnBrk="1" hangingPunct="1">
              <a:lnSpc>
                <a:spcPct val="80000"/>
              </a:lnSpc>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eaLnBrk="1" hangingPunct="1">
              <a:lnSpc>
                <a:spcPct val="80000"/>
              </a:lnSpc>
            </a:pPr>
            <a:endParaRPr lang="zh-CN" altLang="en-US" sz="2400" dirty="0">
              <a:latin typeface="Times New Roman" panose="02020603050405020304" pitchFamily="18" charset="0"/>
              <a:ea typeface="Times New Roman" panose="02020603050405020304" pitchFamily="18" charset="0"/>
            </a:endParaRPr>
          </a:p>
        </p:txBody>
      </p:sp>
      <p:sp>
        <p:nvSpPr>
          <p:cNvPr id="116739" name="Rectangle 2"/>
          <p:cNvSpPr>
            <a:spLocks noGrp="1"/>
          </p:cNvSpPr>
          <p:nvPr>
            <p:ph type="title"/>
          </p:nvPr>
        </p:nvSpPr>
        <p:spPr>
          <a:xfrm>
            <a:off x="590550" y="117475"/>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   </a:t>
            </a:r>
            <a:r>
              <a:rPr lang="zh-CN" altLang="en-US" dirty="0">
                <a:latin typeface="Times New Roman" panose="02020603050405020304" pitchFamily="18" charset="0"/>
              </a:rPr>
              <a:t>虚拟存储器</a:t>
            </a:r>
            <a:endParaRPr lang="zh-CN" altLang="en-US" dirty="0">
              <a:latin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a:xfrm>
            <a:off x="574675" y="134938"/>
            <a:ext cx="7848600" cy="609600"/>
          </a:xfrm>
          <a:ln/>
        </p:spPr>
        <p:txBody>
          <a:bodyPr vert="horz" wrap="square" lIns="91440" tIns="45720" rIns="91440" bIns="45720" anchor="ctr" anchorCtr="0"/>
          <a:p>
            <a:pPr eaLnBrk="1" hangingPunct="1"/>
            <a:r>
              <a:rPr lang="en-US" altLang="zh-CN" dirty="0"/>
              <a:t>4.1.1 </a:t>
            </a:r>
            <a:r>
              <a:rPr lang="zh-CN" altLang="en-US" dirty="0"/>
              <a:t>存储体系基本概念</a:t>
            </a:r>
            <a:endParaRPr lang="zh-CN" altLang="en-US" dirty="0"/>
          </a:p>
        </p:txBody>
      </p:sp>
      <p:sp>
        <p:nvSpPr>
          <p:cNvPr id="23555" name="Rectangle 3"/>
          <p:cNvSpPr>
            <a:spLocks noGrp="1"/>
          </p:cNvSpPr>
          <p:nvPr>
            <p:ph idx="1" hasCustomPrompt="1"/>
          </p:nvPr>
        </p:nvSpPr>
        <p:spPr>
          <a:xfrm>
            <a:off x="469900" y="1022350"/>
            <a:ext cx="8229600" cy="2990850"/>
          </a:xfrm>
          <a:ln/>
        </p:spPr>
        <p:txBody>
          <a:bodyPr vert="horz" wrap="square" lIns="91440" tIns="45720" rIns="91440" bIns="45720" anchor="t" anchorCtr="0"/>
          <a:p>
            <a:pPr eaLnBrk="1" hangingPunct="1">
              <a:lnSpc>
                <a:spcPct val="90000"/>
              </a:lnSpc>
              <a:spcAft>
                <a:spcPts val="600"/>
              </a:spcAft>
            </a:pPr>
            <a:r>
              <a:rPr lang="zh-CN" altLang="en-US" sz="4000" b="0" dirty="0"/>
              <a:t>基本的二级存储体系</a:t>
            </a:r>
            <a:endParaRPr lang="en-US" altLang="zh-CN" sz="4000" b="0" dirty="0"/>
          </a:p>
          <a:p>
            <a:pPr lvl="1" eaLnBrk="1" hangingPunct="1">
              <a:lnSpc>
                <a:spcPct val="200000"/>
              </a:lnSpc>
              <a:spcAft>
                <a:spcPts val="600"/>
              </a:spcAft>
            </a:pPr>
            <a:r>
              <a:rPr lang="en-US" altLang="zh-CN" sz="4000" dirty="0"/>
              <a:t>(1)</a:t>
            </a:r>
            <a:r>
              <a:rPr lang="zh-CN" altLang="en-US" sz="4000" dirty="0"/>
              <a:t>虚拟存储器</a:t>
            </a:r>
            <a:endParaRPr lang="en-US" altLang="zh-CN" sz="4000" dirty="0"/>
          </a:p>
          <a:p>
            <a:pPr lvl="1" eaLnBrk="1" hangingPunct="1">
              <a:lnSpc>
                <a:spcPct val="200000"/>
              </a:lnSpc>
              <a:spcAft>
                <a:spcPts val="600"/>
              </a:spcAft>
            </a:pPr>
            <a:r>
              <a:rPr lang="en-US" altLang="zh-CN" sz="4000" dirty="0"/>
              <a:t>(2)Cache</a:t>
            </a:r>
            <a:r>
              <a:rPr lang="zh-CN" altLang="en-US" sz="4000" dirty="0"/>
              <a:t>存储器</a:t>
            </a:r>
            <a:endParaRPr lang="en-US" altLang="zh-CN" sz="4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8786" name="Picture 30"/>
          <p:cNvPicPr>
            <a:picLocks noChangeAspect="1"/>
          </p:cNvPicPr>
          <p:nvPr/>
        </p:nvPicPr>
        <p:blipFill>
          <a:blip r:embed="rId1"/>
          <a:stretch>
            <a:fillRect/>
          </a:stretch>
        </p:blipFill>
        <p:spPr>
          <a:xfrm>
            <a:off x="2343150" y="814388"/>
            <a:ext cx="6556375" cy="4024312"/>
          </a:xfrm>
          <a:prstGeom prst="rect">
            <a:avLst/>
          </a:prstGeom>
          <a:noFill/>
          <a:ln w="9525">
            <a:noFill/>
          </a:ln>
        </p:spPr>
      </p:pic>
      <p:sp>
        <p:nvSpPr>
          <p:cNvPr id="118787" name="Rectangle 2"/>
          <p:cNvSpPr txBox="1"/>
          <p:nvPr/>
        </p:nvSpPr>
        <p:spPr>
          <a:xfrm>
            <a:off x="590550" y="100013"/>
            <a:ext cx="7848600" cy="609600"/>
          </a:xfrm>
          <a:prstGeom prst="rect">
            <a:avLst/>
          </a:prstGeom>
          <a:noFill/>
          <a:ln w="9525">
            <a:noFill/>
          </a:ln>
        </p:spPr>
        <p:txBody>
          <a:bodyPr/>
          <a:p>
            <a:pPr eaLnBrk="1" hangingPunct="1"/>
            <a:r>
              <a:rPr lang="en-US" altLang="zh-CN" sz="3600" b="1" dirty="0">
                <a:solidFill>
                  <a:srgbClr val="000000"/>
                </a:solidFill>
                <a:latin typeface="Times New Roman" panose="02020603050405020304" pitchFamily="18" charset="0"/>
              </a:rPr>
              <a:t>4.2.2 </a:t>
            </a:r>
            <a:r>
              <a:rPr lang="zh-CN" altLang="en-US" sz="3600" b="1" dirty="0">
                <a:solidFill>
                  <a:srgbClr val="000000"/>
                </a:solidFill>
                <a:latin typeface="Times New Roman" panose="02020603050405020304" pitchFamily="18" charset="0"/>
              </a:rPr>
              <a:t>页式虚拟存储器构成</a:t>
            </a:r>
            <a:r>
              <a:rPr lang="zh-CN" altLang="en-US" sz="3600" b="1" dirty="0">
                <a:solidFill>
                  <a:srgbClr val="000000"/>
                </a:solidFill>
                <a:latin typeface="黑体" panose="02010609060101010101" pitchFamily="49" charset="-122"/>
              </a:rPr>
              <a:t> </a:t>
            </a:r>
            <a:endParaRPr lang="zh-CN" altLang="en-US" sz="3600" b="1" dirty="0">
              <a:solidFill>
                <a:srgbClr val="000000"/>
              </a:solidFill>
              <a:latin typeface="黑体" panose="02010609060101010101" pitchFamily="49" charset="-122"/>
            </a:endParaRPr>
          </a:p>
        </p:txBody>
      </p:sp>
      <p:graphicFrame>
        <p:nvGraphicFramePr>
          <p:cNvPr id="118788" name="Object 3"/>
          <p:cNvGraphicFramePr>
            <a:graphicFrameLocks noChangeAspect="1"/>
          </p:cNvGraphicFramePr>
          <p:nvPr/>
        </p:nvGraphicFramePr>
        <p:xfrm>
          <a:off x="214313" y="3387725"/>
          <a:ext cx="3546475" cy="3111500"/>
        </p:xfrm>
        <a:graphic>
          <a:graphicData uri="http://schemas.openxmlformats.org/presentationml/2006/ole">
            <mc:AlternateContent xmlns:mc="http://schemas.openxmlformats.org/markup-compatibility/2006">
              <mc:Choice xmlns:v="urn:schemas-microsoft-com:vml" Requires="v">
                <p:oleObj spid="_x0000_s3087" name="" r:id="rId2" imgW="1129665" imgH="989965" progId="Equation.DSMT4">
                  <p:embed/>
                </p:oleObj>
              </mc:Choice>
              <mc:Fallback>
                <p:oleObj name="" r:id="rId2" imgW="1129665" imgH="989965" progId="Equation.DSMT4">
                  <p:embed/>
                  <p:pic>
                    <p:nvPicPr>
                      <p:cNvPr id="0" name="图片 3086"/>
                      <p:cNvPicPr/>
                      <p:nvPr/>
                    </p:nvPicPr>
                    <p:blipFill>
                      <a:blip r:embed="rId3"/>
                      <a:stretch>
                        <a:fillRect/>
                      </a:stretch>
                    </p:blipFill>
                    <p:spPr>
                      <a:xfrm>
                        <a:off x="214313" y="3387725"/>
                        <a:ext cx="3546475" cy="3111500"/>
                      </a:xfrm>
                      <a:prstGeom prst="rect">
                        <a:avLst/>
                      </a:prstGeom>
                      <a:noFill/>
                      <a:ln w="38100">
                        <a:noFill/>
                        <a:miter/>
                      </a:ln>
                    </p:spPr>
                  </p:pic>
                </p:oleObj>
              </mc:Fallback>
            </mc:AlternateContent>
          </a:graphicData>
        </a:graphic>
      </p:graphicFrame>
      <p:sp>
        <p:nvSpPr>
          <p:cNvPr id="2" name="文本框 1"/>
          <p:cNvSpPr txBox="1"/>
          <p:nvPr/>
        </p:nvSpPr>
        <p:spPr>
          <a:xfrm>
            <a:off x="3829050" y="5121275"/>
            <a:ext cx="5208588" cy="1354138"/>
          </a:xfrm>
          <a:prstGeom prst="rect">
            <a:avLst/>
          </a:prstGeom>
          <a:noFill/>
          <a:ln w="9525">
            <a:noFill/>
          </a:ln>
        </p:spPr>
        <p:txBody>
          <a:bodyPr>
            <a:spAutoFit/>
          </a:bodyPr>
          <a:p>
            <a:pPr>
              <a:spcBef>
                <a:spcPts val="1200"/>
              </a:spcBef>
            </a:pPr>
            <a:r>
              <a:rPr lang="zh-CN" altLang="en-US" sz="2400" dirty="0">
                <a:latin typeface="Times New Roman" panose="02020603050405020304" pitchFamily="18" charset="0"/>
              </a:rPr>
              <a:t>问题</a:t>
            </a:r>
            <a:r>
              <a:rPr lang="en-US" altLang="zh-CN" sz="2400" dirty="0">
                <a:latin typeface="Times New Roman" panose="02020603050405020304" pitchFamily="18" charset="0"/>
              </a:rPr>
              <a:t>1</a:t>
            </a:r>
            <a:r>
              <a:rPr lang="zh-CN" altLang="en-US" sz="2400" dirty="0">
                <a:latin typeface="Times New Roman" panose="02020603050405020304" pitchFamily="18" charset="0"/>
              </a:rPr>
              <a:t>：如何将大的多用户虚拟空间压缩装入到小的主存空间？</a:t>
            </a:r>
            <a:endParaRPr lang="en-US" altLang="zh-CN" sz="2400" dirty="0">
              <a:latin typeface="Times New Roman" panose="02020603050405020304" pitchFamily="18" charset="0"/>
            </a:endParaRPr>
          </a:p>
          <a:p>
            <a:pPr>
              <a:spcBef>
                <a:spcPts val="1200"/>
              </a:spcBef>
            </a:pPr>
            <a:r>
              <a:rPr lang="zh-CN" altLang="en-US" sz="2400" dirty="0">
                <a:latin typeface="Times New Roman" panose="02020603050405020304" pitchFamily="18" charset="0"/>
              </a:rPr>
              <a:t>问题</a:t>
            </a:r>
            <a:r>
              <a:rPr lang="en-US" altLang="zh-CN" sz="2400" dirty="0">
                <a:latin typeface="Times New Roman" panose="02020603050405020304" pitchFamily="18" charset="0"/>
              </a:rPr>
              <a:t>2</a:t>
            </a:r>
            <a:r>
              <a:rPr lang="zh-CN" altLang="en-US" sz="2400" dirty="0">
                <a:latin typeface="Times New Roman" panose="02020603050405020304" pitchFamily="18" charset="0"/>
              </a:rPr>
              <a:t>：虚地址</a:t>
            </a:r>
            <a:r>
              <a:rPr lang="en-US" altLang="zh-CN" sz="2400" dirty="0">
                <a:latin typeface="Times New Roman" panose="02020603050405020304" pitchFamily="18" charset="0"/>
              </a:rPr>
              <a:t>N</a:t>
            </a:r>
            <a:r>
              <a:rPr lang="en-US" altLang="zh-CN" sz="2400" baseline="-25000" dirty="0">
                <a:latin typeface="Times New Roman" panose="02020603050405020304" pitchFamily="18" charset="0"/>
              </a:rPr>
              <a:t>s</a:t>
            </a:r>
            <a:r>
              <a:rPr lang="zh-CN" altLang="en-US" sz="2400" dirty="0">
                <a:latin typeface="Times New Roman" panose="02020603050405020304" pitchFamily="18" charset="0"/>
              </a:rPr>
              <a:t>变换成主存地址</a:t>
            </a:r>
            <a:r>
              <a:rPr lang="en-US" altLang="zh-CN" sz="2400" dirty="0">
                <a:latin typeface="Times New Roman" panose="02020603050405020304" pitchFamily="18" charset="0"/>
              </a:rPr>
              <a:t>n</a:t>
            </a:r>
            <a:r>
              <a:rPr lang="en-US" altLang="zh-CN" sz="2400" baseline="-25000" dirty="0">
                <a:latin typeface="Times New Roman" panose="02020603050405020304" pitchFamily="18" charset="0"/>
              </a:rPr>
              <a:t>p</a:t>
            </a:r>
            <a:r>
              <a:rPr lang="zh-CN" altLang="en-US" sz="2400" dirty="0">
                <a:latin typeface="Times New Roman" panose="02020603050405020304" pitchFamily="18" charset="0"/>
              </a:rPr>
              <a:t>？</a:t>
            </a:r>
            <a:endParaRPr lang="zh-CN" altLang="en-US" sz="2400" baseline="-25000" dirty="0">
              <a:latin typeface="Times New Roman" panose="02020603050405020304" pitchFamily="18" charset="0"/>
            </a:endParaRPr>
          </a:p>
        </p:txBody>
      </p:sp>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1593850" y="3886200"/>
              <a:ext cx="2038350" cy="31750"/>
            </p14:xfrm>
          </p:contentPart>
        </mc:Choice>
        <mc:Fallback xmlns="">
          <p:pic>
            <p:nvPicPr>
              <p:cNvPr id="3" name="墨迹 2"/>
            </p:nvPicPr>
            <p:blipFill>
              <a:blip r:embed="rId5"/>
            </p:blipFill>
            <p:spPr>
              <a:xfrm>
                <a:off x="1593850" y="3886200"/>
                <a:ext cx="2038350" cy="317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4641850" y="2628900"/>
              <a:ext cx="298450" cy="360"/>
            </p14:xfrm>
          </p:contentPart>
        </mc:Choice>
        <mc:Fallback xmlns="">
          <p:pic>
            <p:nvPicPr>
              <p:cNvPr id="4" name="墨迹 3"/>
            </p:nvPicPr>
            <p:blipFill>
              <a:blip r:embed="rId7"/>
            </p:blipFill>
            <p:spPr>
              <a:xfrm>
                <a:off x="4641850" y="2628900"/>
                <a:ext cx="29845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5657850" y="2584450"/>
              <a:ext cx="495300" cy="6350"/>
            </p14:xfrm>
          </p:contentPart>
        </mc:Choice>
        <mc:Fallback xmlns="">
          <p:pic>
            <p:nvPicPr>
              <p:cNvPr id="5" name="墨迹 4"/>
            </p:nvPicPr>
            <p:blipFill>
              <a:blip r:embed="rId9"/>
            </p:blipFill>
            <p:spPr>
              <a:xfrm>
                <a:off x="5657850" y="2584450"/>
                <a:ext cx="495300" cy="635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1581150" y="6000750"/>
              <a:ext cx="825500" cy="360"/>
            </p14:xfrm>
          </p:contentPart>
        </mc:Choice>
        <mc:Fallback xmlns="">
          <p:pic>
            <p:nvPicPr>
              <p:cNvPr id="6" name="墨迹 5"/>
            </p:nvPicPr>
            <p:blipFill>
              <a:blip r:embed="rId11"/>
            </p:blipFill>
            <p:spPr>
              <a:xfrm>
                <a:off x="1581150" y="6000750"/>
                <a:ext cx="825500"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Rectangle 2"/>
          <p:cNvSpPr>
            <a:spLocks noGrp="1"/>
          </p:cNvSpPr>
          <p:nvPr>
            <p:ph type="title"/>
          </p:nvPr>
        </p:nvSpPr>
        <p:spPr>
          <a:ln/>
        </p:spPr>
        <p:txBody>
          <a:bodyPr vert="horz" wrap="square" lIns="91440" tIns="45720" rIns="91440" bIns="45720" anchor="ctr" anchorCtr="0"/>
          <a:p>
            <a:pPr eaLnBrk="1" hangingPunct="1"/>
            <a:r>
              <a:rPr lang="en-US" altLang="zh-CN" dirty="0">
                <a:latin typeface="Times New Roman" panose="02020603050405020304" pitchFamily="18" charset="0"/>
              </a:rPr>
              <a:t>1 </a:t>
            </a:r>
            <a:r>
              <a:rPr lang="zh-CN" altLang="en-US" dirty="0">
                <a:latin typeface="Times New Roman" panose="02020603050405020304" pitchFamily="18" charset="0"/>
              </a:rPr>
              <a:t>地址映像和变换</a:t>
            </a:r>
            <a:r>
              <a:rPr lang="zh-CN" altLang="en-US" dirty="0"/>
              <a:t> </a:t>
            </a:r>
            <a:endParaRPr lang="zh-CN" altLang="en-US" dirty="0"/>
          </a:p>
        </p:txBody>
      </p:sp>
      <p:sp>
        <p:nvSpPr>
          <p:cNvPr id="120835" name="Rectangle 3"/>
          <p:cNvSpPr>
            <a:spLocks noGrp="1"/>
          </p:cNvSpPr>
          <p:nvPr>
            <p:ph idx="1" hasCustomPrompt="1"/>
          </p:nvPr>
        </p:nvSpPr>
        <p:spPr>
          <a:ln/>
        </p:spPr>
        <p:txBody>
          <a:bodyPr vert="horz" wrap="square" lIns="91440" tIns="45720" rIns="91440" bIns="45720" anchor="t" anchorCtr="0"/>
          <a:p>
            <a:pPr eaLnBrk="1" hangingPunct="1">
              <a:spcBef>
                <a:spcPts val="2400"/>
              </a:spcBef>
            </a:pPr>
            <a:r>
              <a:rPr lang="zh-CN" altLang="en-US" dirty="0">
                <a:solidFill>
                  <a:srgbClr val="FF0000"/>
                </a:solidFill>
              </a:rPr>
              <a:t>问题</a:t>
            </a:r>
            <a:r>
              <a:rPr lang="en-US" altLang="zh-CN" dirty="0">
                <a:solidFill>
                  <a:srgbClr val="FF0000"/>
                </a:solidFill>
              </a:rPr>
              <a:t>1</a:t>
            </a:r>
            <a:r>
              <a:rPr lang="zh-CN" altLang="en-US" dirty="0">
                <a:solidFill>
                  <a:srgbClr val="FF0000"/>
                </a:solidFill>
              </a:rPr>
              <a:t>：如何将大的多用户虚拟空间压缩装入到小的主存空间？</a:t>
            </a:r>
            <a:endParaRPr lang="en-US" altLang="zh-CN" dirty="0">
              <a:solidFill>
                <a:srgbClr val="FF0000"/>
              </a:solidFill>
            </a:endParaRPr>
          </a:p>
          <a:p>
            <a:pPr eaLnBrk="1" hangingPunct="1">
              <a:spcBef>
                <a:spcPts val="2400"/>
              </a:spcBef>
            </a:pPr>
            <a:r>
              <a:rPr lang="zh-CN" altLang="en-US" dirty="0">
                <a:solidFill>
                  <a:srgbClr val="0000CC"/>
                </a:solidFill>
                <a:latin typeface="Times New Roman" panose="02020603050405020304" pitchFamily="18" charset="0"/>
              </a:rPr>
              <a:t>地址映像</a:t>
            </a:r>
            <a:r>
              <a:rPr lang="zh-CN" altLang="en-US" dirty="0">
                <a:latin typeface="Times New Roman" panose="02020603050405020304" pitchFamily="18" charset="0"/>
              </a:rPr>
              <a:t>：是将每个虚存单元按某种</a:t>
            </a:r>
            <a:r>
              <a:rPr lang="zh-CN" altLang="en-US" dirty="0">
                <a:solidFill>
                  <a:srgbClr val="FF0000"/>
                </a:solidFill>
                <a:latin typeface="Times New Roman" panose="02020603050405020304" pitchFamily="18" charset="0"/>
              </a:rPr>
              <a:t>规则（算法）</a:t>
            </a:r>
            <a:r>
              <a:rPr lang="zh-CN" altLang="en-US" dirty="0">
                <a:latin typeface="Times New Roman" panose="02020603050405020304" pitchFamily="18" charset="0"/>
              </a:rPr>
              <a:t>装入（定位于）实存，即建立多用户虚地址</a:t>
            </a:r>
            <a:r>
              <a:rPr lang="en-US" altLang="zh-CN" dirty="0"/>
              <a:t>N</a:t>
            </a:r>
            <a:r>
              <a:rPr lang="en-US" altLang="zh-CN" baseline="-25000" dirty="0"/>
              <a:t>s</a:t>
            </a:r>
            <a:r>
              <a:rPr lang="zh-CN" altLang="en-US" dirty="0">
                <a:latin typeface="Times New Roman" panose="02020603050405020304" pitchFamily="18" charset="0"/>
              </a:rPr>
              <a:t>与实存地址</a:t>
            </a:r>
            <a:r>
              <a:rPr lang="en-US" altLang="zh-CN" dirty="0"/>
              <a:t>n</a:t>
            </a:r>
            <a:r>
              <a:rPr lang="en-US" altLang="zh-CN" baseline="-25000" dirty="0"/>
              <a:t>p</a:t>
            </a:r>
            <a:r>
              <a:rPr lang="zh-CN" altLang="en-US" dirty="0">
                <a:latin typeface="Times New Roman" panose="02020603050405020304" pitchFamily="18" charset="0"/>
              </a:rPr>
              <a:t>之间的</a:t>
            </a:r>
            <a:r>
              <a:rPr lang="zh-CN" altLang="en-US" dirty="0">
                <a:solidFill>
                  <a:srgbClr val="0000CC"/>
                </a:solidFill>
                <a:latin typeface="Times New Roman" panose="02020603050405020304" pitchFamily="18" charset="0"/>
              </a:rPr>
              <a:t>对应关系</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eaLnBrk="1" hangingPunct="1">
              <a:spcBef>
                <a:spcPts val="2400"/>
              </a:spcBef>
            </a:pPr>
            <a:r>
              <a:rPr lang="zh-CN" altLang="en-US" dirty="0">
                <a:solidFill>
                  <a:srgbClr val="FF0000"/>
                </a:solidFill>
              </a:rPr>
              <a:t>问题</a:t>
            </a:r>
            <a:r>
              <a:rPr lang="en-US" altLang="zh-CN" dirty="0">
                <a:solidFill>
                  <a:srgbClr val="FF0000"/>
                </a:solidFill>
              </a:rPr>
              <a:t>2</a:t>
            </a:r>
            <a:r>
              <a:rPr lang="zh-CN" altLang="en-US" dirty="0">
                <a:solidFill>
                  <a:srgbClr val="FF0000"/>
                </a:solidFill>
              </a:rPr>
              <a:t>：虚地址</a:t>
            </a:r>
            <a:r>
              <a:rPr lang="en-US" altLang="zh-CN" dirty="0">
                <a:solidFill>
                  <a:srgbClr val="FF0000"/>
                </a:solidFill>
              </a:rPr>
              <a:t>N</a:t>
            </a:r>
            <a:r>
              <a:rPr lang="en-US" altLang="zh-CN" baseline="-25000" dirty="0">
                <a:solidFill>
                  <a:srgbClr val="FF0000"/>
                </a:solidFill>
              </a:rPr>
              <a:t>s</a:t>
            </a:r>
            <a:r>
              <a:rPr lang="zh-CN" altLang="en-US" dirty="0">
                <a:solidFill>
                  <a:srgbClr val="FF0000"/>
                </a:solidFill>
              </a:rPr>
              <a:t>变换成主存地址</a:t>
            </a:r>
            <a:r>
              <a:rPr lang="en-US" altLang="zh-CN" dirty="0">
                <a:solidFill>
                  <a:srgbClr val="FF0000"/>
                </a:solidFill>
              </a:rPr>
              <a:t>n</a:t>
            </a:r>
            <a:r>
              <a:rPr lang="en-US" altLang="zh-CN" baseline="-25000" dirty="0">
                <a:solidFill>
                  <a:srgbClr val="FF0000"/>
                </a:solidFill>
              </a:rPr>
              <a:t>p</a:t>
            </a:r>
            <a:r>
              <a:rPr lang="zh-CN" altLang="en-US" dirty="0">
                <a:solidFill>
                  <a:srgbClr val="FF0000"/>
                </a:solidFill>
              </a:rPr>
              <a:t>？</a:t>
            </a:r>
            <a:endParaRPr lang="zh-CN" altLang="en-US" baseline="-25000" dirty="0">
              <a:solidFill>
                <a:srgbClr val="FF0000"/>
              </a:solidFill>
            </a:endParaRPr>
          </a:p>
          <a:p>
            <a:pPr eaLnBrk="1" hangingPunct="1">
              <a:spcBef>
                <a:spcPts val="2400"/>
              </a:spcBef>
            </a:pPr>
            <a:r>
              <a:rPr lang="zh-CN" altLang="en-US" dirty="0">
                <a:solidFill>
                  <a:srgbClr val="0000CC"/>
                </a:solidFill>
                <a:latin typeface="Times New Roman" panose="02020603050405020304" pitchFamily="18" charset="0"/>
              </a:rPr>
              <a:t>地址变换</a:t>
            </a:r>
            <a:r>
              <a:rPr lang="zh-CN" altLang="en-US" dirty="0">
                <a:latin typeface="Times New Roman" panose="02020603050405020304" pitchFamily="18" charset="0"/>
              </a:rPr>
              <a:t>：是程序按照这种映像关系装入实存后，在执行时，多用户虚地址</a:t>
            </a:r>
            <a:r>
              <a:rPr lang="en-US" altLang="zh-CN" dirty="0"/>
              <a:t>N</a:t>
            </a:r>
            <a:r>
              <a:rPr lang="en-US" altLang="zh-CN" baseline="-25000" dirty="0"/>
              <a:t>s</a:t>
            </a:r>
            <a:r>
              <a:rPr lang="zh-CN" altLang="en-US" dirty="0">
                <a:latin typeface="Times New Roman" panose="02020603050405020304" pitchFamily="18" charset="0"/>
              </a:rPr>
              <a:t>如何</a:t>
            </a:r>
            <a:r>
              <a:rPr lang="zh-CN" altLang="en-US" dirty="0">
                <a:solidFill>
                  <a:srgbClr val="0000CC"/>
                </a:solidFill>
                <a:latin typeface="Times New Roman" panose="02020603050405020304" pitchFamily="18" charset="0"/>
              </a:rPr>
              <a:t>变换</a:t>
            </a:r>
            <a:r>
              <a:rPr lang="zh-CN" altLang="en-US" dirty="0">
                <a:latin typeface="Times New Roman" panose="02020603050405020304" pitchFamily="18" charset="0"/>
              </a:rPr>
              <a:t>成对应的是地址</a:t>
            </a:r>
            <a:r>
              <a:rPr lang="en-US" altLang="zh-CN" dirty="0"/>
              <a:t>n</a:t>
            </a:r>
            <a:r>
              <a:rPr lang="en-US" altLang="zh-CN" baseline="-25000" dirty="0"/>
              <a:t>p</a:t>
            </a:r>
            <a:r>
              <a:rPr lang="zh-CN" altLang="en-US" dirty="0">
                <a:latin typeface="Times New Roman" panose="02020603050405020304" pitchFamily="18" charset="0"/>
              </a:rPr>
              <a:t>。</a:t>
            </a:r>
            <a:endParaRPr lang="zh-CN" altLang="en-US" dirty="0">
              <a:latin typeface="Times New Roman" panose="02020603050405020304" pitchFamily="18" charset="0"/>
            </a:endParaRPr>
          </a:p>
          <a:p>
            <a:pPr eaLnBrk="1" hangingPunct="1">
              <a:lnSpc>
                <a:spcPct val="90000"/>
              </a:lnSpc>
            </a:pPr>
            <a:endParaRPr lang="zh-CN" alt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Rectangle 2"/>
          <p:cNvSpPr>
            <a:spLocks noGrp="1"/>
          </p:cNvSpPr>
          <p:nvPr>
            <p:ph type="title"/>
          </p:nvPr>
        </p:nvSpPr>
        <p:spPr>
          <a:xfrm>
            <a:off x="590550" y="69850"/>
            <a:ext cx="8353425" cy="609600"/>
          </a:xfrm>
          <a:ln/>
        </p:spPr>
        <p:txBody>
          <a:bodyPr vert="horz" wrap="square" lIns="91440" tIns="45720" rIns="91440" bIns="45720" anchor="ctr" anchorCtr="0"/>
          <a:p>
            <a:pPr eaLnBrk="1" hangingPunct="1"/>
            <a:r>
              <a:rPr lang="en-US" altLang="zh-CN" dirty="0">
                <a:latin typeface="Times New Roman" panose="02020603050405020304" pitchFamily="18" charset="0"/>
              </a:rPr>
              <a:t>1 </a:t>
            </a:r>
            <a:r>
              <a:rPr lang="zh-CN" altLang="en-US" dirty="0">
                <a:latin typeface="Times New Roman" panose="02020603050405020304" pitchFamily="18" charset="0"/>
              </a:rPr>
              <a:t>地址映像和变换</a:t>
            </a:r>
            <a:r>
              <a:rPr lang="en-US" altLang="zh-CN" dirty="0">
                <a:latin typeface="Times New Roman" panose="02020603050405020304" pitchFamily="18" charset="0"/>
              </a:rPr>
              <a:t>——</a:t>
            </a:r>
            <a:r>
              <a:rPr lang="zh-CN" altLang="en-US" dirty="0"/>
              <a:t>地址变换的原则 </a:t>
            </a:r>
            <a:endParaRPr lang="zh-CN" altLang="en-US" dirty="0"/>
          </a:p>
        </p:txBody>
      </p:sp>
      <p:sp>
        <p:nvSpPr>
          <p:cNvPr id="106499" name="Rectangle 3"/>
          <p:cNvSpPr>
            <a:spLocks noGrp="1" noChangeArrowheads="1"/>
          </p:cNvSpPr>
          <p:nvPr>
            <p:ph idx="1" hasCustomPrompt="1"/>
          </p:nvPr>
        </p:nvSpPr>
        <p:spPr>
          <a:xfrm>
            <a:off x="469900" y="895350"/>
            <a:ext cx="8229600" cy="20034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ts val="24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页式管理方法</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实页冲突</a:t>
            </a:r>
            <a:endParaRPr kumimoji="0" lang="en-US" altLang="zh-CN" sz="2800" b="1"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1" fontAlgn="base" latinLnBrk="0" hangingPunct="1">
              <a:lnSpc>
                <a:spcPct val="100000"/>
              </a:lnSpc>
              <a:spcBef>
                <a:spcPts val="12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解决方法：先装入一虚拟页，待其退出主存后再装入第二虚拟页，执行效率下降。</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p:txBody>
      </p:sp>
      <p:grpSp>
        <p:nvGrpSpPr>
          <p:cNvPr id="122884" name="组合 3"/>
          <p:cNvGrpSpPr/>
          <p:nvPr/>
        </p:nvGrpSpPr>
        <p:grpSpPr>
          <a:xfrm>
            <a:off x="1428750" y="2535238"/>
            <a:ext cx="6297613" cy="2589212"/>
            <a:chOff x="1711403" y="3646314"/>
            <a:chExt cx="6296722" cy="2589229"/>
          </a:xfrm>
        </p:grpSpPr>
        <p:pic>
          <p:nvPicPr>
            <p:cNvPr id="122896" name="图片 4"/>
            <p:cNvPicPr>
              <a:picLocks noChangeAspect="1"/>
            </p:cNvPicPr>
            <p:nvPr/>
          </p:nvPicPr>
          <p:blipFill>
            <a:blip r:embed="rId1"/>
            <a:srcRect l="8755" r="15021" b="52895"/>
            <a:stretch>
              <a:fillRect/>
            </a:stretch>
          </p:blipFill>
          <p:spPr>
            <a:xfrm>
              <a:off x="1711403" y="3646314"/>
              <a:ext cx="6296722" cy="2329036"/>
            </a:xfrm>
            <a:prstGeom prst="rect">
              <a:avLst/>
            </a:prstGeom>
            <a:noFill/>
            <a:ln w="9525">
              <a:noFill/>
            </a:ln>
          </p:spPr>
        </p:pic>
        <p:sp>
          <p:nvSpPr>
            <p:cNvPr id="122897" name="矩形 5"/>
            <p:cNvSpPr/>
            <p:nvPr/>
          </p:nvSpPr>
          <p:spPr>
            <a:xfrm>
              <a:off x="1944029" y="5893572"/>
              <a:ext cx="1312126" cy="341971"/>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grpSp>
      <p:sp>
        <p:nvSpPr>
          <p:cNvPr id="122885" name="矩形 1"/>
          <p:cNvSpPr/>
          <p:nvPr/>
        </p:nvSpPr>
        <p:spPr>
          <a:xfrm>
            <a:off x="5456238" y="4576763"/>
            <a:ext cx="1584325" cy="969962"/>
          </a:xfrm>
          <a:prstGeom prst="rect">
            <a:avLst/>
          </a:prstGeom>
          <a:solidFill>
            <a:srgbClr val="FFCC99"/>
          </a:solidFill>
          <a:ln w="19050" cap="flat" cmpd="sng">
            <a:solidFill>
              <a:srgbClr val="000000"/>
            </a:solidFill>
            <a:prstDash val="solid"/>
            <a:roun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cxnSp>
        <p:nvCxnSpPr>
          <p:cNvPr id="122886" name="直接连接符 6"/>
          <p:cNvCxnSpPr/>
          <p:nvPr/>
        </p:nvCxnSpPr>
        <p:spPr>
          <a:xfrm>
            <a:off x="5456238" y="4827588"/>
            <a:ext cx="1584325" cy="0"/>
          </a:xfrm>
          <a:prstGeom prst="line">
            <a:avLst/>
          </a:prstGeom>
          <a:ln w="19050" cap="flat" cmpd="sng">
            <a:solidFill>
              <a:srgbClr val="000000"/>
            </a:solidFill>
            <a:prstDash val="sysDash"/>
            <a:headEnd type="none" w="med" len="med"/>
            <a:tailEnd type="none" w="med" len="med"/>
          </a:ln>
        </p:spPr>
      </p:cxnSp>
      <p:cxnSp>
        <p:nvCxnSpPr>
          <p:cNvPr id="122887" name="直接连接符 9"/>
          <p:cNvCxnSpPr/>
          <p:nvPr/>
        </p:nvCxnSpPr>
        <p:spPr>
          <a:xfrm>
            <a:off x="5456238" y="5089525"/>
            <a:ext cx="1584325" cy="0"/>
          </a:xfrm>
          <a:prstGeom prst="line">
            <a:avLst/>
          </a:prstGeom>
          <a:ln w="19050" cap="flat" cmpd="sng">
            <a:solidFill>
              <a:srgbClr val="000000"/>
            </a:solidFill>
            <a:prstDash val="sysDash"/>
            <a:headEnd type="none" w="med" len="med"/>
            <a:tailEnd type="none" w="med" len="med"/>
          </a:ln>
        </p:spPr>
      </p:cxnSp>
      <p:cxnSp>
        <p:nvCxnSpPr>
          <p:cNvPr id="122888" name="直接连接符 10"/>
          <p:cNvCxnSpPr/>
          <p:nvPr/>
        </p:nvCxnSpPr>
        <p:spPr>
          <a:xfrm>
            <a:off x="5456238" y="5321300"/>
            <a:ext cx="1584325" cy="0"/>
          </a:xfrm>
          <a:prstGeom prst="line">
            <a:avLst/>
          </a:prstGeom>
          <a:ln w="19050" cap="flat" cmpd="sng">
            <a:solidFill>
              <a:srgbClr val="000000"/>
            </a:solidFill>
            <a:prstDash val="sysDash"/>
            <a:headEnd type="none" w="med" len="med"/>
            <a:tailEnd type="none" w="med" len="med"/>
          </a:ln>
        </p:spPr>
      </p:cxnSp>
      <p:sp>
        <p:nvSpPr>
          <p:cNvPr id="122889" name="文本框 7"/>
          <p:cNvSpPr txBox="1"/>
          <p:nvPr/>
        </p:nvSpPr>
        <p:spPr>
          <a:xfrm>
            <a:off x="5694363" y="4003675"/>
            <a:ext cx="1108075" cy="646113"/>
          </a:xfrm>
          <a:prstGeom prst="rect">
            <a:avLst/>
          </a:prstGeom>
          <a:noFill/>
          <a:ln w="9525">
            <a:noFill/>
          </a:ln>
        </p:spPr>
        <p:txBody>
          <a:bodyPr wrap="none">
            <a:spAutoFit/>
          </a:bodyPr>
          <a:p>
            <a:pPr algn="ctr"/>
            <a:r>
              <a:rPr lang="en-US" altLang="zh-CN" sz="1800" dirty="0">
                <a:solidFill>
                  <a:srgbClr val="0000CC"/>
                </a:solidFill>
                <a:latin typeface="Times New Roman" panose="02020603050405020304" pitchFamily="18" charset="0"/>
              </a:rPr>
              <a:t>E</a:t>
            </a:r>
            <a:r>
              <a:rPr lang="zh-CN" altLang="en-US" sz="1800" dirty="0">
                <a:solidFill>
                  <a:srgbClr val="0000CC"/>
                </a:solidFill>
                <a:latin typeface="Times New Roman" panose="02020603050405020304" pitchFamily="18" charset="0"/>
              </a:rPr>
              <a:t>道程序</a:t>
            </a:r>
            <a:endParaRPr lang="en-US" altLang="zh-CN" sz="1800" dirty="0">
              <a:solidFill>
                <a:srgbClr val="0000CC"/>
              </a:solidFill>
              <a:latin typeface="Times New Roman" panose="02020603050405020304" pitchFamily="18" charset="0"/>
            </a:endParaRPr>
          </a:p>
          <a:p>
            <a:pPr algn="ctr"/>
            <a:r>
              <a:rPr lang="zh-CN" altLang="en-US" sz="1800" dirty="0">
                <a:solidFill>
                  <a:srgbClr val="0000CC"/>
                </a:solidFill>
                <a:latin typeface="Times New Roman" panose="02020603050405020304" pitchFamily="18" charset="0"/>
              </a:rPr>
              <a:t>程序空间</a:t>
            </a:r>
            <a:endParaRPr lang="zh-CN" altLang="en-US" sz="1800" dirty="0">
              <a:solidFill>
                <a:srgbClr val="0000CC"/>
              </a:solidFill>
              <a:latin typeface="Times New Roman" panose="02020603050405020304" pitchFamily="18" charset="0"/>
            </a:endParaRPr>
          </a:p>
        </p:txBody>
      </p:sp>
      <p:sp>
        <p:nvSpPr>
          <p:cNvPr id="122890" name="文本框 8"/>
          <p:cNvSpPr txBox="1"/>
          <p:nvPr/>
        </p:nvSpPr>
        <p:spPr>
          <a:xfrm>
            <a:off x="5100638" y="4533900"/>
            <a:ext cx="300037" cy="1090613"/>
          </a:xfrm>
          <a:prstGeom prst="rect">
            <a:avLst/>
          </a:prstGeom>
          <a:noFill/>
          <a:ln w="9525">
            <a:noFill/>
          </a:ln>
        </p:spPr>
        <p:txBody>
          <a:bodyPr wrap="none">
            <a:spAutoFit/>
          </a:bodyPr>
          <a:p>
            <a:pPr>
              <a:lnSpc>
                <a:spcPct val="90000"/>
              </a:lnSpc>
            </a:pPr>
            <a:r>
              <a:rPr lang="en-US" altLang="zh-CN" sz="1800" dirty="0">
                <a:solidFill>
                  <a:srgbClr val="000000"/>
                </a:solidFill>
                <a:latin typeface="Times New Roman" panose="02020603050405020304" pitchFamily="18" charset="0"/>
              </a:rPr>
              <a:t>0</a:t>
            </a:r>
            <a:endParaRPr lang="en-US" altLang="zh-CN" sz="1800" dirty="0">
              <a:solidFill>
                <a:srgbClr val="000000"/>
              </a:solidFill>
              <a:latin typeface="Times New Roman" panose="02020603050405020304" pitchFamily="18" charset="0"/>
            </a:endParaRPr>
          </a:p>
          <a:p>
            <a:pPr>
              <a:lnSpc>
                <a:spcPct val="90000"/>
              </a:lnSpc>
            </a:pPr>
            <a:r>
              <a:rPr lang="en-US" altLang="zh-CN" sz="1800" dirty="0">
                <a:solidFill>
                  <a:srgbClr val="000000"/>
                </a:solidFill>
                <a:latin typeface="Times New Roman" panose="02020603050405020304" pitchFamily="18" charset="0"/>
              </a:rPr>
              <a:t>1</a:t>
            </a:r>
            <a:endParaRPr lang="en-US" altLang="zh-CN" sz="1800" dirty="0">
              <a:solidFill>
                <a:srgbClr val="000000"/>
              </a:solidFill>
              <a:latin typeface="Times New Roman" panose="02020603050405020304" pitchFamily="18" charset="0"/>
            </a:endParaRPr>
          </a:p>
          <a:p>
            <a:pPr>
              <a:lnSpc>
                <a:spcPct val="90000"/>
              </a:lnSpc>
            </a:pPr>
            <a:r>
              <a:rPr lang="en-US" altLang="zh-CN" sz="1800" dirty="0">
                <a:solidFill>
                  <a:srgbClr val="000000"/>
                </a:solidFill>
                <a:latin typeface="Times New Roman" panose="02020603050405020304" pitchFamily="18" charset="0"/>
              </a:rPr>
              <a:t>2</a:t>
            </a:r>
            <a:endParaRPr lang="en-US" altLang="zh-CN" sz="1800" dirty="0">
              <a:solidFill>
                <a:srgbClr val="000000"/>
              </a:solidFill>
              <a:latin typeface="Times New Roman" panose="02020603050405020304" pitchFamily="18" charset="0"/>
            </a:endParaRPr>
          </a:p>
          <a:p>
            <a:pPr>
              <a:lnSpc>
                <a:spcPct val="90000"/>
              </a:lnSpc>
            </a:pPr>
            <a:r>
              <a:rPr lang="en-US" altLang="zh-CN" sz="1800" dirty="0">
                <a:solidFill>
                  <a:srgbClr val="000000"/>
                </a:solidFill>
                <a:latin typeface="Times New Roman" panose="02020603050405020304" pitchFamily="18" charset="0"/>
              </a:rPr>
              <a:t>3</a:t>
            </a:r>
            <a:endParaRPr lang="zh-CN" altLang="en-US" sz="1800" dirty="0">
              <a:solidFill>
                <a:srgbClr val="000000"/>
              </a:solidFill>
              <a:latin typeface="Times New Roman" panose="02020603050405020304" pitchFamily="18" charset="0"/>
            </a:endParaRPr>
          </a:p>
        </p:txBody>
      </p:sp>
      <p:sp>
        <p:nvSpPr>
          <p:cNvPr id="122891" name="文本框 13"/>
          <p:cNvSpPr txBox="1"/>
          <p:nvPr/>
        </p:nvSpPr>
        <p:spPr>
          <a:xfrm>
            <a:off x="7142163" y="4516438"/>
            <a:ext cx="466725" cy="1090612"/>
          </a:xfrm>
          <a:prstGeom prst="rect">
            <a:avLst/>
          </a:prstGeom>
          <a:noFill/>
          <a:ln w="9525">
            <a:noFill/>
          </a:ln>
        </p:spPr>
        <p:txBody>
          <a:bodyPr wrap="none">
            <a:spAutoFit/>
          </a:bodyPr>
          <a:p>
            <a:pPr>
              <a:lnSpc>
                <a:spcPct val="90000"/>
              </a:lnSpc>
            </a:pPr>
            <a:r>
              <a:rPr lang="en-US" altLang="zh-CN" sz="1800" dirty="0">
                <a:solidFill>
                  <a:srgbClr val="000000"/>
                </a:solidFill>
                <a:latin typeface="Times New Roman" panose="02020603050405020304" pitchFamily="18" charset="0"/>
              </a:rPr>
              <a:t>4K</a:t>
            </a:r>
            <a:endParaRPr lang="en-US" altLang="zh-CN" sz="1800" dirty="0">
              <a:solidFill>
                <a:srgbClr val="000000"/>
              </a:solidFill>
              <a:latin typeface="Times New Roman" panose="02020603050405020304" pitchFamily="18" charset="0"/>
            </a:endParaRPr>
          </a:p>
          <a:p>
            <a:pPr>
              <a:lnSpc>
                <a:spcPct val="90000"/>
              </a:lnSpc>
            </a:pPr>
            <a:r>
              <a:rPr lang="en-US" altLang="zh-CN" sz="1800" dirty="0">
                <a:solidFill>
                  <a:srgbClr val="000000"/>
                </a:solidFill>
                <a:latin typeface="Times New Roman" panose="02020603050405020304" pitchFamily="18" charset="0"/>
              </a:rPr>
              <a:t>4K</a:t>
            </a:r>
            <a:endParaRPr lang="en-US" altLang="zh-CN" sz="1800" dirty="0">
              <a:solidFill>
                <a:srgbClr val="000000"/>
              </a:solidFill>
              <a:latin typeface="Times New Roman" panose="02020603050405020304" pitchFamily="18" charset="0"/>
            </a:endParaRPr>
          </a:p>
          <a:p>
            <a:pPr>
              <a:lnSpc>
                <a:spcPct val="90000"/>
              </a:lnSpc>
            </a:pPr>
            <a:r>
              <a:rPr lang="en-US" altLang="zh-CN" sz="1800" dirty="0">
                <a:solidFill>
                  <a:srgbClr val="000000"/>
                </a:solidFill>
                <a:latin typeface="Times New Roman" panose="02020603050405020304" pitchFamily="18" charset="0"/>
              </a:rPr>
              <a:t>4K</a:t>
            </a:r>
            <a:endParaRPr lang="en-US" altLang="zh-CN" sz="1800" dirty="0">
              <a:solidFill>
                <a:srgbClr val="000000"/>
              </a:solidFill>
              <a:latin typeface="Times New Roman" panose="02020603050405020304" pitchFamily="18" charset="0"/>
            </a:endParaRPr>
          </a:p>
          <a:p>
            <a:pPr>
              <a:lnSpc>
                <a:spcPct val="90000"/>
              </a:lnSpc>
            </a:pPr>
            <a:r>
              <a:rPr lang="en-US" altLang="zh-CN" sz="1800" dirty="0">
                <a:solidFill>
                  <a:srgbClr val="000000"/>
                </a:solidFill>
                <a:latin typeface="Times New Roman" panose="02020603050405020304" pitchFamily="18" charset="0"/>
              </a:rPr>
              <a:t>4K</a:t>
            </a:r>
            <a:endParaRPr lang="zh-CN" altLang="en-US" sz="1800" dirty="0">
              <a:solidFill>
                <a:srgbClr val="000000"/>
              </a:solidFill>
              <a:latin typeface="Times New Roman" panose="02020603050405020304" pitchFamily="18" charset="0"/>
            </a:endParaRPr>
          </a:p>
        </p:txBody>
      </p:sp>
      <p:cxnSp>
        <p:nvCxnSpPr>
          <p:cNvPr id="13" name="直接箭头连接符 12"/>
          <p:cNvCxnSpPr/>
          <p:nvPr/>
        </p:nvCxnSpPr>
        <p:spPr>
          <a:xfrm flipH="1" flipV="1">
            <a:off x="3635375" y="3562350"/>
            <a:ext cx="1820863" cy="1084263"/>
          </a:xfrm>
          <a:prstGeom prst="straightConnector1">
            <a:avLst/>
          </a:prstGeom>
          <a:ln w="38100" cap="flat" cmpd="sng">
            <a:solidFill>
              <a:srgbClr val="0000CC"/>
            </a:solidFill>
            <a:prstDash val="solid"/>
            <a:headEnd type="none" w="med" len="med"/>
            <a:tailEnd type="triangle" w="med" len="med"/>
          </a:ln>
        </p:spPr>
      </p:cxnSp>
      <p:cxnSp>
        <p:nvCxnSpPr>
          <p:cNvPr id="17" name="直接箭头连接符 16"/>
          <p:cNvCxnSpPr/>
          <p:nvPr/>
        </p:nvCxnSpPr>
        <p:spPr>
          <a:xfrm flipH="1" flipV="1">
            <a:off x="3675063" y="4435475"/>
            <a:ext cx="1781175" cy="519113"/>
          </a:xfrm>
          <a:prstGeom prst="straightConnector1">
            <a:avLst/>
          </a:prstGeom>
          <a:ln w="38100" cap="flat" cmpd="sng">
            <a:solidFill>
              <a:srgbClr val="0000CC"/>
            </a:solidFill>
            <a:prstDash val="solid"/>
            <a:headEnd type="none" w="med" len="med"/>
            <a:tailEnd type="triangle" w="med" len="med"/>
          </a:ln>
        </p:spPr>
      </p:cxnSp>
      <p:cxnSp>
        <p:nvCxnSpPr>
          <p:cNvPr id="20" name="直接箭头连接符 19"/>
          <p:cNvCxnSpPr/>
          <p:nvPr/>
        </p:nvCxnSpPr>
        <p:spPr>
          <a:xfrm flipH="1" flipV="1">
            <a:off x="3675063" y="4632325"/>
            <a:ext cx="1781175" cy="571500"/>
          </a:xfrm>
          <a:prstGeom prst="straightConnector1">
            <a:avLst/>
          </a:prstGeom>
          <a:ln w="38100" cap="flat" cmpd="sng">
            <a:solidFill>
              <a:srgbClr val="0000CC"/>
            </a:solidFill>
            <a:prstDash val="solid"/>
            <a:headEnd type="none" w="med" len="med"/>
            <a:tailEnd type="triangle" w="med" len="med"/>
          </a:ln>
        </p:spPr>
      </p:cxnSp>
      <p:sp>
        <p:nvSpPr>
          <p:cNvPr id="24" name="矩形 23"/>
          <p:cNvSpPr/>
          <p:nvPr/>
        </p:nvSpPr>
        <p:spPr>
          <a:xfrm>
            <a:off x="522288" y="5657850"/>
            <a:ext cx="8324850" cy="1200150"/>
          </a:xfrm>
          <a:prstGeom prst="rect">
            <a:avLst/>
          </a:prstGeom>
          <a:noFill/>
          <a:ln w="9525">
            <a:noFill/>
          </a:ln>
        </p:spPr>
        <p:txBody>
          <a:bodyPr>
            <a:spAutoFit/>
          </a:bodyPr>
          <a:p>
            <a:pPr eaLnBrk="1" hangingPunct="1">
              <a:spcBef>
                <a:spcPts val="1200"/>
              </a:spcBef>
            </a:pPr>
            <a:r>
              <a:rPr lang="zh-CN" altLang="en-US" sz="2400" dirty="0">
                <a:latin typeface="Times New Roman" panose="02020603050405020304" pitchFamily="18" charset="0"/>
              </a:rPr>
              <a:t>映像方式的选择应考虑能否尽量减少实页冲突概率，同时应考虑辅助硬件是否少，成本是否低，实现是否方便，以及地址变换的速度是否快等。</a:t>
            </a:r>
            <a:endParaRPr lang="zh-CN" altLang="en-US"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Rectangle 2"/>
          <p:cNvSpPr>
            <a:spLocks noGrp="1"/>
          </p:cNvSpPr>
          <p:nvPr>
            <p:ph type="title"/>
          </p:nvPr>
        </p:nvSpPr>
        <p:spPr>
          <a:xfrm>
            <a:off x="590550" y="69850"/>
            <a:ext cx="81661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1 </a:t>
            </a:r>
            <a:r>
              <a:rPr lang="zh-CN" altLang="en-US" dirty="0">
                <a:latin typeface="Times New Roman" panose="02020603050405020304" pitchFamily="18" charset="0"/>
              </a:rPr>
              <a:t>地址映像和变换</a:t>
            </a:r>
            <a:r>
              <a:rPr lang="en-US" altLang="zh-CN" dirty="0">
                <a:latin typeface="Times New Roman" panose="02020603050405020304" pitchFamily="18" charset="0"/>
              </a:rPr>
              <a:t>——</a:t>
            </a:r>
            <a:r>
              <a:rPr lang="zh-CN" altLang="en-US" dirty="0"/>
              <a:t>地址变换的原则 </a:t>
            </a:r>
            <a:endParaRPr lang="zh-CN" altLang="en-US" dirty="0"/>
          </a:p>
        </p:txBody>
      </p:sp>
      <p:sp>
        <p:nvSpPr>
          <p:cNvPr id="124931" name="Rectangle 3"/>
          <p:cNvSpPr>
            <a:spLocks noGrp="1"/>
          </p:cNvSpPr>
          <p:nvPr>
            <p:ph idx="1" hasCustomPrompt="1"/>
          </p:nvPr>
        </p:nvSpPr>
        <p:spPr>
          <a:xfrm>
            <a:off x="469900" y="1022350"/>
            <a:ext cx="8229600" cy="4908550"/>
          </a:xfrm>
          <a:ln/>
        </p:spPr>
        <p:txBody>
          <a:bodyPr vert="horz" wrap="square" lIns="91440" tIns="45720" rIns="91440" bIns="45720" anchor="t" anchorCtr="0"/>
          <a:p>
            <a:pPr eaLnBrk="1" hangingPunct="1">
              <a:spcBef>
                <a:spcPts val="2400"/>
              </a:spcBef>
            </a:pPr>
            <a:r>
              <a:rPr lang="zh-CN" altLang="en-US" dirty="0"/>
              <a:t>页式管理方法</a:t>
            </a:r>
            <a:endParaRPr lang="zh-CN" altLang="en-US" dirty="0"/>
          </a:p>
          <a:p>
            <a:pPr lvl="1" eaLnBrk="1" hangingPunct="1">
              <a:spcBef>
                <a:spcPts val="2400"/>
              </a:spcBef>
            </a:pPr>
            <a:r>
              <a:rPr lang="zh-CN" altLang="en-US" b="1" dirty="0">
                <a:ea typeface="楷体_GB2312" pitchFamily="49" charset="-122"/>
              </a:rPr>
              <a:t>全相联映像</a:t>
            </a:r>
            <a:endParaRPr lang="zh-CN" altLang="en-US" b="1" dirty="0">
              <a:ea typeface="楷体_GB2312" pitchFamily="49" charset="-122"/>
            </a:endParaRPr>
          </a:p>
          <a:p>
            <a:pPr lvl="2" eaLnBrk="1" hangingPunct="1">
              <a:spcBef>
                <a:spcPts val="2400"/>
              </a:spcBef>
            </a:pPr>
            <a:r>
              <a:rPr lang="zh-CN" altLang="en-US" b="1" dirty="0">
                <a:ea typeface="楷体_GB2312" pitchFamily="49" charset="-122"/>
              </a:rPr>
              <a:t>由于虚存空间远远大于实存空间，因此页式虚拟存储器常采用</a:t>
            </a:r>
            <a:r>
              <a:rPr lang="zh-CN" altLang="en-US" b="1" dirty="0">
                <a:solidFill>
                  <a:srgbClr val="FF0000"/>
                </a:solidFill>
                <a:ea typeface="楷体_GB2312" pitchFamily="49" charset="-122"/>
              </a:rPr>
              <a:t>全相联映像</a:t>
            </a:r>
            <a:r>
              <a:rPr lang="zh-CN" altLang="en-US" b="1" dirty="0">
                <a:ea typeface="楷体_GB2312" pitchFamily="49" charset="-122"/>
              </a:rPr>
              <a:t>。</a:t>
            </a:r>
            <a:endParaRPr lang="zh-CN" altLang="en-US" b="1" dirty="0">
              <a:ea typeface="楷体_GB2312" pitchFamily="49" charset="-122"/>
            </a:endParaRPr>
          </a:p>
          <a:p>
            <a:pPr lvl="1" eaLnBrk="1" hangingPunct="1">
              <a:spcBef>
                <a:spcPts val="2400"/>
              </a:spcBef>
            </a:pPr>
            <a:r>
              <a:rPr lang="zh-CN" altLang="en-US" b="1" dirty="0">
                <a:ea typeface="楷体_GB2312" pitchFamily="49" charset="-122"/>
              </a:rPr>
              <a:t>地址变换方法</a:t>
            </a:r>
            <a:endParaRPr lang="zh-CN" altLang="en-US" b="1" dirty="0">
              <a:ea typeface="楷体_GB2312" pitchFamily="49" charset="-122"/>
            </a:endParaRPr>
          </a:p>
          <a:p>
            <a:pPr lvl="2" eaLnBrk="1" hangingPunct="1">
              <a:spcBef>
                <a:spcPts val="2400"/>
              </a:spcBef>
            </a:pPr>
            <a:r>
              <a:rPr lang="zh-CN" altLang="en-US" b="1" dirty="0">
                <a:ea typeface="楷体_GB2312" pitchFamily="49" charset="-122"/>
              </a:rPr>
              <a:t>页表法</a:t>
            </a:r>
            <a:endParaRPr lang="zh-CN" altLang="en-US" b="1" dirty="0">
              <a:ea typeface="楷体_GB2312" pitchFamily="49" charset="-122"/>
            </a:endParaRPr>
          </a:p>
          <a:p>
            <a:pPr eaLnBrk="1" hangingPunct="1"/>
            <a:endParaRPr lang="zh-CN" altLang="en-US" dirty="0"/>
          </a:p>
          <a:p>
            <a:pPr eaLnBrk="1" hangingPunct="1"/>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Rectangle 2"/>
          <p:cNvSpPr>
            <a:spLocks noGrp="1"/>
          </p:cNvSpPr>
          <p:nvPr>
            <p:ph type="title"/>
          </p:nvPr>
        </p:nvSpPr>
        <p:spPr>
          <a:ln/>
        </p:spPr>
        <p:txBody>
          <a:bodyPr vert="horz" wrap="square" lIns="91440" tIns="45720" rIns="91440" bIns="45720" anchor="ctr" anchorCtr="0"/>
          <a:p>
            <a:pPr eaLnBrk="1" hangingPunct="1"/>
            <a:r>
              <a:rPr lang="en-US" altLang="zh-CN" dirty="0">
                <a:latin typeface="Times New Roman" panose="02020603050405020304" pitchFamily="18" charset="0"/>
              </a:rPr>
              <a:t>1 </a:t>
            </a:r>
            <a:r>
              <a:rPr lang="zh-CN" altLang="en-US" dirty="0">
                <a:latin typeface="Times New Roman" panose="02020603050405020304" pitchFamily="18" charset="0"/>
              </a:rPr>
              <a:t>地址映像和变换</a:t>
            </a:r>
            <a:r>
              <a:rPr lang="en-US" altLang="zh-CN" dirty="0"/>
              <a:t>——</a:t>
            </a:r>
            <a:r>
              <a:rPr lang="zh-CN" altLang="en-US" dirty="0">
                <a:latin typeface="Times New Roman" panose="02020603050405020304" pitchFamily="18" charset="0"/>
              </a:rPr>
              <a:t>全相联映像</a:t>
            </a:r>
            <a:r>
              <a:rPr lang="zh-CN" altLang="en-US" dirty="0"/>
              <a:t> </a:t>
            </a:r>
            <a:endParaRPr lang="zh-CN" altLang="en-US" dirty="0"/>
          </a:p>
        </p:txBody>
      </p:sp>
      <p:sp>
        <p:nvSpPr>
          <p:cNvPr id="126979" name="Rectangle 3"/>
          <p:cNvSpPr>
            <a:spLocks noGrp="1"/>
          </p:cNvSpPr>
          <p:nvPr>
            <p:ph idx="1" hasCustomPrompt="1"/>
          </p:nvPr>
        </p:nvSpPr>
        <p:spPr>
          <a:xfrm>
            <a:off x="469900" y="1022350"/>
            <a:ext cx="8674100" cy="1847850"/>
          </a:xfrm>
          <a:ln/>
        </p:spPr>
        <p:txBody>
          <a:bodyPr vert="horz" wrap="square" lIns="91440" tIns="45720" rIns="91440" bIns="45720" anchor="t" anchorCtr="0"/>
          <a:p>
            <a:pPr eaLnBrk="1" hangingPunct="1">
              <a:lnSpc>
                <a:spcPct val="90000"/>
              </a:lnSpc>
            </a:pPr>
            <a:r>
              <a:rPr lang="zh-CN" altLang="en-US" b="0" dirty="0">
                <a:solidFill>
                  <a:srgbClr val="FF0000"/>
                </a:solidFill>
              </a:rPr>
              <a:t>原则：每道程序的任何虚页可映像到任何实页位置</a:t>
            </a:r>
            <a:endParaRPr lang="zh-CN" altLang="en-US" b="0" dirty="0">
              <a:solidFill>
                <a:srgbClr val="FF0000"/>
              </a:solidFill>
            </a:endParaRPr>
          </a:p>
          <a:p>
            <a:pPr eaLnBrk="1" hangingPunct="1">
              <a:lnSpc>
                <a:spcPct val="90000"/>
              </a:lnSpc>
            </a:pPr>
            <a:r>
              <a:rPr lang="zh-CN" altLang="en-US" b="0" dirty="0"/>
              <a:t>实页冲突：仅当一个任务要求同时调入主存的页数超过</a:t>
            </a:r>
            <a:r>
              <a:rPr lang="en-US" altLang="zh-CN" b="0" dirty="0"/>
              <a:t>2</a:t>
            </a:r>
            <a:r>
              <a:rPr lang="en-US" altLang="zh-CN" b="0" baseline="30000" dirty="0"/>
              <a:t>nv</a:t>
            </a:r>
            <a:r>
              <a:rPr lang="zh-CN" altLang="en-US" b="0" dirty="0"/>
              <a:t>时，才会发生实页冲突，这种情况很少见。</a:t>
            </a:r>
            <a:endParaRPr lang="en-US" altLang="zh-CN" b="0" baseline="30000" dirty="0"/>
          </a:p>
          <a:p>
            <a:pPr eaLnBrk="1" hangingPunct="1">
              <a:lnSpc>
                <a:spcPct val="90000"/>
              </a:lnSpc>
            </a:pPr>
            <a:r>
              <a:rPr lang="zh-CN" altLang="en-US" b="0" dirty="0"/>
              <a:t>优点：冲突概率小</a:t>
            </a:r>
            <a:endParaRPr lang="zh-CN" altLang="en-US" b="0" dirty="0"/>
          </a:p>
        </p:txBody>
      </p:sp>
      <p:pic>
        <p:nvPicPr>
          <p:cNvPr id="126980" name="Picture 4"/>
          <p:cNvPicPr>
            <a:picLocks noChangeAspect="1"/>
          </p:cNvPicPr>
          <p:nvPr/>
        </p:nvPicPr>
        <p:blipFill>
          <a:blip r:embed="rId1"/>
          <a:stretch>
            <a:fillRect/>
          </a:stretch>
        </p:blipFill>
        <p:spPr>
          <a:xfrm>
            <a:off x="1343025" y="2870200"/>
            <a:ext cx="6359525" cy="3668713"/>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3835400" y="1339850"/>
              <a:ext cx="4705350" cy="63500"/>
            </p14:xfrm>
          </p:contentPart>
        </mc:Choice>
        <mc:Fallback xmlns="">
          <p:pic>
            <p:nvPicPr>
              <p:cNvPr id="2" name="墨迹 1"/>
            </p:nvPicPr>
            <p:blipFill>
              <a:blip r:embed="rId3"/>
            </p:blipFill>
            <p:spPr>
              <a:xfrm>
                <a:off x="3835400" y="1339850"/>
                <a:ext cx="4705350" cy="635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2070100" y="2794000"/>
              <a:ext cx="1574800" cy="63500"/>
            </p14:xfrm>
          </p:contentPart>
        </mc:Choice>
        <mc:Fallback xmlns="">
          <p:pic>
            <p:nvPicPr>
              <p:cNvPr id="3" name="墨迹 2"/>
            </p:nvPicPr>
            <p:blipFill>
              <a:blip r:embed="rId5"/>
            </p:blipFill>
            <p:spPr>
              <a:xfrm>
                <a:off x="2070100" y="2794000"/>
                <a:ext cx="1574800" cy="63500"/>
              </a:xfrm>
              <a:prstGeom prst="rect"/>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Rectangle 2"/>
          <p:cNvSpPr>
            <a:spLocks noGrp="1"/>
          </p:cNvSpPr>
          <p:nvPr>
            <p:ph type="title"/>
          </p:nvPr>
        </p:nvSpPr>
        <p:spPr>
          <a:ln/>
        </p:spPr>
        <p:txBody>
          <a:bodyPr vert="horz" wrap="square" lIns="91440" tIns="45720" rIns="91440" bIns="45720" anchor="ctr" anchorCtr="0"/>
          <a:p>
            <a:pPr eaLnBrk="1" hangingPunct="1"/>
            <a:r>
              <a:rPr lang="zh-CN" altLang="en-US" sz="3200" dirty="0">
                <a:latin typeface="Times New Roman" panose="02020603050405020304" pitchFamily="18" charset="0"/>
              </a:rPr>
              <a:t>全相联映像的相联目录表法</a:t>
            </a:r>
            <a:endParaRPr lang="zh-CN" altLang="en-US" sz="3200" dirty="0">
              <a:latin typeface="Times New Roman" panose="02020603050405020304" pitchFamily="18" charset="0"/>
            </a:endParaRPr>
          </a:p>
        </p:txBody>
      </p:sp>
      <p:sp>
        <p:nvSpPr>
          <p:cNvPr id="129027" name="Rectangle 3"/>
          <p:cNvSpPr>
            <a:spLocks noGrp="1"/>
          </p:cNvSpPr>
          <p:nvPr>
            <p:ph idx="1" hasCustomPrompt="1"/>
          </p:nvPr>
        </p:nvSpPr>
        <p:spPr>
          <a:ln/>
        </p:spPr>
        <p:txBody>
          <a:bodyPr vert="horz" wrap="square" lIns="91440" tIns="45720" rIns="91440" bIns="45720" anchor="t" anchorCtr="0"/>
          <a:p>
            <a:pPr eaLnBrk="1" hangingPunct="1"/>
            <a:r>
              <a:rPr lang="zh-CN" altLang="en-US" sz="3200" dirty="0"/>
              <a:t>当页面失效时</a:t>
            </a:r>
            <a:endParaRPr lang="zh-CN" altLang="en-US" sz="3200" dirty="0"/>
          </a:p>
          <a:p>
            <a:pPr lvl="1" eaLnBrk="1" hangingPunct="1"/>
            <a:r>
              <a:rPr lang="zh-CN" altLang="en-US" sz="2800" b="1" dirty="0">
                <a:latin typeface="楷体_GB2312" pitchFamily="49" charset="-122"/>
                <a:ea typeface="楷体_GB2312" pitchFamily="49" charset="-122"/>
              </a:rPr>
              <a:t>可能出现一个从未运行过的新程序，进程切换</a:t>
            </a:r>
            <a:endParaRPr lang="zh-CN" altLang="en-US" sz="2800" b="1" dirty="0">
              <a:latin typeface="楷体_GB2312" pitchFamily="49" charset="-122"/>
              <a:ea typeface="楷体_GB2312" pitchFamily="49" charset="-122"/>
            </a:endParaRPr>
          </a:p>
          <a:p>
            <a:pPr lvl="1" eaLnBrk="1" hangingPunct="1"/>
            <a:r>
              <a:rPr lang="zh-CN" altLang="en-US" sz="2800" b="1" dirty="0">
                <a:latin typeface="楷体_GB2312" pitchFamily="49" charset="-122"/>
                <a:ea typeface="楷体_GB2312" pitchFamily="49" charset="-122"/>
              </a:rPr>
              <a:t>在内存中运行的</a:t>
            </a:r>
            <a:r>
              <a:rPr lang="en-US" altLang="zh-CN" sz="2800" b="1" dirty="0">
                <a:latin typeface="楷体_GB2312" pitchFamily="49" charset="-122"/>
                <a:ea typeface="楷体_GB2312" pitchFamily="49" charset="-122"/>
              </a:rPr>
              <a:t>N</a:t>
            </a:r>
            <a:r>
              <a:rPr lang="zh-CN" altLang="en-US" sz="2800" b="1" dirty="0">
                <a:latin typeface="楷体_GB2312" pitchFamily="49" charset="-122"/>
                <a:ea typeface="楷体_GB2312" pitchFamily="49" charset="-122"/>
              </a:rPr>
              <a:t>道程序中，某一用户程序的一个虚页还没有调入主存，到辅存调页</a:t>
            </a:r>
            <a:endParaRPr lang="zh-CN" altLang="en-US" sz="2800" b="1" dirty="0">
              <a:latin typeface="楷体_GB2312" pitchFamily="49" charset="-122"/>
              <a:ea typeface="楷体_GB2312" pitchFamily="49" charset="-122"/>
            </a:endParaRPr>
          </a:p>
          <a:p>
            <a:pPr eaLnBrk="1" hangingPunct="1"/>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30051"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30052" name="Picture 5"/>
          <p:cNvPicPr>
            <a:picLocks noChangeAspect="1"/>
          </p:cNvPicPr>
          <p:nvPr/>
        </p:nvPicPr>
        <p:blipFill>
          <a:blip r:embed="rId1"/>
          <a:stretch>
            <a:fillRect/>
          </a:stretch>
        </p:blipFill>
        <p:spPr>
          <a:xfrm>
            <a:off x="539750" y="814388"/>
            <a:ext cx="8066088" cy="5800725"/>
          </a:xfrm>
          <a:prstGeom prst="rect">
            <a:avLst/>
          </a:prstGeom>
          <a:noFill/>
          <a:ln w="9525">
            <a:noFill/>
          </a:ln>
        </p:spPr>
      </p:pic>
      <p:sp>
        <p:nvSpPr>
          <p:cNvPr id="808966" name="AutoShape 6"/>
          <p:cNvSpPr/>
          <p:nvPr/>
        </p:nvSpPr>
        <p:spPr>
          <a:xfrm>
            <a:off x="833438" y="6145213"/>
            <a:ext cx="1042987" cy="649287"/>
          </a:xfrm>
          <a:prstGeom prst="roundRect">
            <a:avLst>
              <a:gd name="adj" fmla="val 16667"/>
            </a:avLst>
          </a:prstGeom>
          <a:noFill/>
          <a:ln w="38100" cap="flat" cmpd="sng">
            <a:solidFill>
              <a:srgbClr val="FF0000"/>
            </a:solidFill>
            <a:prstDash val="solid"/>
            <a:headEnd type="none" w="med" len="med"/>
            <a:tailEnd type="none" w="med" len="med"/>
          </a:ln>
        </p:spPr>
        <p:txBody>
          <a:bodyPr wrap="none" anchor="ctr" anchorCtr="0"/>
          <a:p>
            <a:pPr algn="ctr"/>
            <a:endParaRPr lang="zh-CN" altLang="en-US" sz="1800" dirty="0">
              <a:solidFill>
                <a:schemeClr val="tx1"/>
              </a:solidFill>
              <a:latin typeface="Times New Roman" panose="02020603050405020304" pitchFamily="18" charset="0"/>
              <a:ea typeface="宋体" panose="02010600030101010101" pitchFamily="2" charset="-122"/>
            </a:endParaRPr>
          </a:p>
          <a:p>
            <a:pPr algn="ctr"/>
            <a:endParaRPr lang="zh-CN" altLang="en-US" sz="1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08966"/>
                                        </p:tgtEl>
                                        <p:attrNameLst>
                                          <p:attrName>style.visibility</p:attrName>
                                        </p:attrNameLst>
                                      </p:cBhvr>
                                      <p:to>
                                        <p:strVal val="visible"/>
                                      </p:to>
                                    </p:set>
                                    <p:anim calcmode="lin" valueType="num">
                                      <p:cBhvr>
                                        <p:cTn id="7" dur="500" fill="hold"/>
                                        <p:tgtEl>
                                          <p:spTgt spid="808966"/>
                                        </p:tgtEl>
                                        <p:attrNameLst>
                                          <p:attrName>ppt_w</p:attrName>
                                        </p:attrNameLst>
                                      </p:cBhvr>
                                      <p:tavLst>
                                        <p:tav tm="0">
                                          <p:val>
                                            <p:fltVal val="0.000000"/>
                                          </p:val>
                                        </p:tav>
                                        <p:tav tm="100000">
                                          <p:val>
                                            <p:strVal val="#ppt_w"/>
                                          </p:val>
                                        </p:tav>
                                      </p:tavLst>
                                    </p:anim>
                                    <p:anim calcmode="lin" valueType="num">
                                      <p:cBhvr>
                                        <p:cTn id="8" dur="500" fill="hold"/>
                                        <p:tgtEl>
                                          <p:spTgt spid="808966"/>
                                        </p:tgtEl>
                                        <p:attrNameLst>
                                          <p:attrName>ppt_h</p:attrName>
                                        </p:attrNameLst>
                                      </p:cBhvr>
                                      <p:tavLst>
                                        <p:tav tm="0">
                                          <p:val>
                                            <p:fltVal val="0.000000"/>
                                          </p:val>
                                        </p:tav>
                                        <p:tav tm="100000">
                                          <p:val>
                                            <p:strVal val="#ppt_h"/>
                                          </p:val>
                                        </p:tav>
                                      </p:tavLst>
                                    </p:anim>
                                    <p:animEffect transition="in" filter="fade">
                                      <p:cBhvr>
                                        <p:cTn id="9" dur="500"/>
                                        <p:tgtEl>
                                          <p:spTgt spid="808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131075" name="Rectangle 2"/>
          <p:cNvSpPr>
            <a:spLocks noGrp="1"/>
          </p:cNvSpPr>
          <p:nvPr>
            <p:ph type="title"/>
          </p:nvPr>
        </p:nvSpPr>
        <p:spPr>
          <a:ln/>
        </p:spPr>
        <p:txBody>
          <a:bodyPr vert="horz" wrap="square" lIns="91440" tIns="45720" rIns="91440" bIns="45720" anchor="ctr" anchorCtr="0"/>
          <a:p>
            <a:pPr eaLnBrk="1" hangingPunct="1"/>
            <a:r>
              <a:rPr lang="en-US" altLang="zh-CN" dirty="0">
                <a:latin typeface="Times New Roman" panose="02020603050405020304" pitchFamily="18" charset="0"/>
              </a:rPr>
              <a:t>1 </a:t>
            </a:r>
            <a:r>
              <a:rPr lang="zh-CN" altLang="en-US" dirty="0">
                <a:latin typeface="Times New Roman" panose="02020603050405020304" pitchFamily="18" charset="0"/>
              </a:rPr>
              <a:t>地址映像和变换</a:t>
            </a:r>
            <a:endParaRPr lang="zh-CN" altLang="en-US" dirty="0"/>
          </a:p>
        </p:txBody>
      </p:sp>
      <p:sp>
        <p:nvSpPr>
          <p:cNvPr id="131076"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31077" name="Picture 4"/>
          <p:cNvPicPr>
            <a:picLocks noChangeAspect="1"/>
          </p:cNvPicPr>
          <p:nvPr/>
        </p:nvPicPr>
        <p:blipFill>
          <a:blip r:embed="rId1"/>
          <a:stretch>
            <a:fillRect/>
          </a:stretch>
        </p:blipFill>
        <p:spPr>
          <a:xfrm>
            <a:off x="612775" y="858838"/>
            <a:ext cx="7694613" cy="5972175"/>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Rectangle 2"/>
          <p:cNvSpPr>
            <a:spLocks noGrp="1"/>
          </p:cNvSpPr>
          <p:nvPr>
            <p:ph type="title"/>
          </p:nvPr>
        </p:nvSpPr>
        <p:spPr>
          <a:ln/>
        </p:spPr>
        <p:txBody>
          <a:bodyPr vert="horz" wrap="square" lIns="91440" tIns="45720" rIns="91440" bIns="45720" anchor="ctr" anchorCtr="0"/>
          <a:p>
            <a:pPr eaLnBrk="1" hangingPunct="1"/>
            <a:r>
              <a:rPr lang="en-US" altLang="zh-CN" dirty="0"/>
              <a:t>2 </a:t>
            </a:r>
            <a:r>
              <a:rPr lang="zh-CN" altLang="en-US" dirty="0"/>
              <a:t>页面替换算法</a:t>
            </a:r>
            <a:endParaRPr lang="zh-CN" altLang="en-US" dirty="0"/>
          </a:p>
        </p:txBody>
      </p:sp>
      <p:sp>
        <p:nvSpPr>
          <p:cNvPr id="132099" name="Rectangle 3"/>
          <p:cNvSpPr>
            <a:spLocks noGrp="1"/>
          </p:cNvSpPr>
          <p:nvPr>
            <p:ph idx="1" hasCustomPrompt="1"/>
          </p:nvPr>
        </p:nvSpPr>
        <p:spPr>
          <a:ln/>
        </p:spPr>
        <p:txBody>
          <a:bodyPr vert="horz" wrap="square" lIns="91440" tIns="45720" rIns="91440" bIns="45720" anchor="t" anchorCtr="0"/>
          <a:p>
            <a:pPr eaLnBrk="1" hangingPunct="1"/>
            <a:r>
              <a:rPr lang="zh-CN" altLang="en-US" sz="2400" dirty="0">
                <a:solidFill>
                  <a:srgbClr val="FF0000"/>
                </a:solidFill>
              </a:rPr>
              <a:t>页面替换发生时间：</a:t>
            </a:r>
            <a:br>
              <a:rPr lang="zh-CN" altLang="en-US" sz="2400" dirty="0"/>
            </a:br>
            <a:r>
              <a:rPr lang="zh-CN" altLang="en-US" sz="2400" dirty="0"/>
              <a:t>当发生页面失效时，要从磁盘中调入一页到主存。如果主存所有页面都已经被占用，必须从主存储器中淘汰掉一个不常使用的页面，以便腾出主存空间来存放新调入的页面。</a:t>
            </a:r>
            <a:endParaRPr lang="zh-CN" altLang="en-US" sz="2400" dirty="0">
              <a:latin typeface="Times New Roman" panose="02020603050405020304" pitchFamily="18" charset="0"/>
            </a:endParaRPr>
          </a:p>
          <a:p>
            <a:pPr eaLnBrk="1" hangingPunct="1"/>
            <a:r>
              <a:rPr lang="zh-CN" altLang="en-US" sz="2400" dirty="0">
                <a:latin typeface="Times New Roman" panose="02020603050405020304" pitchFamily="18" charset="0"/>
              </a:rPr>
              <a:t>替换算法的确定</a:t>
            </a:r>
            <a:endParaRPr lang="zh-CN" altLang="en-US" sz="2400" dirty="0">
              <a:latin typeface="Times New Roman" panose="02020603050405020304" pitchFamily="18" charset="0"/>
            </a:endParaRPr>
          </a:p>
          <a:p>
            <a:pPr lvl="1" eaLnBrk="1" hangingPunct="1"/>
            <a:r>
              <a:rPr lang="zh-CN" altLang="en-US" b="1" dirty="0">
                <a:latin typeface="楷体_GB2312" pitchFamily="49" charset="-122"/>
                <a:ea typeface="楷体_GB2312" pitchFamily="49" charset="-122"/>
              </a:rPr>
              <a:t>主存的命中率 </a:t>
            </a:r>
            <a:endParaRPr lang="zh-CN" altLang="en-US" b="1" dirty="0">
              <a:latin typeface="楷体_GB2312" pitchFamily="49" charset="-122"/>
              <a:ea typeface="楷体_GB2312" pitchFamily="49" charset="-122"/>
            </a:endParaRPr>
          </a:p>
          <a:p>
            <a:pPr lvl="1" eaLnBrk="1" hangingPunct="1"/>
            <a:r>
              <a:rPr lang="zh-CN" altLang="en-US" b="1" dirty="0">
                <a:latin typeface="楷体_GB2312" pitchFamily="49" charset="-122"/>
                <a:ea typeface="楷体_GB2312" pitchFamily="49" charset="-122"/>
              </a:rPr>
              <a:t>是否便于实现，软、硬件成本</a:t>
            </a:r>
            <a:r>
              <a:rPr lang="zh-CN" altLang="en-US" b="1" dirty="0"/>
              <a:t> </a:t>
            </a:r>
            <a:endParaRPr lang="zh-CN" altLang="en-US" b="1" dirty="0"/>
          </a:p>
          <a:p>
            <a:pPr eaLnBrk="1" hangingPunct="1"/>
            <a:endParaRPr lang="zh-CN" alt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Rectangle 2"/>
          <p:cNvSpPr>
            <a:spLocks noGrp="1"/>
          </p:cNvSpPr>
          <p:nvPr>
            <p:ph type="title"/>
          </p:nvPr>
        </p:nvSpPr>
        <p:spPr>
          <a:ln/>
        </p:spPr>
        <p:txBody>
          <a:bodyPr vert="horz" wrap="square" lIns="91440" tIns="45720" rIns="91440" bIns="45720" anchor="ctr" anchorCtr="0"/>
          <a:p>
            <a:pPr eaLnBrk="1" hangingPunct="1"/>
            <a:r>
              <a:rPr lang="zh-CN" altLang="en-US" dirty="0"/>
              <a:t>替换算法</a:t>
            </a:r>
            <a:endParaRPr lang="zh-CN" altLang="en-US" dirty="0"/>
          </a:p>
        </p:txBody>
      </p:sp>
      <p:sp>
        <p:nvSpPr>
          <p:cNvPr id="134147" name="Rectangle 3"/>
          <p:cNvSpPr>
            <a:spLocks noGrp="1"/>
          </p:cNvSpPr>
          <p:nvPr>
            <p:ph idx="1" hasCustomPrompt="1"/>
          </p:nvPr>
        </p:nvSpPr>
        <p:spPr>
          <a:ln/>
        </p:spPr>
        <p:txBody>
          <a:bodyPr vert="horz" wrap="square" lIns="91440" tIns="45720" rIns="91440" bIns="45720" anchor="t" anchorCtr="0"/>
          <a:p>
            <a:pPr eaLnBrk="1" hangingPunct="1">
              <a:lnSpc>
                <a:spcPct val="90000"/>
              </a:lnSpc>
            </a:pPr>
            <a:r>
              <a:rPr lang="zh-CN" altLang="en-US" dirty="0">
                <a:solidFill>
                  <a:srgbClr val="FF0000"/>
                </a:solidFill>
              </a:rPr>
              <a:t>常用的替换算法</a:t>
            </a:r>
            <a:endParaRPr lang="zh-CN" altLang="en-US" dirty="0">
              <a:solidFill>
                <a:srgbClr val="FF0000"/>
              </a:solidFill>
            </a:endParaRPr>
          </a:p>
          <a:p>
            <a:pPr lvl="1" eaLnBrk="1" hangingPunct="1">
              <a:lnSpc>
                <a:spcPct val="90000"/>
              </a:lnSpc>
            </a:pPr>
            <a:r>
              <a:rPr lang="zh-CN" altLang="en-US" sz="2800" b="1" dirty="0">
                <a:solidFill>
                  <a:srgbClr val="000000"/>
                </a:solidFill>
                <a:ea typeface="楷体_GB2312" pitchFamily="49" charset="-122"/>
              </a:rPr>
              <a:t>随机算法、先进先出算法、近期最少使用算法、优化替换算法、页面失效频率法</a:t>
            </a:r>
            <a:endParaRPr lang="zh-CN" altLang="en-US" sz="2800" b="1" dirty="0">
              <a:solidFill>
                <a:srgbClr val="000000"/>
              </a:solidFill>
              <a:ea typeface="楷体_GB2312" pitchFamily="49" charset="-122"/>
            </a:endParaRPr>
          </a:p>
          <a:p>
            <a:pPr lvl="1" eaLnBrk="1" hangingPunct="1">
              <a:lnSpc>
                <a:spcPct val="90000"/>
              </a:lnSpc>
            </a:pPr>
            <a:endParaRPr lang="zh-CN" altLang="en-US" sz="2800" b="1" dirty="0">
              <a:ea typeface="楷体_GB2312" pitchFamily="49" charset="-122"/>
            </a:endParaRPr>
          </a:p>
          <a:p>
            <a:pPr eaLnBrk="1" hangingPunct="1">
              <a:lnSpc>
                <a:spcPct val="90000"/>
              </a:lnSpc>
            </a:pPr>
            <a:r>
              <a:rPr lang="zh-CN" altLang="en-US" dirty="0">
                <a:solidFill>
                  <a:schemeClr val="hlink"/>
                </a:solidFill>
              </a:rPr>
              <a:t>（</a:t>
            </a:r>
            <a:r>
              <a:rPr lang="en-US" altLang="zh-CN" dirty="0">
                <a:solidFill>
                  <a:schemeClr val="hlink"/>
                </a:solidFill>
              </a:rPr>
              <a:t>1</a:t>
            </a:r>
            <a:r>
              <a:rPr lang="zh-CN" altLang="en-US" dirty="0">
                <a:solidFill>
                  <a:schemeClr val="hlink"/>
                </a:solidFill>
              </a:rPr>
              <a:t>）随机算法</a:t>
            </a:r>
            <a:r>
              <a:rPr lang="zh-CN" altLang="en-US" dirty="0"/>
              <a:t>（</a:t>
            </a:r>
            <a:r>
              <a:rPr lang="en-US" altLang="zh-CN" dirty="0"/>
              <a:t>Random </a:t>
            </a:r>
            <a:r>
              <a:rPr lang="zh-CN" altLang="en-US" dirty="0"/>
              <a:t>，</a:t>
            </a:r>
            <a:r>
              <a:rPr lang="en-US" altLang="zh-CN" dirty="0"/>
              <a:t>RAND</a:t>
            </a:r>
            <a:r>
              <a:rPr lang="zh-CN" altLang="en-US" dirty="0"/>
              <a:t>）：用软的或硬的随机数产生器来形成主存中要被替换页的页号。</a:t>
            </a:r>
            <a:endParaRPr lang="zh-CN" altLang="en-US" dirty="0"/>
          </a:p>
          <a:p>
            <a:pPr lvl="1" eaLnBrk="1" hangingPunct="1">
              <a:lnSpc>
                <a:spcPct val="90000"/>
              </a:lnSpc>
            </a:pPr>
            <a:r>
              <a:rPr lang="zh-CN" altLang="en-US" sz="2800" b="1" dirty="0">
                <a:latin typeface="楷体_GB2312" pitchFamily="49" charset="-122"/>
                <a:ea typeface="楷体_GB2312" pitchFamily="49" charset="-122"/>
              </a:rPr>
              <a:t>简单，易于实现</a:t>
            </a:r>
            <a:endParaRPr lang="zh-CN" altLang="en-US" sz="2800" b="1" dirty="0">
              <a:latin typeface="楷体_GB2312" pitchFamily="49" charset="-122"/>
              <a:ea typeface="楷体_GB2312" pitchFamily="49" charset="-122"/>
            </a:endParaRPr>
          </a:p>
          <a:p>
            <a:pPr lvl="1" eaLnBrk="1" hangingPunct="1">
              <a:lnSpc>
                <a:spcPct val="90000"/>
              </a:lnSpc>
            </a:pPr>
            <a:r>
              <a:rPr lang="zh-CN" altLang="en-US" sz="2800" b="1" dirty="0">
                <a:solidFill>
                  <a:srgbClr val="FF0000"/>
                </a:solidFill>
                <a:latin typeface="楷体_GB2312" pitchFamily="49" charset="-122"/>
                <a:ea typeface="楷体_GB2312" pitchFamily="49" charset="-122"/>
              </a:rPr>
              <a:t>没有利用历史信息，反应不了程序的局部性</a:t>
            </a:r>
            <a:endParaRPr lang="zh-CN" altLang="en-US" sz="2800" b="1" dirty="0">
              <a:solidFill>
                <a:srgbClr val="FF0000"/>
              </a:solidFill>
              <a:latin typeface="楷体_GB2312" pitchFamily="49" charset="-122"/>
              <a:ea typeface="楷体_GB2312" pitchFamily="49" charset="-122"/>
            </a:endParaRPr>
          </a:p>
          <a:p>
            <a:pPr lvl="1" eaLnBrk="1" hangingPunct="1">
              <a:lnSpc>
                <a:spcPct val="90000"/>
              </a:lnSpc>
            </a:pPr>
            <a:r>
              <a:rPr lang="zh-CN" altLang="en-US" sz="2800" b="1" dirty="0">
                <a:latin typeface="楷体_GB2312" pitchFamily="49" charset="-122"/>
                <a:ea typeface="楷体_GB2312" pitchFamily="49" charset="-122"/>
              </a:rPr>
              <a:t>命中率低，很少使用</a:t>
            </a:r>
            <a:endParaRPr lang="zh-CN" altLang="en-US" sz="2800" b="1" dirty="0">
              <a:latin typeface="楷体_GB2312" pitchFamily="49" charset="-122"/>
              <a:ea typeface="楷体_GB2312" pitchFamily="49" charset="-122"/>
            </a:endParaRPr>
          </a:p>
          <a:p>
            <a:pPr eaLnBrk="1" hangingPunct="1">
              <a:lnSpc>
                <a:spcPct val="90000"/>
              </a:lnSpc>
            </a:pPr>
            <a:endParaRPr lang="zh-CN" altLang="en-US" b="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p:nvPr>
        </p:nvSpPr>
        <p:spPr>
          <a:xfrm>
            <a:off x="574675" y="134938"/>
            <a:ext cx="7848600" cy="609600"/>
          </a:xfrm>
          <a:ln/>
        </p:spPr>
        <p:txBody>
          <a:bodyPr vert="horz" wrap="square" lIns="91440" tIns="45720" rIns="91440" bIns="45720" anchor="ctr" anchorCtr="0"/>
          <a:p>
            <a:pPr eaLnBrk="1" hangingPunct="1"/>
            <a:r>
              <a:rPr lang="en-US" altLang="zh-CN" dirty="0"/>
              <a:t>4.1.1 </a:t>
            </a:r>
            <a:r>
              <a:rPr lang="zh-CN" altLang="en-US" dirty="0"/>
              <a:t>存储体系基本概念</a:t>
            </a:r>
            <a:endParaRPr lang="zh-CN" altLang="en-US" dirty="0"/>
          </a:p>
        </p:txBody>
      </p:sp>
      <p:sp>
        <p:nvSpPr>
          <p:cNvPr id="25603" name="Rectangle 3"/>
          <p:cNvSpPr>
            <a:spLocks noGrp="1"/>
          </p:cNvSpPr>
          <p:nvPr>
            <p:ph idx="1" hasCustomPrompt="1"/>
          </p:nvPr>
        </p:nvSpPr>
        <p:spPr>
          <a:xfrm>
            <a:off x="469900" y="1022350"/>
            <a:ext cx="8383588" cy="2990850"/>
          </a:xfrm>
          <a:ln/>
        </p:spPr>
        <p:txBody>
          <a:bodyPr vert="horz" wrap="square" lIns="91440" tIns="45720" rIns="91440" bIns="45720" anchor="t" anchorCtr="0"/>
          <a:p>
            <a:pPr eaLnBrk="1" hangingPunct="1">
              <a:lnSpc>
                <a:spcPct val="90000"/>
              </a:lnSpc>
              <a:spcAft>
                <a:spcPts val="600"/>
              </a:spcAft>
            </a:pPr>
            <a:r>
              <a:rPr lang="zh-CN" altLang="en-US" b="0" dirty="0"/>
              <a:t>基本的二级存储体系是</a:t>
            </a:r>
            <a:r>
              <a:rPr lang="zh-CN" altLang="en-US" u="sng" dirty="0"/>
              <a:t>虚拟存储器和</a:t>
            </a:r>
            <a:r>
              <a:rPr lang="en-US" altLang="zh-CN" u="sng" dirty="0">
                <a:latin typeface="Times New Roman" panose="02020603050405020304" pitchFamily="18" charset="0"/>
              </a:rPr>
              <a:t>Cache</a:t>
            </a:r>
            <a:r>
              <a:rPr lang="zh-CN" altLang="en-US" u="sng" dirty="0"/>
              <a:t>存储器</a:t>
            </a:r>
            <a:r>
              <a:rPr lang="zh-CN" altLang="en-US" dirty="0"/>
              <a:t>。</a:t>
            </a:r>
            <a:endParaRPr lang="en-US" altLang="zh-CN" dirty="0"/>
          </a:p>
          <a:p>
            <a:pPr eaLnBrk="1" hangingPunct="1">
              <a:lnSpc>
                <a:spcPct val="90000"/>
              </a:lnSpc>
              <a:spcBef>
                <a:spcPts val="1800"/>
              </a:spcBef>
              <a:spcAft>
                <a:spcPts val="600"/>
              </a:spcAft>
            </a:pPr>
            <a:r>
              <a:rPr lang="zh-CN" altLang="en-US" dirty="0">
                <a:solidFill>
                  <a:srgbClr val="FF0000"/>
                </a:solidFill>
              </a:rPr>
              <a:t>（</a:t>
            </a:r>
            <a:r>
              <a:rPr lang="en-US" altLang="zh-CN" dirty="0">
                <a:solidFill>
                  <a:srgbClr val="FF0000"/>
                </a:solidFill>
              </a:rPr>
              <a:t>1</a:t>
            </a:r>
            <a:r>
              <a:rPr lang="zh-CN" altLang="en-US" dirty="0">
                <a:solidFill>
                  <a:srgbClr val="FF0000"/>
                </a:solidFill>
              </a:rPr>
              <a:t>）虚拟存储器（容量）</a:t>
            </a:r>
            <a:endParaRPr lang="en-US" altLang="zh-CN" dirty="0">
              <a:solidFill>
                <a:srgbClr val="FF0000"/>
              </a:solidFill>
            </a:endParaRPr>
          </a:p>
          <a:p>
            <a:pPr lvl="1" eaLnBrk="1" hangingPunct="1">
              <a:lnSpc>
                <a:spcPct val="150000"/>
              </a:lnSpc>
              <a:spcAft>
                <a:spcPts val="600"/>
              </a:spcAft>
            </a:pPr>
            <a:r>
              <a:rPr lang="zh-CN" altLang="en-US" dirty="0">
                <a:solidFill>
                  <a:srgbClr val="000000"/>
                </a:solidFill>
                <a:latin typeface="宋体" panose="02010600030101010101" pitchFamily="2" charset="-122"/>
                <a:ea typeface="宋体" panose="02010600030101010101" pitchFamily="2" charset="-122"/>
              </a:rPr>
              <a:t>是因为</a:t>
            </a:r>
            <a:r>
              <a:rPr lang="zh-CN" altLang="en-US" b="1" dirty="0">
                <a:solidFill>
                  <a:srgbClr val="0000CC"/>
                </a:solidFill>
                <a:latin typeface="宋体" panose="02010600030101010101" pitchFamily="2" charset="-122"/>
                <a:ea typeface="宋体" panose="02010600030101010101" pitchFamily="2" charset="-122"/>
              </a:rPr>
              <a:t>主存容量</a:t>
            </a:r>
            <a:r>
              <a:rPr lang="zh-CN" altLang="en-US" dirty="0">
                <a:solidFill>
                  <a:srgbClr val="000000"/>
                </a:solidFill>
                <a:latin typeface="宋体" panose="02010600030101010101" pitchFamily="2" charset="-122"/>
                <a:ea typeface="宋体" panose="02010600030101010101" pitchFamily="2" charset="-122"/>
              </a:rPr>
              <a:t>满足不了要求而提出来的。在主存和辅存之间增设辅助的软、硬件设备，让它们构成一个整体，也称为主存</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辅存存储层次。</a:t>
            </a:r>
            <a:endParaRPr lang="en-US" altLang="zh-CN" dirty="0"/>
          </a:p>
          <a:p>
            <a:pPr lvl="1" eaLnBrk="1" hangingPunct="1">
              <a:lnSpc>
                <a:spcPct val="90000"/>
              </a:lnSpc>
            </a:pPr>
            <a:endParaRPr lang="en-US" altLang="zh-CN" dirty="0"/>
          </a:p>
        </p:txBody>
      </p:sp>
      <p:grpSp>
        <p:nvGrpSpPr>
          <p:cNvPr id="25604" name="Group 3"/>
          <p:cNvGrpSpPr/>
          <p:nvPr/>
        </p:nvGrpSpPr>
        <p:grpSpPr>
          <a:xfrm>
            <a:off x="1493838" y="4291013"/>
            <a:ext cx="6181725" cy="2082800"/>
            <a:chOff x="614" y="1728"/>
            <a:chExt cx="4426" cy="1632"/>
          </a:xfrm>
        </p:grpSpPr>
        <p:sp>
          <p:nvSpPr>
            <p:cNvPr id="25605" name="Rectangle 4"/>
            <p:cNvSpPr/>
            <p:nvPr/>
          </p:nvSpPr>
          <p:spPr>
            <a:xfrm>
              <a:off x="2304" y="288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400" dirty="0">
                  <a:solidFill>
                    <a:srgbClr val="000000"/>
                  </a:solidFill>
                  <a:latin typeface="Tahoma" panose="020B0604030504040204" pitchFamily="34" charset="0"/>
                  <a:ea typeface="宋体" panose="02010600030101010101" pitchFamily="2" charset="-122"/>
                </a:rPr>
                <a:t>主存</a:t>
              </a:r>
              <a:endParaRPr lang="zh-CN" altLang="en-US" sz="2400" dirty="0">
                <a:solidFill>
                  <a:srgbClr val="000000"/>
                </a:solidFill>
                <a:latin typeface="Tahoma" panose="020B0604030504040204" pitchFamily="34" charset="0"/>
                <a:ea typeface="宋体" panose="02010600030101010101" pitchFamily="2" charset="-122"/>
              </a:endParaRPr>
            </a:p>
          </p:txBody>
        </p:sp>
        <p:sp>
          <p:nvSpPr>
            <p:cNvPr id="25606" name="Rectangle 5"/>
            <p:cNvSpPr/>
            <p:nvPr/>
          </p:nvSpPr>
          <p:spPr>
            <a:xfrm>
              <a:off x="4176" y="288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400" dirty="0">
                  <a:solidFill>
                    <a:srgbClr val="000000"/>
                  </a:solidFill>
                  <a:latin typeface="Tahoma" panose="020B0604030504040204" pitchFamily="34" charset="0"/>
                  <a:ea typeface="宋体" panose="02010600030101010101" pitchFamily="2" charset="-122"/>
                </a:rPr>
                <a:t>辅存</a:t>
              </a:r>
              <a:endParaRPr lang="zh-CN" altLang="en-US" sz="2400" dirty="0">
                <a:solidFill>
                  <a:srgbClr val="000000"/>
                </a:solidFill>
                <a:latin typeface="Tahoma" panose="020B0604030504040204" pitchFamily="34" charset="0"/>
                <a:ea typeface="宋体" panose="02010600030101010101" pitchFamily="2" charset="-122"/>
              </a:endParaRPr>
            </a:p>
          </p:txBody>
        </p:sp>
        <p:sp>
          <p:nvSpPr>
            <p:cNvPr id="25607" name="Line 6"/>
            <p:cNvSpPr/>
            <p:nvPr/>
          </p:nvSpPr>
          <p:spPr>
            <a:xfrm>
              <a:off x="3168" y="3024"/>
              <a:ext cx="1008" cy="0"/>
            </a:xfrm>
            <a:prstGeom prst="line">
              <a:avLst/>
            </a:prstGeom>
            <a:ln w="38100" cap="flat" cmpd="sng">
              <a:solidFill>
                <a:schemeClr val="tx1"/>
              </a:solidFill>
              <a:prstDash val="solid"/>
              <a:miter/>
              <a:headEnd type="none" w="med" len="med"/>
              <a:tailEnd type="triangle" w="med" len="med"/>
            </a:ln>
          </p:spPr>
        </p:sp>
        <p:sp>
          <p:nvSpPr>
            <p:cNvPr id="25608" name="Line 7"/>
            <p:cNvSpPr/>
            <p:nvPr/>
          </p:nvSpPr>
          <p:spPr>
            <a:xfrm flipH="1">
              <a:off x="3168" y="3216"/>
              <a:ext cx="1008" cy="0"/>
            </a:xfrm>
            <a:prstGeom prst="line">
              <a:avLst/>
            </a:prstGeom>
            <a:ln w="38100" cap="flat" cmpd="sng">
              <a:solidFill>
                <a:schemeClr val="tx1"/>
              </a:solidFill>
              <a:prstDash val="solid"/>
              <a:miter/>
              <a:headEnd type="none" w="med" len="med"/>
              <a:tailEnd type="triangle" w="med" len="med"/>
            </a:ln>
          </p:spPr>
        </p:sp>
        <p:sp>
          <p:nvSpPr>
            <p:cNvPr id="25609" name="Rectangle 8"/>
            <p:cNvSpPr/>
            <p:nvPr/>
          </p:nvSpPr>
          <p:spPr>
            <a:xfrm>
              <a:off x="2976" y="1728"/>
              <a:ext cx="1392"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400" dirty="0">
                  <a:solidFill>
                    <a:srgbClr val="000000"/>
                  </a:solidFill>
                  <a:latin typeface="Tahoma" panose="020B0604030504040204" pitchFamily="34" charset="0"/>
                  <a:ea typeface="宋体" panose="02010600030101010101" pitchFamily="2" charset="-122"/>
                </a:rPr>
                <a:t>辅助软硬设备</a:t>
              </a:r>
              <a:endParaRPr lang="zh-CN" altLang="en-US" sz="2400" dirty="0">
                <a:solidFill>
                  <a:srgbClr val="000000"/>
                </a:solidFill>
                <a:latin typeface="Tahoma" panose="020B0604030504040204" pitchFamily="34" charset="0"/>
                <a:ea typeface="宋体" panose="02010600030101010101" pitchFamily="2" charset="-122"/>
              </a:endParaRPr>
            </a:p>
          </p:txBody>
        </p:sp>
        <p:sp>
          <p:nvSpPr>
            <p:cNvPr id="25610" name="Line 9"/>
            <p:cNvSpPr/>
            <p:nvPr/>
          </p:nvSpPr>
          <p:spPr>
            <a:xfrm flipH="1">
              <a:off x="2688" y="2208"/>
              <a:ext cx="528" cy="672"/>
            </a:xfrm>
            <a:prstGeom prst="line">
              <a:avLst/>
            </a:prstGeom>
            <a:ln w="38100" cap="flat" cmpd="sng">
              <a:solidFill>
                <a:schemeClr val="tx1"/>
              </a:solidFill>
              <a:prstDash val="lgDash"/>
              <a:miter/>
              <a:headEnd type="triangle" w="med" len="med"/>
              <a:tailEnd type="triangle" w="med" len="med"/>
            </a:ln>
          </p:spPr>
        </p:sp>
        <p:sp>
          <p:nvSpPr>
            <p:cNvPr id="25611" name="Line 10"/>
            <p:cNvSpPr/>
            <p:nvPr/>
          </p:nvSpPr>
          <p:spPr>
            <a:xfrm>
              <a:off x="3936" y="2208"/>
              <a:ext cx="672" cy="672"/>
            </a:xfrm>
            <a:prstGeom prst="line">
              <a:avLst/>
            </a:prstGeom>
            <a:ln w="38100" cap="flat" cmpd="sng">
              <a:solidFill>
                <a:schemeClr val="tx1"/>
              </a:solidFill>
              <a:prstDash val="lgDash"/>
              <a:miter/>
              <a:headEnd type="triangle" w="med" len="med"/>
              <a:tailEnd type="triangle" w="med" len="med"/>
            </a:ln>
          </p:spPr>
        </p:sp>
        <p:sp>
          <p:nvSpPr>
            <p:cNvPr id="25612" name="Text Box 11"/>
            <p:cNvSpPr txBox="1"/>
            <p:nvPr/>
          </p:nvSpPr>
          <p:spPr>
            <a:xfrm>
              <a:off x="614" y="1762"/>
              <a:ext cx="1460" cy="748"/>
            </a:xfrm>
            <a:prstGeom prst="rect">
              <a:avLst/>
            </a:prstGeom>
            <a:noFill/>
            <a:ln w="9525">
              <a:noFill/>
            </a:ln>
          </p:spPr>
          <p:txBody>
            <a:bodyPr wrap="none">
              <a:spAutoFit/>
            </a:bodyPr>
            <a:p>
              <a:pPr algn="r" eaLnBrk="1" fontAlgn="ctr" hangingPunct="1"/>
              <a:r>
                <a:rPr lang="zh-CN" altLang="en-US" sz="2400" dirty="0">
                  <a:solidFill>
                    <a:srgbClr val="000000"/>
                  </a:solidFill>
                  <a:latin typeface="Tahoma" panose="020B0604030504040204" pitchFamily="34" charset="0"/>
                </a:rPr>
                <a:t>从整体上看，</a:t>
              </a:r>
              <a:endParaRPr lang="zh-CN" altLang="en-US" sz="2400" dirty="0">
                <a:solidFill>
                  <a:srgbClr val="000000"/>
                </a:solidFill>
                <a:latin typeface="Tahoma" panose="020B0604030504040204" pitchFamily="34" charset="0"/>
              </a:endParaRPr>
            </a:p>
            <a:p>
              <a:pPr algn="r" eaLnBrk="1" fontAlgn="ctr" hangingPunct="1"/>
              <a:r>
                <a:rPr lang="zh-CN" altLang="en-US" sz="2400" dirty="0">
                  <a:solidFill>
                    <a:srgbClr val="000000"/>
                  </a:solidFill>
                  <a:latin typeface="Tahoma" panose="020B0604030504040204" pitchFamily="34" charset="0"/>
                </a:rPr>
                <a:t>速度是主存的，</a:t>
              </a:r>
              <a:endParaRPr lang="zh-CN" altLang="en-US" sz="2400" dirty="0">
                <a:solidFill>
                  <a:srgbClr val="000000"/>
                </a:solidFill>
                <a:latin typeface="Tahoma" panose="020B0604030504040204" pitchFamily="34" charset="0"/>
              </a:endParaRPr>
            </a:p>
            <a:p>
              <a:pPr algn="r" eaLnBrk="1" fontAlgn="ctr" hangingPunct="1"/>
              <a:r>
                <a:rPr lang="zh-CN" altLang="en-US" sz="2400" dirty="0">
                  <a:solidFill>
                    <a:srgbClr val="000000"/>
                  </a:solidFill>
                  <a:latin typeface="Tahoma" panose="020B0604030504040204" pitchFamily="34" charset="0"/>
                </a:rPr>
                <a:t>容量是辅存的。</a:t>
              </a:r>
              <a:endParaRPr lang="zh-CN" altLang="en-US" sz="2400" dirty="0">
                <a:solidFill>
                  <a:srgbClr val="000000"/>
                </a:solidFill>
                <a:latin typeface="Tahoma" panose="020B0604030504040204" pitchFamily="34" charset="0"/>
              </a:endParaRPr>
            </a:p>
          </p:txBody>
        </p:sp>
        <p:sp>
          <p:nvSpPr>
            <p:cNvPr id="25613" name="Line 12"/>
            <p:cNvSpPr/>
            <p:nvPr/>
          </p:nvSpPr>
          <p:spPr>
            <a:xfrm>
              <a:off x="864" y="2784"/>
              <a:ext cx="1104" cy="0"/>
            </a:xfrm>
            <a:prstGeom prst="line">
              <a:avLst/>
            </a:prstGeom>
            <a:ln w="76200" cap="flat" cmpd="sng">
              <a:solidFill>
                <a:schemeClr val="tx1"/>
              </a:solidFill>
              <a:prstDash val="solid"/>
              <a:miter/>
              <a:headEnd type="none" w="med" len="med"/>
              <a:tailEnd type="triangle" w="med" len="med"/>
            </a:ln>
          </p:spPr>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Rectangle 2"/>
          <p:cNvSpPr>
            <a:spLocks noGrp="1"/>
          </p:cNvSpPr>
          <p:nvPr>
            <p:ph type="title"/>
          </p:nvPr>
        </p:nvSpPr>
        <p:spPr>
          <a:ln/>
        </p:spPr>
        <p:txBody>
          <a:bodyPr vert="horz" wrap="square" lIns="91440" tIns="45720" rIns="91440" bIns="45720" anchor="ctr" anchorCtr="0"/>
          <a:p>
            <a:pPr eaLnBrk="1" hangingPunct="1"/>
            <a:r>
              <a:rPr lang="en-US" altLang="zh-CN" sz="3200" dirty="0"/>
              <a:t>2 </a:t>
            </a:r>
            <a:r>
              <a:rPr lang="zh-CN" altLang="en-US" sz="3200" dirty="0"/>
              <a:t>页面替换算法</a:t>
            </a:r>
            <a:endParaRPr lang="zh-CN" altLang="en-US" sz="3200" dirty="0"/>
          </a:p>
        </p:txBody>
      </p:sp>
      <p:sp>
        <p:nvSpPr>
          <p:cNvPr id="136195" name="Rectangle 3"/>
          <p:cNvSpPr>
            <a:spLocks noGrp="1"/>
          </p:cNvSpPr>
          <p:nvPr>
            <p:ph idx="1" hasCustomPrompt="1"/>
          </p:nvPr>
        </p:nvSpPr>
        <p:spPr>
          <a:ln/>
        </p:spPr>
        <p:txBody>
          <a:bodyPr vert="horz" wrap="square" lIns="91440" tIns="45720" rIns="91440" bIns="45720" anchor="t" anchorCtr="0"/>
          <a:p>
            <a:pPr eaLnBrk="1" hangingPunct="1">
              <a:lnSpc>
                <a:spcPct val="150000"/>
              </a:lnSpc>
            </a:pPr>
            <a:r>
              <a:rPr lang="zh-CN" altLang="en-US" dirty="0">
                <a:solidFill>
                  <a:schemeClr val="hlink"/>
                </a:solidFill>
              </a:rPr>
              <a:t>先进先出算法</a:t>
            </a:r>
            <a:r>
              <a:rPr lang="zh-CN" altLang="en-US" dirty="0"/>
              <a:t>（</a:t>
            </a:r>
            <a:r>
              <a:rPr lang="en-US" altLang="zh-CN" dirty="0"/>
              <a:t>First-In First-Out </a:t>
            </a:r>
            <a:r>
              <a:rPr lang="zh-CN" altLang="en-US" dirty="0"/>
              <a:t>，</a:t>
            </a:r>
            <a:r>
              <a:rPr lang="en-US" altLang="zh-CN" dirty="0"/>
              <a:t>FIFO</a:t>
            </a:r>
            <a:r>
              <a:rPr lang="zh-CN" altLang="en-US" dirty="0"/>
              <a:t>）：选择最早装入主存的页作为被替换的页。</a:t>
            </a:r>
            <a:endParaRPr lang="zh-CN" altLang="en-US" dirty="0"/>
          </a:p>
          <a:p>
            <a:pPr lvl="1" eaLnBrk="1" hangingPunct="1">
              <a:spcBef>
                <a:spcPts val="1800"/>
              </a:spcBef>
            </a:pPr>
            <a:r>
              <a:rPr lang="zh-CN" altLang="en-US" sz="2800" b="1" dirty="0">
                <a:latin typeface="楷体_GB2312" pitchFamily="49" charset="-122"/>
                <a:ea typeface="楷体_GB2312" pitchFamily="49" charset="-122"/>
              </a:rPr>
              <a:t>为每个实页配置计数器字段</a:t>
            </a:r>
            <a:endParaRPr lang="zh-CN" altLang="en-US" sz="2800" b="1" dirty="0">
              <a:latin typeface="楷体_GB2312" pitchFamily="49" charset="-122"/>
              <a:ea typeface="楷体_GB2312" pitchFamily="49" charset="-122"/>
            </a:endParaRPr>
          </a:p>
          <a:p>
            <a:pPr lvl="1" eaLnBrk="1" hangingPunct="1">
              <a:spcBef>
                <a:spcPts val="1800"/>
              </a:spcBef>
            </a:pPr>
            <a:r>
              <a:rPr lang="zh-CN" altLang="en-US" sz="2800" b="1" dirty="0">
                <a:latin typeface="楷体_GB2312" pitchFamily="49" charset="-122"/>
                <a:ea typeface="楷体_GB2312" pitchFamily="49" charset="-122"/>
              </a:rPr>
              <a:t>虽然</a:t>
            </a:r>
            <a:r>
              <a:rPr lang="zh-CN" altLang="en-US" sz="2800" b="1" dirty="0">
                <a:solidFill>
                  <a:srgbClr val="FF0000"/>
                </a:solidFill>
                <a:latin typeface="楷体_GB2312" pitchFamily="49" charset="-122"/>
                <a:ea typeface="楷体_GB2312" pitchFamily="49" charset="-122"/>
              </a:rPr>
              <a:t>利用历史信息</a:t>
            </a:r>
            <a:r>
              <a:rPr lang="zh-CN" altLang="en-US" sz="2800" b="1" dirty="0">
                <a:latin typeface="楷体_GB2312" pitchFamily="49" charset="-122"/>
                <a:ea typeface="楷体_GB2312" pitchFamily="49" charset="-122"/>
              </a:rPr>
              <a:t>，但不一定反映出程序的局部性，最早进入的页很可能是最常用到的页</a:t>
            </a:r>
            <a:endParaRPr lang="zh-CN" altLang="en-US" sz="2800" b="1" dirty="0">
              <a:latin typeface="楷体_GB2312" pitchFamily="49" charset="-122"/>
              <a:ea typeface="楷体_GB2312"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Rectangle 2"/>
          <p:cNvSpPr>
            <a:spLocks noGrp="1"/>
          </p:cNvSpPr>
          <p:nvPr>
            <p:ph type="title"/>
          </p:nvPr>
        </p:nvSpPr>
        <p:spPr>
          <a:xfrm>
            <a:off x="590550" y="69850"/>
            <a:ext cx="8307388" cy="609600"/>
          </a:xfrm>
          <a:ln/>
        </p:spPr>
        <p:txBody>
          <a:bodyPr vert="horz" wrap="square" lIns="91440" tIns="45720" rIns="91440" bIns="45720" anchor="ctr" anchorCtr="0"/>
          <a:p>
            <a:pPr eaLnBrk="1" hangingPunct="1"/>
            <a:r>
              <a:rPr lang="en-US" altLang="zh-CN" dirty="0"/>
              <a:t>2 </a:t>
            </a:r>
            <a:r>
              <a:rPr lang="zh-CN" altLang="en-US" dirty="0"/>
              <a:t>页面替换算法</a:t>
            </a:r>
            <a:r>
              <a:rPr lang="en-US" altLang="zh-CN" dirty="0"/>
              <a:t>——</a:t>
            </a:r>
            <a:r>
              <a:rPr lang="zh-CN" altLang="en-US" dirty="0"/>
              <a:t>近期最少使用算法</a:t>
            </a:r>
            <a:endParaRPr lang="zh-CN" altLang="en-US" dirty="0"/>
          </a:p>
        </p:txBody>
      </p:sp>
      <p:sp>
        <p:nvSpPr>
          <p:cNvPr id="137219" name="Rectangle 3"/>
          <p:cNvSpPr>
            <a:spLocks noGrp="1"/>
          </p:cNvSpPr>
          <p:nvPr>
            <p:ph idx="1" hasCustomPrompt="1"/>
          </p:nvPr>
        </p:nvSpPr>
        <p:spPr>
          <a:ln/>
        </p:spPr>
        <p:txBody>
          <a:bodyPr vert="horz" wrap="square" lIns="91440" tIns="45720" rIns="91440" bIns="45720" anchor="t" anchorCtr="0"/>
          <a:p>
            <a:pPr eaLnBrk="1" hangingPunct="1">
              <a:lnSpc>
                <a:spcPct val="90000"/>
              </a:lnSpc>
            </a:pPr>
            <a:r>
              <a:rPr lang="zh-CN" altLang="en-US" dirty="0">
                <a:solidFill>
                  <a:schemeClr val="hlink"/>
                </a:solidFill>
              </a:rPr>
              <a:t>（</a:t>
            </a:r>
            <a:r>
              <a:rPr lang="en-US" altLang="zh-CN" dirty="0">
                <a:solidFill>
                  <a:schemeClr val="hlink"/>
                </a:solidFill>
              </a:rPr>
              <a:t>2</a:t>
            </a:r>
            <a:r>
              <a:rPr lang="zh-CN" altLang="en-US" dirty="0">
                <a:solidFill>
                  <a:schemeClr val="hlink"/>
                </a:solidFill>
              </a:rPr>
              <a:t>）近期最少使用算法</a:t>
            </a:r>
            <a:r>
              <a:rPr lang="zh-CN" altLang="en-US" dirty="0"/>
              <a:t>（</a:t>
            </a:r>
            <a:r>
              <a:rPr lang="en-US" altLang="zh-CN" dirty="0"/>
              <a:t>Least Recently Used </a:t>
            </a:r>
            <a:r>
              <a:rPr lang="zh-CN" altLang="en-US" dirty="0"/>
              <a:t>，</a:t>
            </a:r>
            <a:r>
              <a:rPr lang="en-US" altLang="zh-CN" dirty="0"/>
              <a:t>LRU</a:t>
            </a:r>
            <a:r>
              <a:rPr lang="zh-CN" altLang="en-US" dirty="0"/>
              <a:t>）：选择近期最少访问的页作为被替换的页。</a:t>
            </a:r>
            <a:endParaRPr lang="zh-CN" altLang="en-US" dirty="0"/>
          </a:p>
          <a:p>
            <a:pPr lvl="1" eaLnBrk="1" hangingPunct="1">
              <a:lnSpc>
                <a:spcPct val="90000"/>
              </a:lnSpc>
              <a:spcBef>
                <a:spcPts val="1800"/>
              </a:spcBef>
            </a:pPr>
            <a:r>
              <a:rPr lang="zh-CN" altLang="en-US" sz="2800" b="1" dirty="0">
                <a:solidFill>
                  <a:srgbClr val="FF0000"/>
                </a:solidFill>
                <a:latin typeface="楷体_GB2312" pitchFamily="49" charset="-122"/>
                <a:ea typeface="楷体_GB2312" pitchFamily="49" charset="-122"/>
              </a:rPr>
              <a:t>利用历史信息</a:t>
            </a:r>
            <a:endParaRPr lang="zh-CN" altLang="en-US" sz="2800" b="1" dirty="0">
              <a:solidFill>
                <a:srgbClr val="FF0000"/>
              </a:solidFill>
              <a:latin typeface="楷体_GB2312" pitchFamily="49" charset="-122"/>
              <a:ea typeface="楷体_GB2312" pitchFamily="49" charset="-122"/>
            </a:endParaRPr>
          </a:p>
          <a:p>
            <a:pPr lvl="1" eaLnBrk="1" hangingPunct="1">
              <a:lnSpc>
                <a:spcPct val="90000"/>
              </a:lnSpc>
              <a:spcBef>
                <a:spcPts val="1800"/>
              </a:spcBef>
            </a:pPr>
            <a:r>
              <a:rPr lang="zh-CN" altLang="en-US" sz="2800" b="1" dirty="0">
                <a:latin typeface="楷体_GB2312" pitchFamily="49" charset="-122"/>
                <a:ea typeface="楷体_GB2312" pitchFamily="49" charset="-122"/>
              </a:rPr>
              <a:t>需要为每个</a:t>
            </a:r>
            <a:r>
              <a:rPr lang="zh-CN" altLang="en-US" sz="2800" b="1" dirty="0">
                <a:solidFill>
                  <a:srgbClr val="FF0000"/>
                </a:solidFill>
                <a:latin typeface="楷体_GB2312" pitchFamily="49" charset="-122"/>
                <a:ea typeface="楷体_GB2312" pitchFamily="49" charset="-122"/>
              </a:rPr>
              <a:t>实页</a:t>
            </a:r>
            <a:r>
              <a:rPr lang="zh-CN" altLang="en-US" sz="2800" b="1" dirty="0">
                <a:latin typeface="楷体_GB2312" pitchFamily="49" charset="-122"/>
                <a:ea typeface="楷体_GB2312" pitchFamily="49" charset="-122"/>
              </a:rPr>
              <a:t>配有一个字长很长的计数器</a:t>
            </a:r>
            <a:endParaRPr lang="zh-CN" altLang="en-US" sz="2800" b="1" dirty="0">
              <a:latin typeface="楷体_GB2312" pitchFamily="49" charset="-122"/>
              <a:ea typeface="楷体_GB2312" pitchFamily="49" charset="-122"/>
            </a:endParaRPr>
          </a:p>
          <a:p>
            <a:pPr lvl="1" eaLnBrk="1" hangingPunct="1">
              <a:lnSpc>
                <a:spcPct val="90000"/>
              </a:lnSpc>
              <a:spcBef>
                <a:spcPts val="1800"/>
              </a:spcBef>
            </a:pPr>
            <a:r>
              <a:rPr lang="zh-CN" altLang="en-US" sz="2800" b="1" dirty="0">
                <a:latin typeface="楷体_GB2312" pitchFamily="49" charset="-122"/>
                <a:ea typeface="楷体_GB2312" pitchFamily="49" charset="-122"/>
              </a:rPr>
              <a:t>因为当前使用少，所以近期使用也少，比较正确反映程序的局部性</a:t>
            </a:r>
            <a:endParaRPr lang="zh-CN" altLang="en-US" sz="2800" b="1" dirty="0">
              <a:latin typeface="楷体_GB2312" pitchFamily="49" charset="-122"/>
              <a:ea typeface="楷体_GB2312" pitchFamily="49" charset="-122"/>
            </a:endParaRPr>
          </a:p>
          <a:p>
            <a:pPr eaLnBrk="1" hangingPunct="1">
              <a:lnSpc>
                <a:spcPct val="90000"/>
              </a:lnSpc>
              <a:spcBef>
                <a:spcPts val="1800"/>
              </a:spcBef>
            </a:pPr>
            <a:r>
              <a:rPr lang="zh-CN" altLang="en-US" b="0" dirty="0"/>
              <a:t>因为硬件开销大，可以将此算法进行适当的变形：</a:t>
            </a:r>
            <a:endParaRPr lang="zh-CN" altLang="en-US" b="0" dirty="0"/>
          </a:p>
          <a:p>
            <a:pPr lvl="1" eaLnBrk="1" hangingPunct="1">
              <a:lnSpc>
                <a:spcPct val="90000"/>
              </a:lnSpc>
              <a:spcBef>
                <a:spcPts val="1800"/>
              </a:spcBef>
            </a:pPr>
            <a:r>
              <a:rPr lang="zh-CN" altLang="en-US" sz="2800" b="1" dirty="0">
                <a:ea typeface="楷体_GB2312" pitchFamily="49" charset="-122"/>
              </a:rPr>
              <a:t>把</a:t>
            </a:r>
            <a:r>
              <a:rPr lang="zh-CN" altLang="en-US" sz="2800" b="1" dirty="0">
                <a:solidFill>
                  <a:srgbClr val="FF0000"/>
                </a:solidFill>
                <a:ea typeface="楷体_GB2312" pitchFamily="49" charset="-122"/>
              </a:rPr>
              <a:t>近期最久未访问</a:t>
            </a:r>
            <a:r>
              <a:rPr lang="zh-CN" altLang="en-US" sz="2800" b="1" dirty="0">
                <a:ea typeface="楷体_GB2312" pitchFamily="49" charset="-122"/>
              </a:rPr>
              <a:t>过的页作为被替换页，将</a:t>
            </a:r>
            <a:r>
              <a:rPr lang="zh-CN" altLang="en-US" sz="2800" b="1" dirty="0">
                <a:latin typeface="Times New Roman" panose="02020603050405020304" pitchFamily="18" charset="0"/>
                <a:ea typeface="楷体_GB2312" pitchFamily="49" charset="-122"/>
              </a:rPr>
              <a:t>“</a:t>
            </a:r>
            <a:r>
              <a:rPr lang="zh-CN" altLang="en-US" sz="2800" b="1" dirty="0">
                <a:ea typeface="楷体_GB2312" pitchFamily="49" charset="-122"/>
              </a:rPr>
              <a:t>多</a:t>
            </a:r>
            <a:r>
              <a:rPr lang="zh-CN" altLang="en-US" sz="2800" b="1" dirty="0">
                <a:latin typeface="Times New Roman" panose="02020603050405020304" pitchFamily="18" charset="0"/>
                <a:ea typeface="楷体_GB2312" pitchFamily="49" charset="-122"/>
              </a:rPr>
              <a:t>”</a:t>
            </a:r>
            <a:r>
              <a:rPr lang="zh-CN" altLang="en-US" sz="2800" b="1" dirty="0">
                <a:ea typeface="楷体_GB2312" pitchFamily="49" charset="-122"/>
              </a:rPr>
              <a:t>和</a:t>
            </a:r>
            <a:r>
              <a:rPr lang="zh-CN" altLang="en-US" sz="2800" b="1" dirty="0">
                <a:latin typeface="Times New Roman" panose="02020603050405020304" pitchFamily="18" charset="0"/>
                <a:ea typeface="楷体_GB2312" pitchFamily="49" charset="-122"/>
              </a:rPr>
              <a:t>“</a:t>
            </a:r>
            <a:r>
              <a:rPr lang="zh-CN" altLang="en-US" sz="2800" b="1" dirty="0">
                <a:ea typeface="楷体_GB2312" pitchFamily="49" charset="-122"/>
              </a:rPr>
              <a:t>少</a:t>
            </a:r>
            <a:r>
              <a:rPr lang="zh-CN" altLang="en-US" sz="2800" b="1" dirty="0">
                <a:latin typeface="Times New Roman" panose="02020603050405020304" pitchFamily="18" charset="0"/>
                <a:ea typeface="楷体_GB2312" pitchFamily="49" charset="-122"/>
              </a:rPr>
              <a:t>”</a:t>
            </a:r>
            <a:r>
              <a:rPr lang="zh-CN" altLang="en-US" sz="2800" b="1" dirty="0">
                <a:ea typeface="楷体_GB2312" pitchFamily="49" charset="-122"/>
              </a:rPr>
              <a:t>变成</a:t>
            </a:r>
            <a:r>
              <a:rPr lang="zh-CN" altLang="en-US" sz="2800" b="1" dirty="0">
                <a:latin typeface="Times New Roman" panose="02020603050405020304" pitchFamily="18" charset="0"/>
                <a:ea typeface="楷体_GB2312" pitchFamily="49" charset="-122"/>
              </a:rPr>
              <a:t>“</a:t>
            </a:r>
            <a:r>
              <a:rPr lang="zh-CN" altLang="en-US" sz="2800" b="1" dirty="0">
                <a:ea typeface="楷体_GB2312" pitchFamily="49" charset="-122"/>
              </a:rPr>
              <a:t>有</a:t>
            </a:r>
            <a:r>
              <a:rPr lang="zh-CN" altLang="en-US" sz="2800" b="1" dirty="0">
                <a:latin typeface="Times New Roman" panose="02020603050405020304" pitchFamily="18" charset="0"/>
                <a:ea typeface="楷体_GB2312" pitchFamily="49" charset="-122"/>
              </a:rPr>
              <a:t>”</a:t>
            </a:r>
            <a:r>
              <a:rPr lang="zh-CN" altLang="en-US" sz="2800" b="1" dirty="0">
                <a:ea typeface="楷体_GB2312" pitchFamily="49" charset="-122"/>
              </a:rPr>
              <a:t>和</a:t>
            </a:r>
            <a:r>
              <a:rPr lang="zh-CN" altLang="en-US" sz="2800" b="1" dirty="0">
                <a:latin typeface="Times New Roman" panose="02020603050405020304" pitchFamily="18" charset="0"/>
                <a:ea typeface="楷体_GB2312" pitchFamily="49" charset="-122"/>
              </a:rPr>
              <a:t>“</a:t>
            </a:r>
            <a:r>
              <a:rPr lang="zh-CN" altLang="en-US" sz="2800" b="1" dirty="0">
                <a:ea typeface="楷体_GB2312" pitchFamily="49" charset="-122"/>
              </a:rPr>
              <a:t>无</a:t>
            </a:r>
            <a:r>
              <a:rPr lang="zh-CN" altLang="en-US" sz="2800" b="1" dirty="0">
                <a:latin typeface="Times New Roman" panose="02020603050405020304" pitchFamily="18" charset="0"/>
                <a:ea typeface="楷体_GB2312" pitchFamily="49" charset="-122"/>
              </a:rPr>
              <a:t>”</a:t>
            </a:r>
            <a:r>
              <a:rPr lang="zh-CN" altLang="en-US" sz="2800" b="1" dirty="0">
                <a:ea typeface="楷体_GB2312" pitchFamily="49" charset="-122"/>
              </a:rPr>
              <a:t>实现就方便了</a:t>
            </a:r>
            <a:endParaRPr lang="zh-CN" altLang="en-US" sz="2800" b="1" dirty="0">
              <a:ea typeface="楷体_GB2312"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39267" name="Rectangle 3"/>
          <p:cNvSpPr>
            <a:spLocks noGrp="1"/>
          </p:cNvSpPr>
          <p:nvPr>
            <p:ph idx="1" hasCustomPrompt="1"/>
          </p:nvPr>
        </p:nvSpPr>
        <p:spPr>
          <a:ln/>
        </p:spPr>
        <p:txBody>
          <a:bodyPr vert="horz" wrap="square" lIns="91440" tIns="45720" rIns="91440" bIns="45720" anchor="t" anchorCtr="0"/>
          <a:p>
            <a:pPr eaLnBrk="1" hangingPunct="1"/>
            <a:r>
              <a:rPr lang="zh-CN" altLang="en-US" dirty="0"/>
              <a:t>主存管理使用主存页面表</a:t>
            </a:r>
            <a:endParaRPr lang="zh-CN" altLang="en-US" dirty="0"/>
          </a:p>
        </p:txBody>
      </p:sp>
      <p:pic>
        <p:nvPicPr>
          <p:cNvPr id="139268" name="图片 2"/>
          <p:cNvPicPr>
            <a:picLocks noChangeAspect="1"/>
          </p:cNvPicPr>
          <p:nvPr/>
        </p:nvPicPr>
        <p:blipFill>
          <a:blip r:embed="rId1"/>
          <a:stretch>
            <a:fillRect/>
          </a:stretch>
        </p:blipFill>
        <p:spPr>
          <a:xfrm>
            <a:off x="706438" y="1639888"/>
            <a:ext cx="8143875" cy="3143250"/>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Rectangle 2"/>
          <p:cNvSpPr>
            <a:spLocks noGrp="1"/>
          </p:cNvSpPr>
          <p:nvPr>
            <p:ph type="title"/>
          </p:nvPr>
        </p:nvSpPr>
        <p:spPr>
          <a:xfrm>
            <a:off x="590550" y="69850"/>
            <a:ext cx="8353425" cy="609600"/>
          </a:xfrm>
          <a:ln/>
        </p:spPr>
        <p:txBody>
          <a:bodyPr vert="horz" wrap="square" lIns="91440" tIns="45720" rIns="91440" bIns="45720" anchor="ctr" anchorCtr="0"/>
          <a:p>
            <a:pPr eaLnBrk="1" hangingPunct="1"/>
            <a:r>
              <a:rPr lang="en-US" altLang="zh-CN" dirty="0"/>
              <a:t>2 </a:t>
            </a:r>
            <a:r>
              <a:rPr lang="zh-CN" altLang="en-US" dirty="0"/>
              <a:t>页面替换算法</a:t>
            </a:r>
            <a:r>
              <a:rPr lang="en-US" altLang="zh-CN" dirty="0"/>
              <a:t>——</a:t>
            </a:r>
            <a:r>
              <a:rPr lang="zh-CN" altLang="en-US" dirty="0"/>
              <a:t>近期最少使用算法</a:t>
            </a:r>
            <a:endParaRPr lang="zh-CN" altLang="en-US" dirty="0"/>
          </a:p>
        </p:txBody>
      </p:sp>
      <p:sp>
        <p:nvSpPr>
          <p:cNvPr id="140291" name="Rectangle 3"/>
          <p:cNvSpPr>
            <a:spLocks noGrp="1"/>
          </p:cNvSpPr>
          <p:nvPr>
            <p:ph idx="1" hasCustomPrompt="1"/>
          </p:nvPr>
        </p:nvSpPr>
        <p:spPr>
          <a:ln/>
        </p:spPr>
        <p:txBody>
          <a:bodyPr vert="horz" wrap="square" lIns="91440" tIns="45720" rIns="91440" bIns="45720" anchor="t" anchorCtr="0"/>
          <a:p>
            <a:pPr eaLnBrk="1" hangingPunct="1"/>
            <a:r>
              <a:rPr lang="zh-CN" altLang="en-US" dirty="0"/>
              <a:t>主存管理的主要步骤</a:t>
            </a:r>
            <a:endParaRPr lang="zh-CN" altLang="en-US" dirty="0"/>
          </a:p>
        </p:txBody>
      </p:sp>
      <p:pic>
        <p:nvPicPr>
          <p:cNvPr id="140292" name="Picture 4"/>
          <p:cNvPicPr>
            <a:picLocks noChangeAspect="1"/>
          </p:cNvPicPr>
          <p:nvPr/>
        </p:nvPicPr>
        <p:blipFill>
          <a:blip r:embed="rId1"/>
          <a:stretch>
            <a:fillRect/>
          </a:stretch>
        </p:blipFill>
        <p:spPr>
          <a:xfrm>
            <a:off x="763588" y="1741488"/>
            <a:ext cx="7170737" cy="3514725"/>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141315" name="Rectangle 2"/>
          <p:cNvSpPr>
            <a:spLocks noGrp="1"/>
          </p:cNvSpPr>
          <p:nvPr>
            <p:ph type="title"/>
          </p:nvPr>
        </p:nvSpPr>
        <p:spPr>
          <a:xfrm>
            <a:off x="590550" y="69850"/>
            <a:ext cx="8553450" cy="609600"/>
          </a:xfrm>
          <a:ln/>
        </p:spPr>
        <p:txBody>
          <a:bodyPr vert="horz" wrap="square" lIns="91440" tIns="45720" rIns="91440" bIns="45720" anchor="ctr" anchorCtr="0"/>
          <a:p>
            <a:pPr eaLnBrk="1" hangingPunct="1"/>
            <a:r>
              <a:rPr lang="en-US" altLang="zh-CN" dirty="0"/>
              <a:t>2 </a:t>
            </a:r>
            <a:r>
              <a:rPr lang="zh-CN" altLang="en-US" dirty="0"/>
              <a:t>页面替换算法</a:t>
            </a:r>
            <a:r>
              <a:rPr lang="en-US" altLang="zh-CN" dirty="0"/>
              <a:t>——</a:t>
            </a:r>
            <a:r>
              <a:rPr lang="zh-CN" altLang="en-US" dirty="0"/>
              <a:t>近期最少使用算法</a:t>
            </a:r>
            <a:endParaRPr lang="zh-CN" altLang="en-US" dirty="0"/>
          </a:p>
        </p:txBody>
      </p:sp>
      <p:sp>
        <p:nvSpPr>
          <p:cNvPr id="141316" name="Rectangle 3"/>
          <p:cNvSpPr>
            <a:spLocks noGrp="1"/>
          </p:cNvSpPr>
          <p:nvPr>
            <p:ph idx="1" hasCustomPrompt="1"/>
          </p:nvPr>
        </p:nvSpPr>
        <p:spPr>
          <a:ln/>
        </p:spPr>
        <p:txBody>
          <a:bodyPr vert="horz" wrap="square" lIns="91440" tIns="45720" rIns="91440" bIns="45720" anchor="t" anchorCtr="0"/>
          <a:p>
            <a:pPr eaLnBrk="1" hangingPunct="1"/>
            <a:r>
              <a:rPr lang="zh-CN" altLang="en-US" dirty="0"/>
              <a:t>实际上这个问题是不存在的</a:t>
            </a:r>
            <a:endParaRPr lang="zh-CN" altLang="en-US" dirty="0"/>
          </a:p>
          <a:p>
            <a:pPr eaLnBrk="1" hangingPunct="1"/>
            <a:r>
              <a:rPr lang="zh-CN" altLang="en-US" dirty="0"/>
              <a:t>解决方法</a:t>
            </a:r>
            <a:endParaRPr lang="zh-CN" altLang="en-US" dirty="0"/>
          </a:p>
          <a:p>
            <a:pPr lvl="1" eaLnBrk="1" hangingPunct="1"/>
            <a:endParaRPr lang="zh-CN" altLang="en-US" dirty="0"/>
          </a:p>
        </p:txBody>
      </p:sp>
      <p:pic>
        <p:nvPicPr>
          <p:cNvPr id="141317" name="Picture 4"/>
          <p:cNvPicPr>
            <a:picLocks noChangeAspect="1"/>
          </p:cNvPicPr>
          <p:nvPr/>
        </p:nvPicPr>
        <p:blipFill>
          <a:blip r:embed="rId1"/>
          <a:stretch>
            <a:fillRect/>
          </a:stretch>
        </p:blipFill>
        <p:spPr>
          <a:xfrm>
            <a:off x="685800" y="2001838"/>
            <a:ext cx="7583488" cy="4152900"/>
          </a:xfrm>
          <a:prstGeom prst="rect">
            <a:avLst/>
          </a:prstGeom>
          <a:noFill/>
          <a:ln w="9525">
            <a:noFill/>
          </a:ln>
        </p:spPr>
      </p:pic>
      <p:pic>
        <p:nvPicPr>
          <p:cNvPr id="141318" name="Picture 5"/>
          <p:cNvPicPr>
            <a:picLocks noChangeAspect="1"/>
          </p:cNvPicPr>
          <p:nvPr/>
        </p:nvPicPr>
        <p:blipFill>
          <a:blip r:embed="rId2"/>
          <a:stretch>
            <a:fillRect/>
          </a:stretch>
        </p:blipFill>
        <p:spPr>
          <a:xfrm>
            <a:off x="928688" y="5648325"/>
            <a:ext cx="7770812" cy="1133475"/>
          </a:xfrm>
          <a:prstGeom prst="rect">
            <a:avLst/>
          </a:prstGeom>
          <a:noFill/>
          <a:ln w="9525">
            <a:noFill/>
          </a:ln>
        </p:spPr>
      </p:pic>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6851650" y="2571750"/>
              <a:ext cx="825500" cy="360"/>
            </p14:xfrm>
          </p:contentPart>
        </mc:Choice>
        <mc:Fallback xmlns="">
          <p:pic>
            <p:nvPicPr>
              <p:cNvPr id="3" name="墨迹 2"/>
            </p:nvPicPr>
            <p:blipFill>
              <a:blip r:embed="rId4"/>
            </p:blipFill>
            <p:spPr>
              <a:xfrm>
                <a:off x="6851650" y="2571750"/>
                <a:ext cx="82550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2438400" y="5187950"/>
              <a:ext cx="831850" cy="6350"/>
            </p14:xfrm>
          </p:contentPart>
        </mc:Choice>
        <mc:Fallback xmlns="">
          <p:pic>
            <p:nvPicPr>
              <p:cNvPr id="8" name="墨迹 7"/>
            </p:nvPicPr>
            <p:blipFill>
              <a:blip r:embed="rId6"/>
            </p:blipFill>
            <p:spPr>
              <a:xfrm>
                <a:off x="2438400" y="5187950"/>
                <a:ext cx="831850" cy="6350"/>
              </a:xfrm>
              <a:prstGeom prst="rect"/>
            </p:spPr>
          </p:pic>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42339" name="Rectangle 3"/>
          <p:cNvSpPr>
            <a:spLocks noGrp="1"/>
          </p:cNvSpPr>
          <p:nvPr>
            <p:ph idx="1" hasCustomPrompt="1"/>
          </p:nvPr>
        </p:nvSpPr>
        <p:spPr>
          <a:ln/>
        </p:spPr>
        <p:txBody>
          <a:bodyPr vert="horz" wrap="square" lIns="91440" tIns="45720" rIns="91440" bIns="45720" anchor="t" anchorCtr="0"/>
          <a:p>
            <a:pPr eaLnBrk="1" hangingPunct="1">
              <a:spcBef>
                <a:spcPts val="2400"/>
              </a:spcBef>
            </a:pPr>
            <a:r>
              <a:rPr lang="zh-CN" altLang="en-US" dirty="0"/>
              <a:t>采用以上方法，硬件开销少了很多</a:t>
            </a:r>
            <a:endParaRPr lang="zh-CN" altLang="en-US" dirty="0"/>
          </a:p>
          <a:p>
            <a:pPr eaLnBrk="1" hangingPunct="1">
              <a:spcBef>
                <a:spcPts val="2400"/>
              </a:spcBef>
            </a:pPr>
            <a:r>
              <a:rPr lang="zh-CN" altLang="en-US" dirty="0"/>
              <a:t>在主存页表中还可增设修改位以记录该页进入主存后是否被修改过</a:t>
            </a:r>
            <a:endParaRPr lang="zh-CN" altLang="en-US" dirty="0"/>
          </a:p>
          <a:p>
            <a:pPr lvl="1" eaLnBrk="1" hangingPunct="1">
              <a:spcBef>
                <a:spcPts val="2400"/>
              </a:spcBef>
            </a:pPr>
            <a:r>
              <a:rPr lang="zh-CN" altLang="en-US" b="1" dirty="0">
                <a:solidFill>
                  <a:srgbClr val="000000"/>
                </a:solidFill>
                <a:ea typeface="楷体_GB2312" pitchFamily="49" charset="-122"/>
              </a:rPr>
              <a:t>如果未改写过，替换时就可不必写回辅存，</a:t>
            </a:r>
            <a:endParaRPr lang="zh-CN" altLang="en-US" b="1" dirty="0">
              <a:solidFill>
                <a:srgbClr val="000000"/>
              </a:solidFill>
              <a:ea typeface="楷体_GB2312" pitchFamily="49" charset="-122"/>
            </a:endParaRPr>
          </a:p>
          <a:p>
            <a:pPr lvl="1" eaLnBrk="1" hangingPunct="1">
              <a:spcBef>
                <a:spcPts val="2400"/>
              </a:spcBef>
            </a:pPr>
            <a:r>
              <a:rPr lang="zh-CN" altLang="en-US" b="1" dirty="0">
                <a:solidFill>
                  <a:srgbClr val="000000"/>
                </a:solidFill>
                <a:ea typeface="楷体_GB2312" pitchFamily="49" charset="-122"/>
              </a:rPr>
              <a:t>否则，需先将其写回辅存原先的位置，才能替换</a:t>
            </a:r>
            <a:endParaRPr lang="zh-CN" altLang="en-US" b="1" dirty="0">
              <a:solidFill>
                <a:srgbClr val="000000"/>
              </a:solidFill>
              <a:ea typeface="楷体_GB2312" pitchFamily="49" charset="-122"/>
            </a:endParaRPr>
          </a:p>
          <a:p>
            <a:pPr eaLnBrk="1" hangingPunct="1"/>
            <a:endParaRPr lang="zh-CN" altLang="en-US" b="0" dirty="0"/>
          </a:p>
          <a:p>
            <a:pPr eaLnBrk="1" hangingPunct="1"/>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Rectangle 2"/>
          <p:cNvSpPr>
            <a:spLocks noGrp="1"/>
          </p:cNvSpPr>
          <p:nvPr>
            <p:ph type="title"/>
          </p:nvPr>
        </p:nvSpPr>
        <p:spPr>
          <a:ln/>
        </p:spPr>
        <p:txBody>
          <a:bodyPr vert="horz" wrap="square" lIns="91440" tIns="45720" rIns="91440" bIns="45720" anchor="ctr" anchorCtr="0"/>
          <a:p>
            <a:pPr eaLnBrk="1" hangingPunct="1"/>
            <a:r>
              <a:rPr lang="en-US" altLang="zh-CN" dirty="0"/>
              <a:t>2 </a:t>
            </a:r>
            <a:r>
              <a:rPr lang="zh-CN" altLang="en-US" dirty="0"/>
              <a:t>页面替换算法</a:t>
            </a:r>
            <a:r>
              <a:rPr lang="en-US" altLang="zh-CN" dirty="0"/>
              <a:t>——</a:t>
            </a:r>
            <a:r>
              <a:rPr lang="zh-CN" altLang="en-US" dirty="0"/>
              <a:t>优化替换算法</a:t>
            </a:r>
            <a:endParaRPr lang="zh-CN" altLang="en-US" dirty="0"/>
          </a:p>
        </p:txBody>
      </p:sp>
      <p:sp>
        <p:nvSpPr>
          <p:cNvPr id="143363" name="Rectangle 3"/>
          <p:cNvSpPr>
            <a:spLocks noGrp="1"/>
          </p:cNvSpPr>
          <p:nvPr>
            <p:ph idx="1" hasCustomPrompt="1"/>
          </p:nvPr>
        </p:nvSpPr>
        <p:spPr>
          <a:xfrm>
            <a:off x="469900" y="1022350"/>
            <a:ext cx="8229600" cy="5322888"/>
          </a:xfrm>
          <a:ln/>
        </p:spPr>
        <p:txBody>
          <a:bodyPr vert="horz" wrap="square" lIns="91440" tIns="45720" rIns="91440" bIns="45720" anchor="t" anchorCtr="0"/>
          <a:p>
            <a:pPr eaLnBrk="1" hangingPunct="1">
              <a:lnSpc>
                <a:spcPct val="90000"/>
              </a:lnSpc>
            </a:pPr>
            <a:r>
              <a:rPr lang="zh-CN" altLang="en-US" dirty="0">
                <a:solidFill>
                  <a:schemeClr val="hlink"/>
                </a:solidFill>
              </a:rPr>
              <a:t>近期最少使用算法、先进先出算法，都是根据页面使用的</a:t>
            </a:r>
            <a:r>
              <a:rPr lang="zh-CN" altLang="en-US" dirty="0">
                <a:solidFill>
                  <a:srgbClr val="FF0000"/>
                </a:solidFill>
                <a:latin typeface="宋体" panose="02010600030101010101" pitchFamily="2" charset="-122"/>
              </a:rPr>
              <a:t>“</a:t>
            </a:r>
            <a:r>
              <a:rPr lang="zh-CN" altLang="en-US" dirty="0">
                <a:solidFill>
                  <a:srgbClr val="FF0000"/>
                </a:solidFill>
              </a:rPr>
              <a:t>历史</a:t>
            </a:r>
            <a:r>
              <a:rPr lang="zh-CN" altLang="en-US" dirty="0">
                <a:solidFill>
                  <a:srgbClr val="FF0000"/>
                </a:solidFill>
                <a:latin typeface="宋体" panose="02010600030101010101" pitchFamily="2" charset="-122"/>
              </a:rPr>
              <a:t>”</a:t>
            </a:r>
            <a:r>
              <a:rPr lang="zh-CN" altLang="en-US" dirty="0">
                <a:solidFill>
                  <a:schemeClr val="hlink"/>
                </a:solidFill>
              </a:rPr>
              <a:t>情况来预估未来的页面使用情况。</a:t>
            </a:r>
            <a:endParaRPr lang="zh-CN" altLang="en-US" dirty="0">
              <a:solidFill>
                <a:schemeClr val="hlink"/>
              </a:solidFill>
            </a:endParaRPr>
          </a:p>
          <a:p>
            <a:pPr eaLnBrk="1" hangingPunct="1">
              <a:lnSpc>
                <a:spcPct val="90000"/>
              </a:lnSpc>
            </a:pPr>
            <a:r>
              <a:rPr lang="zh-CN" altLang="en-US" dirty="0">
                <a:solidFill>
                  <a:schemeClr val="hlink"/>
                </a:solidFill>
              </a:rPr>
              <a:t>为了提高主存的命中率，如果可以根据</a:t>
            </a:r>
            <a:r>
              <a:rPr lang="zh-CN" altLang="en-US" dirty="0">
                <a:solidFill>
                  <a:srgbClr val="FF0000"/>
                </a:solidFill>
              </a:rPr>
              <a:t>未来实际使用情况</a:t>
            </a:r>
            <a:r>
              <a:rPr lang="zh-CN" altLang="en-US" dirty="0">
                <a:solidFill>
                  <a:schemeClr val="hlink"/>
                </a:solidFill>
              </a:rPr>
              <a:t>将未来的近期里不用的页替换出去，会增加主存命中率</a:t>
            </a:r>
            <a:endParaRPr lang="zh-CN" altLang="en-US" dirty="0">
              <a:solidFill>
                <a:schemeClr val="hlink"/>
              </a:solidFill>
              <a:latin typeface="Times New Roman" panose="02020603050405020304" pitchFamily="18" charset="0"/>
            </a:endParaRPr>
          </a:p>
          <a:p>
            <a:pPr eaLnBrk="1" hangingPunct="1">
              <a:lnSpc>
                <a:spcPct val="90000"/>
              </a:lnSpc>
            </a:pPr>
            <a:r>
              <a:rPr lang="zh-CN" altLang="en-US" dirty="0">
                <a:solidFill>
                  <a:srgbClr val="FF0000"/>
                </a:solidFill>
                <a:latin typeface="Times New Roman" panose="02020603050405020304" pitchFamily="18" charset="0"/>
              </a:rPr>
              <a:t>优化替换算法</a:t>
            </a:r>
            <a:r>
              <a:rPr lang="zh-CN" altLang="en-US" dirty="0">
                <a:latin typeface="Times New Roman" panose="02020603050405020304" pitchFamily="18" charset="0"/>
              </a:rPr>
              <a:t>（</a:t>
            </a:r>
            <a:r>
              <a:rPr lang="en-US" altLang="zh-CN" dirty="0"/>
              <a:t>Optimal Replacement Algorithm</a:t>
            </a:r>
            <a:r>
              <a:rPr lang="zh-CN" altLang="en-US" dirty="0">
                <a:latin typeface="Times New Roman" panose="02020603050405020304" pitchFamily="18" charset="0"/>
              </a:rPr>
              <a:t>，</a:t>
            </a:r>
            <a:r>
              <a:rPr lang="zh-CN" altLang="en-US" dirty="0"/>
              <a:t> </a:t>
            </a:r>
            <a:r>
              <a:rPr lang="en-US" altLang="zh-CN" dirty="0"/>
              <a:t>OPT</a:t>
            </a:r>
            <a:r>
              <a:rPr lang="zh-CN" altLang="en-US" dirty="0">
                <a:latin typeface="Times New Roman" panose="02020603050405020304" pitchFamily="18" charset="0"/>
              </a:rPr>
              <a:t>）</a:t>
            </a:r>
            <a:r>
              <a:rPr lang="en-US" altLang="zh-CN" dirty="0"/>
              <a:t>:</a:t>
            </a:r>
            <a:r>
              <a:rPr lang="zh-CN" altLang="en-US" dirty="0">
                <a:latin typeface="Times New Roman" panose="02020603050405020304" pitchFamily="18" charset="0"/>
              </a:rPr>
              <a:t>是在时刻</a:t>
            </a:r>
            <a:r>
              <a:rPr lang="en-US" altLang="zh-CN" dirty="0"/>
              <a:t>t</a:t>
            </a:r>
            <a:r>
              <a:rPr lang="zh-CN" altLang="en-US" dirty="0">
                <a:latin typeface="Times New Roman" panose="02020603050405020304" pitchFamily="18" charset="0"/>
              </a:rPr>
              <a:t>找出主存中每个页将要用到时刻</a:t>
            </a:r>
            <a:r>
              <a:rPr lang="en-US" altLang="zh-CN" dirty="0"/>
              <a:t>t</a:t>
            </a:r>
            <a:r>
              <a:rPr lang="en-US" altLang="zh-CN" baseline="-25000" dirty="0"/>
              <a:t>i</a:t>
            </a:r>
            <a:r>
              <a:rPr lang="zh-CN" altLang="en-US" dirty="0">
                <a:latin typeface="Times New Roman" panose="02020603050405020304" pitchFamily="18" charset="0"/>
              </a:rPr>
              <a:t>，然后选择其中</a:t>
            </a:r>
            <a:r>
              <a:rPr lang="en-US" altLang="zh-CN" dirty="0"/>
              <a:t>t</a:t>
            </a:r>
            <a:r>
              <a:rPr lang="en-US" altLang="zh-CN" baseline="-25000" dirty="0"/>
              <a:t>i</a:t>
            </a:r>
            <a:r>
              <a:rPr lang="en-US" altLang="zh-CN" dirty="0"/>
              <a:t>-t</a:t>
            </a:r>
            <a:r>
              <a:rPr lang="zh-CN" altLang="en-US" dirty="0">
                <a:latin typeface="Times New Roman" panose="02020603050405020304" pitchFamily="18" charset="0"/>
              </a:rPr>
              <a:t>最大的那一页作为替换页。</a:t>
            </a:r>
            <a:r>
              <a:rPr lang="zh-CN" altLang="en-US" dirty="0"/>
              <a:t> </a:t>
            </a:r>
            <a:endParaRPr lang="zh-CN" altLang="en-US" dirty="0"/>
          </a:p>
          <a:p>
            <a:pPr lvl="1" eaLnBrk="1" hangingPunct="1">
              <a:lnSpc>
                <a:spcPct val="90000"/>
              </a:lnSpc>
            </a:pPr>
            <a:r>
              <a:rPr lang="zh-CN" altLang="en-US" sz="2800" b="1" dirty="0">
                <a:ea typeface="楷体_GB2312" pitchFamily="49" charset="-122"/>
              </a:rPr>
              <a:t>理想化算法</a:t>
            </a:r>
            <a:endParaRPr lang="zh-CN" altLang="en-US" sz="2800" b="1" dirty="0">
              <a:ea typeface="楷体_GB2312" pitchFamily="49" charset="-122"/>
            </a:endParaRPr>
          </a:p>
          <a:p>
            <a:pPr lvl="1" eaLnBrk="1" hangingPunct="1">
              <a:lnSpc>
                <a:spcPct val="90000"/>
              </a:lnSpc>
            </a:pPr>
            <a:r>
              <a:rPr lang="zh-CN" altLang="en-US" sz="2800" b="1" dirty="0">
                <a:ea typeface="楷体_GB2312" pitchFamily="49" charset="-122"/>
              </a:rPr>
              <a:t>可以被用来作为评价其他替换算法好坏的标准</a:t>
            </a:r>
            <a:endParaRPr lang="zh-CN" altLang="en-US" sz="2800" b="1" dirty="0">
              <a:ea typeface="楷体_GB2312" pitchFamily="49" charset="-122"/>
            </a:endParaRPr>
          </a:p>
          <a:p>
            <a:pPr eaLnBrk="1" hangingPunct="1">
              <a:lnSpc>
                <a:spcPct val="90000"/>
              </a:lnSpc>
            </a:pPr>
            <a:endParaRPr lang="zh-CN" altLang="en-US" dirty="0"/>
          </a:p>
        </p:txBody>
      </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2216150" y="1822450"/>
              <a:ext cx="1784350" cy="6350"/>
            </p14:xfrm>
          </p:contentPart>
        </mc:Choice>
        <mc:Fallback xmlns="">
          <p:pic>
            <p:nvPicPr>
              <p:cNvPr id="4" name="墨迹 3"/>
            </p:nvPicPr>
            <p:blipFill>
              <a:blip r:embed="rId2"/>
            </p:blipFill>
            <p:spPr>
              <a:xfrm>
                <a:off x="2216150" y="1822450"/>
                <a:ext cx="1784350" cy="63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1009650" y="3016250"/>
              <a:ext cx="1035050" cy="12700"/>
            </p14:xfrm>
          </p:contentPart>
        </mc:Choice>
        <mc:Fallback xmlns="">
          <p:pic>
            <p:nvPicPr>
              <p:cNvPr id="6" name="墨迹 5"/>
            </p:nvPicPr>
            <p:blipFill>
              <a:blip r:embed="rId4"/>
            </p:blipFill>
            <p:spPr>
              <a:xfrm>
                <a:off x="1009650" y="3016250"/>
                <a:ext cx="1035050" cy="127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4381500" y="139700"/>
              <a:ext cx="12700" cy="360"/>
            </p14:xfrm>
          </p:contentPart>
        </mc:Choice>
        <mc:Fallback xmlns="">
          <p:pic>
            <p:nvPicPr>
              <p:cNvPr id="7" name="墨迹 6"/>
            </p:nvPicPr>
            <p:blipFill>
              <a:blip r:embed="rId6"/>
            </p:blipFill>
            <p:spPr>
              <a:xfrm>
                <a:off x="4381500" y="139700"/>
                <a:ext cx="12700" cy="360"/>
              </a:xfrm>
              <a:prstGeom prst="rect"/>
            </p:spPr>
          </p:pic>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Rectangle 2"/>
          <p:cNvSpPr>
            <a:spLocks noGrp="1"/>
          </p:cNvSpPr>
          <p:nvPr>
            <p:ph type="title"/>
          </p:nvPr>
        </p:nvSpPr>
        <p:spPr>
          <a:ln/>
        </p:spPr>
        <p:txBody>
          <a:bodyPr vert="horz" wrap="square" lIns="91440" tIns="45720" rIns="91440" bIns="45720" anchor="ctr" anchorCtr="0"/>
          <a:p>
            <a:pPr eaLnBrk="1" hangingPunct="1"/>
            <a:r>
              <a:rPr lang="en-US" altLang="zh-CN" dirty="0"/>
              <a:t>2 </a:t>
            </a:r>
            <a:r>
              <a:rPr lang="zh-CN" altLang="en-US" dirty="0"/>
              <a:t>页面替换算法</a:t>
            </a:r>
            <a:r>
              <a:rPr lang="en-US" altLang="zh-CN" dirty="0"/>
              <a:t>——</a:t>
            </a:r>
            <a:r>
              <a:rPr lang="zh-CN" altLang="en-US" dirty="0"/>
              <a:t>优化替换算法</a:t>
            </a:r>
            <a:endParaRPr lang="zh-CN" altLang="en-US" dirty="0"/>
          </a:p>
        </p:txBody>
      </p:sp>
      <p:sp>
        <p:nvSpPr>
          <p:cNvPr id="144387"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44388" name="Picture 4"/>
          <p:cNvPicPr>
            <a:picLocks noChangeAspect="1"/>
          </p:cNvPicPr>
          <p:nvPr/>
        </p:nvPicPr>
        <p:blipFill>
          <a:blip r:embed="rId1"/>
          <a:stretch>
            <a:fillRect/>
          </a:stretch>
        </p:blipFill>
        <p:spPr>
          <a:xfrm>
            <a:off x="496888" y="1065213"/>
            <a:ext cx="7993062" cy="3219450"/>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7" name="墨迹 6"/>
              <p14:cNvContentPartPr/>
              <p14:nvPr/>
            </p14:nvContentPartPr>
            <p14:xfrm>
              <a:off x="1651000" y="3810000"/>
              <a:ext cx="946150" cy="360"/>
            </p14:xfrm>
          </p:contentPart>
        </mc:Choice>
        <mc:Fallback xmlns="">
          <p:pic>
            <p:nvPicPr>
              <p:cNvPr id="7" name="墨迹 6"/>
            </p:nvPicPr>
            <p:blipFill>
              <a:blip r:embed="rId3"/>
            </p:blipFill>
            <p:spPr>
              <a:xfrm>
                <a:off x="1651000" y="3810000"/>
                <a:ext cx="946150" cy="360"/>
              </a:xfrm>
              <a:prstGeom prst="rect"/>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45411" name="Rectangle 3"/>
          <p:cNvSpPr>
            <a:spLocks noGrp="1"/>
          </p:cNvSpPr>
          <p:nvPr>
            <p:ph idx="1" hasCustomPrompt="1"/>
          </p:nvPr>
        </p:nvSpPr>
        <p:spPr>
          <a:ln/>
        </p:spPr>
        <p:txBody>
          <a:bodyPr vert="horz" wrap="square" lIns="91440" tIns="45720" rIns="91440" bIns="45720" anchor="t" anchorCtr="0"/>
          <a:p>
            <a:pPr eaLnBrk="1" hangingPunct="1">
              <a:spcBef>
                <a:spcPts val="1800"/>
              </a:spcBef>
            </a:pPr>
            <a:r>
              <a:rPr lang="zh-CN" altLang="en-US" dirty="0"/>
              <a:t>采用不同的替换算法，目的是提高主存的命中率</a:t>
            </a:r>
            <a:endParaRPr lang="zh-CN" altLang="en-US" dirty="0"/>
          </a:p>
          <a:p>
            <a:pPr eaLnBrk="1" hangingPunct="1">
              <a:spcBef>
                <a:spcPts val="1800"/>
              </a:spcBef>
            </a:pPr>
            <a:r>
              <a:rPr lang="zh-CN" altLang="en-US" dirty="0"/>
              <a:t>影响主存命中率的因素</a:t>
            </a:r>
            <a:endParaRPr lang="zh-CN" altLang="en-US" dirty="0"/>
          </a:p>
          <a:p>
            <a:pPr lvl="1" eaLnBrk="1" hangingPunct="1">
              <a:spcBef>
                <a:spcPts val="1800"/>
              </a:spcBef>
            </a:pPr>
            <a:r>
              <a:rPr lang="zh-CN" altLang="en-US" sz="2800" b="1" dirty="0">
                <a:ea typeface="黑体" panose="02010609060101010101" pitchFamily="49" charset="-122"/>
              </a:rPr>
              <a:t>替换算法</a:t>
            </a:r>
            <a:endParaRPr lang="zh-CN" altLang="en-US" sz="2800" b="1" dirty="0">
              <a:ea typeface="黑体" panose="02010609060101010101" pitchFamily="49" charset="-122"/>
            </a:endParaRPr>
          </a:p>
          <a:p>
            <a:pPr lvl="1" eaLnBrk="1" hangingPunct="1">
              <a:spcBef>
                <a:spcPts val="1800"/>
              </a:spcBef>
            </a:pPr>
            <a:r>
              <a:rPr lang="zh-CN" altLang="en-US" sz="2800" b="1" dirty="0">
                <a:ea typeface="黑体" panose="02010609060101010101" pitchFamily="49" charset="-122"/>
              </a:rPr>
              <a:t>地址流</a:t>
            </a:r>
            <a:endParaRPr lang="zh-CN" altLang="en-US" sz="2800" b="1" dirty="0">
              <a:ea typeface="黑体" panose="02010609060101010101" pitchFamily="49" charset="-122"/>
            </a:endParaRPr>
          </a:p>
          <a:p>
            <a:pPr lvl="1" eaLnBrk="1" hangingPunct="1">
              <a:spcBef>
                <a:spcPts val="1800"/>
              </a:spcBef>
            </a:pPr>
            <a:r>
              <a:rPr lang="zh-CN" altLang="en-US" sz="2800" b="1" dirty="0">
                <a:ea typeface="黑体" panose="02010609060101010101" pitchFamily="49" charset="-122"/>
              </a:rPr>
              <a:t>页面大小</a:t>
            </a:r>
            <a:endParaRPr lang="zh-CN" altLang="en-US" sz="2800" b="1" dirty="0">
              <a:ea typeface="黑体" panose="02010609060101010101" pitchFamily="49" charset="-122"/>
            </a:endParaRPr>
          </a:p>
          <a:p>
            <a:pPr lvl="1" eaLnBrk="1" hangingPunct="1">
              <a:spcBef>
                <a:spcPts val="1800"/>
              </a:spcBef>
            </a:pPr>
            <a:r>
              <a:rPr lang="zh-CN" altLang="en-US" sz="2800" b="1" dirty="0">
                <a:ea typeface="黑体" panose="02010609060101010101" pitchFamily="49" charset="-122"/>
              </a:rPr>
              <a:t>主存容量</a:t>
            </a:r>
            <a:endParaRPr lang="zh-CN" altLang="en-US" sz="2800" b="1" dirty="0">
              <a:ea typeface="黑体" panose="02010609060101010101" pitchFamily="49" charset="-122"/>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1244600" y="2813050"/>
              <a:ext cx="1409700" cy="12700"/>
            </p14:xfrm>
          </p:contentPart>
        </mc:Choice>
        <mc:Fallback xmlns="">
          <p:pic>
            <p:nvPicPr>
              <p:cNvPr id="2" name="墨迹 1"/>
            </p:nvPicPr>
            <p:blipFill>
              <a:blip r:embed="rId2"/>
            </p:blipFill>
            <p:spPr>
              <a:xfrm>
                <a:off x="1244600" y="2813050"/>
                <a:ext cx="1409700" cy="127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1225550" y="3556000"/>
              <a:ext cx="457200" cy="360"/>
            </p14:xfrm>
          </p:contentPart>
        </mc:Choice>
        <mc:Fallback xmlns="">
          <p:pic>
            <p:nvPicPr>
              <p:cNvPr id="3" name="墨迹 2"/>
            </p:nvPicPr>
            <p:blipFill>
              <a:blip r:embed="rId4"/>
            </p:blipFill>
            <p:spPr>
              <a:xfrm>
                <a:off x="1225550" y="3556000"/>
                <a:ext cx="457200" cy="360"/>
              </a:xfrm>
              <a:prstGeom prst="rect"/>
            </p:spPr>
          </p:pic>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Rectangle 2"/>
          <p:cNvSpPr>
            <a:spLocks noGrp="1"/>
          </p:cNvSpPr>
          <p:nvPr>
            <p:ph type="title"/>
          </p:nvPr>
        </p:nvSpPr>
        <p:spPr>
          <a:ln/>
        </p:spPr>
        <p:txBody>
          <a:bodyPr vert="horz" wrap="square" lIns="91440" tIns="45720" rIns="91440" bIns="45720" anchor="ctr" anchorCtr="0"/>
          <a:p>
            <a:pPr eaLnBrk="1" hangingPunct="1"/>
            <a:r>
              <a:rPr lang="zh-CN" altLang="en-US" dirty="0"/>
              <a:t>举例</a:t>
            </a:r>
            <a:r>
              <a:rPr lang="en-US" altLang="zh-CN" dirty="0"/>
              <a:t>:</a:t>
            </a:r>
            <a:r>
              <a:rPr lang="zh-CN" altLang="en-US" dirty="0"/>
              <a:t>命中率和替换算法有关</a:t>
            </a:r>
            <a:endParaRPr lang="en-US" altLang="zh-CN" dirty="0"/>
          </a:p>
        </p:txBody>
      </p:sp>
      <p:sp>
        <p:nvSpPr>
          <p:cNvPr id="146435" name="Rectangle 3"/>
          <p:cNvSpPr>
            <a:spLocks noGrp="1"/>
          </p:cNvSpPr>
          <p:nvPr>
            <p:ph idx="1" hasCustomPrompt="1"/>
          </p:nvPr>
        </p:nvSpPr>
        <p:spPr>
          <a:ln/>
        </p:spPr>
        <p:txBody>
          <a:bodyPr vert="horz" wrap="square" lIns="91440" tIns="45720" rIns="91440" bIns="45720" anchor="t" anchorCtr="0"/>
          <a:p>
            <a:pPr eaLnBrk="1" hangingPunct="1"/>
            <a:r>
              <a:rPr lang="zh-CN" altLang="en-US" dirty="0"/>
              <a:t>设有一道程序，有</a:t>
            </a:r>
            <a:r>
              <a:rPr lang="en-US" altLang="zh-CN" dirty="0"/>
              <a:t>1</a:t>
            </a:r>
            <a:r>
              <a:rPr lang="zh-CN" altLang="en-US" dirty="0"/>
              <a:t>至</a:t>
            </a:r>
            <a:r>
              <a:rPr lang="en-US" altLang="zh-CN" dirty="0"/>
              <a:t>5</a:t>
            </a:r>
            <a:r>
              <a:rPr lang="zh-CN" altLang="en-US" dirty="0"/>
              <a:t>共</a:t>
            </a:r>
            <a:r>
              <a:rPr lang="en-US" altLang="zh-CN" dirty="0"/>
              <a:t>5</a:t>
            </a:r>
            <a:r>
              <a:rPr lang="zh-CN" altLang="en-US" dirty="0"/>
              <a:t>页，执行时的地址流为：</a:t>
            </a:r>
            <a:endParaRPr lang="zh-CN" altLang="en-US" dirty="0"/>
          </a:p>
          <a:p>
            <a:pPr eaLnBrk="1" hangingPunct="1">
              <a:buNone/>
            </a:pPr>
            <a:r>
              <a:rPr lang="zh-CN" altLang="en-US" dirty="0"/>
              <a:t>  </a:t>
            </a:r>
            <a:r>
              <a:rPr lang="en-US" altLang="zh-CN" dirty="0"/>
              <a:t>2</a:t>
            </a:r>
            <a:r>
              <a:rPr lang="zh-CN" altLang="en-US" dirty="0"/>
              <a:t>，</a:t>
            </a:r>
            <a:r>
              <a:rPr lang="en-US" altLang="zh-CN" dirty="0"/>
              <a:t>3</a:t>
            </a:r>
            <a:r>
              <a:rPr lang="zh-CN" altLang="en-US" dirty="0"/>
              <a:t>，</a:t>
            </a:r>
            <a:r>
              <a:rPr lang="en-US" altLang="zh-CN" dirty="0"/>
              <a:t>2</a:t>
            </a:r>
            <a:r>
              <a:rPr lang="zh-CN" altLang="en-US" dirty="0"/>
              <a:t>，</a:t>
            </a:r>
            <a:r>
              <a:rPr lang="en-US" altLang="zh-CN" dirty="0"/>
              <a:t>1</a:t>
            </a:r>
            <a:r>
              <a:rPr lang="zh-CN" altLang="en-US" dirty="0"/>
              <a:t>，</a:t>
            </a:r>
            <a:r>
              <a:rPr lang="en-US" altLang="zh-CN" dirty="0"/>
              <a:t>5</a:t>
            </a:r>
            <a:r>
              <a:rPr lang="zh-CN" altLang="en-US" dirty="0"/>
              <a:t>，</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3</a:t>
            </a:r>
            <a:r>
              <a:rPr lang="zh-CN" altLang="en-US" dirty="0"/>
              <a:t>，</a:t>
            </a:r>
            <a:r>
              <a:rPr lang="en-US" altLang="zh-CN" dirty="0"/>
              <a:t>2</a:t>
            </a:r>
            <a:r>
              <a:rPr lang="zh-CN" altLang="en-US" dirty="0"/>
              <a:t>，</a:t>
            </a:r>
            <a:r>
              <a:rPr lang="en-US" altLang="zh-CN" dirty="0"/>
              <a:t>5</a:t>
            </a:r>
            <a:r>
              <a:rPr lang="zh-CN" altLang="en-US" dirty="0"/>
              <a:t>，</a:t>
            </a:r>
            <a:r>
              <a:rPr lang="en-US" altLang="zh-CN" dirty="0"/>
              <a:t>2</a:t>
            </a:r>
            <a:endParaRPr lang="en-US" altLang="zh-CN" dirty="0"/>
          </a:p>
          <a:p>
            <a:pPr eaLnBrk="1" hangingPunct="1">
              <a:buNone/>
            </a:pPr>
            <a:endParaRPr lang="en-US" altLang="zh-CN" dirty="0"/>
          </a:p>
          <a:p>
            <a:pPr eaLnBrk="1" hangingPunct="1">
              <a:buNone/>
            </a:pPr>
            <a:r>
              <a:rPr lang="zh-CN" altLang="en-US" dirty="0"/>
              <a:t>若分配给该道程序的主存有</a:t>
            </a:r>
            <a:r>
              <a:rPr lang="en-US" altLang="zh-CN" dirty="0"/>
              <a:t>3</a:t>
            </a:r>
            <a:r>
              <a:rPr lang="zh-CN" altLang="en-US" dirty="0"/>
              <a:t>页，分别采用</a:t>
            </a:r>
            <a:r>
              <a:rPr lang="en-US" altLang="zh-CN" dirty="0"/>
              <a:t>FIFO</a:t>
            </a:r>
            <a:r>
              <a:rPr lang="zh-CN" altLang="en-US" dirty="0"/>
              <a:t>、</a:t>
            </a:r>
            <a:r>
              <a:rPr lang="en-US" altLang="zh-CN" dirty="0"/>
              <a:t>LRU</a:t>
            </a:r>
            <a:r>
              <a:rPr lang="zh-CN" altLang="en-US" dirty="0"/>
              <a:t>、</a:t>
            </a:r>
            <a:r>
              <a:rPr lang="en-US" altLang="zh-CN" dirty="0"/>
              <a:t>OPT</a:t>
            </a:r>
            <a:r>
              <a:rPr lang="zh-CN" altLang="en-US" dirty="0"/>
              <a:t>算法。</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1974850" y="742950"/>
              <a:ext cx="4483100" cy="57150"/>
            </p14:xfrm>
          </p:contentPart>
        </mc:Choice>
        <mc:Fallback xmlns="">
          <p:pic>
            <p:nvPicPr>
              <p:cNvPr id="2" name="墨迹 1"/>
            </p:nvPicPr>
            <p:blipFill>
              <a:blip r:embed="rId2"/>
            </p:blipFill>
            <p:spPr>
              <a:xfrm>
                <a:off x="1974850" y="742950"/>
                <a:ext cx="4483100" cy="571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3403600" y="1517650"/>
              <a:ext cx="2006600" cy="360"/>
            </p14:xfrm>
          </p:contentPart>
        </mc:Choice>
        <mc:Fallback xmlns="">
          <p:pic>
            <p:nvPicPr>
              <p:cNvPr id="4" name="墨迹 3"/>
            </p:nvPicPr>
            <p:blipFill>
              <a:blip r:embed="rId4"/>
            </p:blipFill>
            <p:spPr>
              <a:xfrm>
                <a:off x="3403600" y="1517650"/>
                <a:ext cx="2006600" cy="360"/>
              </a:xfrm>
              <a:prstGeom prst="rect"/>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title"/>
          </p:nvPr>
        </p:nvSpPr>
        <p:spPr>
          <a:xfrm>
            <a:off x="574675" y="134938"/>
            <a:ext cx="7848600" cy="609600"/>
          </a:xfrm>
          <a:ln/>
        </p:spPr>
        <p:txBody>
          <a:bodyPr vert="horz" wrap="square" lIns="91440" tIns="45720" rIns="91440" bIns="45720" anchor="ctr" anchorCtr="0"/>
          <a:p>
            <a:pPr eaLnBrk="1" hangingPunct="1"/>
            <a:r>
              <a:rPr lang="en-US" altLang="zh-CN" dirty="0"/>
              <a:t>4.1 </a:t>
            </a:r>
            <a:r>
              <a:rPr lang="zh-CN" altLang="en-US" dirty="0"/>
              <a:t>存储体系基本概念</a:t>
            </a:r>
            <a:endParaRPr lang="zh-CN" altLang="en-US" dirty="0"/>
          </a:p>
        </p:txBody>
      </p:sp>
      <p:sp>
        <p:nvSpPr>
          <p:cNvPr id="27651" name="Rectangle 3"/>
          <p:cNvSpPr>
            <a:spLocks noGrp="1"/>
          </p:cNvSpPr>
          <p:nvPr>
            <p:ph idx="1" hasCustomPrompt="1"/>
          </p:nvPr>
        </p:nvSpPr>
        <p:spPr>
          <a:xfrm>
            <a:off x="469900" y="1022350"/>
            <a:ext cx="8229600" cy="1363663"/>
          </a:xfrm>
          <a:ln/>
        </p:spPr>
        <p:txBody>
          <a:bodyPr vert="horz" wrap="square" lIns="91440" tIns="45720" rIns="91440" bIns="45720" anchor="t" anchorCtr="0"/>
          <a:p>
            <a:pPr eaLnBrk="1" hangingPunct="1">
              <a:lnSpc>
                <a:spcPct val="90000"/>
              </a:lnSpc>
              <a:spcAft>
                <a:spcPts val="600"/>
              </a:spcAft>
            </a:pPr>
            <a:r>
              <a:rPr lang="zh-CN" altLang="en-US" dirty="0">
                <a:solidFill>
                  <a:srgbClr val="FF0000"/>
                </a:solidFill>
              </a:rPr>
              <a:t>（</a:t>
            </a:r>
            <a:r>
              <a:rPr lang="en-US" altLang="zh-CN" dirty="0">
                <a:solidFill>
                  <a:srgbClr val="FF0000"/>
                </a:solidFill>
              </a:rPr>
              <a:t>1</a:t>
            </a:r>
            <a:r>
              <a:rPr lang="zh-CN" altLang="en-US" dirty="0">
                <a:solidFill>
                  <a:srgbClr val="FF0000"/>
                </a:solidFill>
              </a:rPr>
              <a:t>）虚拟存储器（容量）</a:t>
            </a:r>
            <a:endParaRPr lang="en-US" altLang="zh-CN" dirty="0">
              <a:solidFill>
                <a:srgbClr val="FF0000"/>
              </a:solidFill>
            </a:endParaRPr>
          </a:p>
          <a:p>
            <a:pPr lvl="1" eaLnBrk="1" hangingPunct="1">
              <a:lnSpc>
                <a:spcPct val="90000"/>
              </a:lnSpc>
            </a:pPr>
            <a:endParaRPr lang="en-US" altLang="zh-CN" dirty="0"/>
          </a:p>
          <a:p>
            <a:pPr lvl="1" eaLnBrk="1" hangingPunct="1">
              <a:lnSpc>
                <a:spcPct val="90000"/>
              </a:lnSpc>
            </a:pPr>
            <a:endParaRPr lang="en-US" altLang="zh-CN" dirty="0"/>
          </a:p>
          <a:p>
            <a:pPr lvl="1" eaLnBrk="1" hangingPunct="1">
              <a:lnSpc>
                <a:spcPct val="90000"/>
              </a:lnSpc>
            </a:pPr>
            <a:endParaRPr lang="en-US" altLang="zh-CN" dirty="0"/>
          </a:p>
          <a:p>
            <a:pPr lvl="1" eaLnBrk="1" hangingPunct="1">
              <a:lnSpc>
                <a:spcPct val="90000"/>
              </a:lnSpc>
            </a:pPr>
            <a:endParaRPr lang="en-US" altLang="zh-CN" dirty="0"/>
          </a:p>
          <a:p>
            <a:pPr lvl="1" eaLnBrk="1" hangingPunct="1">
              <a:lnSpc>
                <a:spcPct val="90000"/>
              </a:lnSpc>
            </a:pPr>
            <a:endParaRPr lang="en-US" altLang="zh-CN" dirty="0"/>
          </a:p>
        </p:txBody>
      </p:sp>
      <p:sp>
        <p:nvSpPr>
          <p:cNvPr id="2" name="矩形 1"/>
          <p:cNvSpPr/>
          <p:nvPr/>
        </p:nvSpPr>
        <p:spPr>
          <a:xfrm>
            <a:off x="200025" y="4179888"/>
            <a:ext cx="8596313" cy="1938338"/>
          </a:xfrm>
          <a:prstGeom prst="rect">
            <a:avLst/>
          </a:prstGeom>
        </p:spPr>
        <p:txBody>
          <a:bodyPr>
            <a:spAutoFit/>
          </a:bodyPr>
          <a:lstStyle/>
          <a:p>
            <a:pPr marL="914400" marR="0" lvl="1" indent="-457200" algn="l" defTabSz="914400" rtl="0" eaLnBrk="1" fontAlgn="base" latinLnBrk="0" hangingPunct="1">
              <a:lnSpc>
                <a:spcPct val="90000"/>
              </a:lnSpc>
              <a:spcBef>
                <a:spcPts val="180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从</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CPU</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看，速度接近于主存，容量是辅存的，每位价格是接近于辅存的；</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1" fontAlgn="base" latinLnBrk="0" hangingPunct="1">
              <a:lnSpc>
                <a:spcPct val="90000"/>
              </a:lnSpc>
              <a:spcBef>
                <a:spcPts val="180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从速度上看，主存的访问时间约为磁盘的</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a:t>
            </a:r>
            <a:r>
              <a:rPr kumimoji="0" lang="en-US" altLang="zh-CN" sz="20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-5</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，即快</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10000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倍；</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0" marR="0" lvl="1" indent="-457200" algn="l" defTabSz="914400" rtl="0" eaLnBrk="1" fontAlgn="base" latinLnBrk="0" hangingPunct="1">
              <a:lnSpc>
                <a:spcPct val="90000"/>
              </a:lnSpc>
              <a:spcBef>
                <a:spcPts val="1800"/>
              </a:spcBef>
              <a:spcAft>
                <a:spcPct val="0"/>
              </a:spcAft>
              <a:buClrTx/>
              <a:buSzTx/>
              <a:buFont typeface="Wingdings" panose="05000000000000000000" pitchFamily="2" charset="2"/>
              <a:buChar char="l"/>
              <a:defRPr/>
            </a:pP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从价格上看，主存的每位价格约为磁盘的每位价格的</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a:t>
            </a:r>
            <a:r>
              <a:rPr kumimoji="0" lang="en-US" altLang="zh-CN" sz="20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，即贵</a:t>
            </a:r>
            <a:r>
              <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1000</a:t>
            </a:r>
            <a:r>
              <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倍。</a:t>
            </a:r>
            <a:endParaRPr kumimoji="0" lang="en-US"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nvGrpSpPr>
          <p:cNvPr id="27653" name="Group 3"/>
          <p:cNvGrpSpPr/>
          <p:nvPr/>
        </p:nvGrpSpPr>
        <p:grpSpPr>
          <a:xfrm>
            <a:off x="1406525" y="1808163"/>
            <a:ext cx="6183313" cy="2082800"/>
            <a:chOff x="614" y="1728"/>
            <a:chExt cx="4426" cy="1632"/>
          </a:xfrm>
        </p:grpSpPr>
        <p:sp>
          <p:nvSpPr>
            <p:cNvPr id="27654" name="Rectangle 4"/>
            <p:cNvSpPr/>
            <p:nvPr/>
          </p:nvSpPr>
          <p:spPr>
            <a:xfrm>
              <a:off x="2304" y="288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400" dirty="0">
                  <a:solidFill>
                    <a:srgbClr val="000000"/>
                  </a:solidFill>
                  <a:latin typeface="Tahoma" panose="020B0604030504040204" pitchFamily="34" charset="0"/>
                  <a:ea typeface="宋体" panose="02010600030101010101" pitchFamily="2" charset="-122"/>
                </a:rPr>
                <a:t>主存</a:t>
              </a:r>
              <a:endParaRPr lang="zh-CN" altLang="en-US" sz="2400" dirty="0">
                <a:solidFill>
                  <a:srgbClr val="000000"/>
                </a:solidFill>
                <a:latin typeface="Tahoma" panose="020B0604030504040204" pitchFamily="34" charset="0"/>
                <a:ea typeface="宋体" panose="02010600030101010101" pitchFamily="2" charset="-122"/>
              </a:endParaRPr>
            </a:p>
          </p:txBody>
        </p:sp>
        <p:sp>
          <p:nvSpPr>
            <p:cNvPr id="27655" name="Rectangle 5"/>
            <p:cNvSpPr/>
            <p:nvPr/>
          </p:nvSpPr>
          <p:spPr>
            <a:xfrm>
              <a:off x="4176" y="288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400" dirty="0">
                  <a:solidFill>
                    <a:srgbClr val="000000"/>
                  </a:solidFill>
                  <a:latin typeface="Tahoma" panose="020B0604030504040204" pitchFamily="34" charset="0"/>
                  <a:ea typeface="宋体" panose="02010600030101010101" pitchFamily="2" charset="-122"/>
                </a:rPr>
                <a:t>辅存</a:t>
              </a:r>
              <a:endParaRPr lang="zh-CN" altLang="en-US" sz="2400" dirty="0">
                <a:solidFill>
                  <a:srgbClr val="000000"/>
                </a:solidFill>
                <a:latin typeface="Tahoma" panose="020B0604030504040204" pitchFamily="34" charset="0"/>
                <a:ea typeface="宋体" panose="02010600030101010101" pitchFamily="2" charset="-122"/>
              </a:endParaRPr>
            </a:p>
          </p:txBody>
        </p:sp>
        <p:sp>
          <p:nvSpPr>
            <p:cNvPr id="27656" name="Line 6"/>
            <p:cNvSpPr/>
            <p:nvPr/>
          </p:nvSpPr>
          <p:spPr>
            <a:xfrm>
              <a:off x="3168" y="3024"/>
              <a:ext cx="1008" cy="0"/>
            </a:xfrm>
            <a:prstGeom prst="line">
              <a:avLst/>
            </a:prstGeom>
            <a:ln w="38100" cap="flat" cmpd="sng">
              <a:solidFill>
                <a:schemeClr val="tx1"/>
              </a:solidFill>
              <a:prstDash val="solid"/>
              <a:miter/>
              <a:headEnd type="none" w="med" len="med"/>
              <a:tailEnd type="triangle" w="med" len="med"/>
            </a:ln>
          </p:spPr>
        </p:sp>
        <p:sp>
          <p:nvSpPr>
            <p:cNvPr id="27657" name="Line 7"/>
            <p:cNvSpPr/>
            <p:nvPr/>
          </p:nvSpPr>
          <p:spPr>
            <a:xfrm flipH="1">
              <a:off x="3168" y="3216"/>
              <a:ext cx="1008" cy="0"/>
            </a:xfrm>
            <a:prstGeom prst="line">
              <a:avLst/>
            </a:prstGeom>
            <a:ln w="38100" cap="flat" cmpd="sng">
              <a:solidFill>
                <a:schemeClr val="tx1"/>
              </a:solidFill>
              <a:prstDash val="solid"/>
              <a:miter/>
              <a:headEnd type="none" w="med" len="med"/>
              <a:tailEnd type="triangle" w="med" len="med"/>
            </a:ln>
          </p:spPr>
        </p:sp>
        <p:sp>
          <p:nvSpPr>
            <p:cNvPr id="27658" name="Rectangle 8"/>
            <p:cNvSpPr/>
            <p:nvPr/>
          </p:nvSpPr>
          <p:spPr>
            <a:xfrm>
              <a:off x="2976" y="1728"/>
              <a:ext cx="1392"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400" dirty="0">
                  <a:solidFill>
                    <a:srgbClr val="000000"/>
                  </a:solidFill>
                  <a:latin typeface="Tahoma" panose="020B0604030504040204" pitchFamily="34" charset="0"/>
                  <a:ea typeface="宋体" panose="02010600030101010101" pitchFamily="2" charset="-122"/>
                </a:rPr>
                <a:t>辅助软硬设备</a:t>
              </a:r>
              <a:endParaRPr lang="zh-CN" altLang="en-US" sz="2400" dirty="0">
                <a:solidFill>
                  <a:srgbClr val="000000"/>
                </a:solidFill>
                <a:latin typeface="Tahoma" panose="020B0604030504040204" pitchFamily="34" charset="0"/>
                <a:ea typeface="宋体" panose="02010600030101010101" pitchFamily="2" charset="-122"/>
              </a:endParaRPr>
            </a:p>
          </p:txBody>
        </p:sp>
        <p:sp>
          <p:nvSpPr>
            <p:cNvPr id="27659" name="Line 9"/>
            <p:cNvSpPr/>
            <p:nvPr/>
          </p:nvSpPr>
          <p:spPr>
            <a:xfrm flipH="1">
              <a:off x="2688" y="2208"/>
              <a:ext cx="528" cy="672"/>
            </a:xfrm>
            <a:prstGeom prst="line">
              <a:avLst/>
            </a:prstGeom>
            <a:ln w="38100" cap="flat" cmpd="sng">
              <a:solidFill>
                <a:schemeClr val="tx1"/>
              </a:solidFill>
              <a:prstDash val="lgDash"/>
              <a:miter/>
              <a:headEnd type="triangle" w="med" len="med"/>
              <a:tailEnd type="triangle" w="med" len="med"/>
            </a:ln>
          </p:spPr>
        </p:sp>
        <p:sp>
          <p:nvSpPr>
            <p:cNvPr id="27660" name="Line 10"/>
            <p:cNvSpPr/>
            <p:nvPr/>
          </p:nvSpPr>
          <p:spPr>
            <a:xfrm>
              <a:off x="3936" y="2208"/>
              <a:ext cx="672" cy="672"/>
            </a:xfrm>
            <a:prstGeom prst="line">
              <a:avLst/>
            </a:prstGeom>
            <a:ln w="38100" cap="flat" cmpd="sng">
              <a:solidFill>
                <a:schemeClr val="tx1"/>
              </a:solidFill>
              <a:prstDash val="lgDash"/>
              <a:miter/>
              <a:headEnd type="triangle" w="med" len="med"/>
              <a:tailEnd type="triangle" w="med" len="med"/>
            </a:ln>
          </p:spPr>
        </p:sp>
        <p:sp>
          <p:nvSpPr>
            <p:cNvPr id="27661" name="Text Box 11"/>
            <p:cNvSpPr txBox="1"/>
            <p:nvPr/>
          </p:nvSpPr>
          <p:spPr>
            <a:xfrm>
              <a:off x="614" y="1762"/>
              <a:ext cx="1460" cy="748"/>
            </a:xfrm>
            <a:prstGeom prst="rect">
              <a:avLst/>
            </a:prstGeom>
            <a:noFill/>
            <a:ln w="9525">
              <a:noFill/>
            </a:ln>
          </p:spPr>
          <p:txBody>
            <a:bodyPr wrap="none">
              <a:spAutoFit/>
            </a:bodyPr>
            <a:p>
              <a:pPr algn="r" eaLnBrk="1" fontAlgn="ctr" hangingPunct="1"/>
              <a:r>
                <a:rPr lang="zh-CN" altLang="en-US" sz="2400" dirty="0">
                  <a:solidFill>
                    <a:srgbClr val="000000"/>
                  </a:solidFill>
                  <a:latin typeface="Tahoma" panose="020B0604030504040204" pitchFamily="34" charset="0"/>
                </a:rPr>
                <a:t>从整体上看，</a:t>
              </a:r>
              <a:endParaRPr lang="zh-CN" altLang="en-US" sz="2400" dirty="0">
                <a:solidFill>
                  <a:srgbClr val="000000"/>
                </a:solidFill>
                <a:latin typeface="Tahoma" panose="020B0604030504040204" pitchFamily="34" charset="0"/>
              </a:endParaRPr>
            </a:p>
            <a:p>
              <a:pPr algn="r" eaLnBrk="1" fontAlgn="ctr" hangingPunct="1"/>
              <a:r>
                <a:rPr lang="zh-CN" altLang="en-US" sz="2400" dirty="0">
                  <a:solidFill>
                    <a:srgbClr val="000000"/>
                  </a:solidFill>
                  <a:latin typeface="Tahoma" panose="020B0604030504040204" pitchFamily="34" charset="0"/>
                </a:rPr>
                <a:t>速度是主存的，</a:t>
              </a:r>
              <a:endParaRPr lang="zh-CN" altLang="en-US" sz="2400" dirty="0">
                <a:solidFill>
                  <a:srgbClr val="000000"/>
                </a:solidFill>
                <a:latin typeface="Tahoma" panose="020B0604030504040204" pitchFamily="34" charset="0"/>
              </a:endParaRPr>
            </a:p>
            <a:p>
              <a:pPr algn="r" eaLnBrk="1" fontAlgn="ctr" hangingPunct="1"/>
              <a:r>
                <a:rPr lang="zh-CN" altLang="en-US" sz="2400" dirty="0">
                  <a:solidFill>
                    <a:srgbClr val="000000"/>
                  </a:solidFill>
                  <a:latin typeface="Tahoma" panose="020B0604030504040204" pitchFamily="34" charset="0"/>
                </a:rPr>
                <a:t>容量是辅存的。</a:t>
              </a:r>
              <a:endParaRPr lang="zh-CN" altLang="en-US" sz="2400" dirty="0">
                <a:solidFill>
                  <a:srgbClr val="000000"/>
                </a:solidFill>
                <a:latin typeface="Tahoma" panose="020B0604030504040204" pitchFamily="34" charset="0"/>
              </a:endParaRPr>
            </a:p>
          </p:txBody>
        </p:sp>
        <p:sp>
          <p:nvSpPr>
            <p:cNvPr id="27662" name="Line 12"/>
            <p:cNvSpPr/>
            <p:nvPr/>
          </p:nvSpPr>
          <p:spPr>
            <a:xfrm>
              <a:off x="864" y="2784"/>
              <a:ext cx="1104" cy="0"/>
            </a:xfrm>
            <a:prstGeom prst="line">
              <a:avLst/>
            </a:prstGeom>
            <a:ln w="76200" cap="flat" cmpd="sng">
              <a:solidFill>
                <a:schemeClr val="tx1"/>
              </a:solidFill>
              <a:prstDash val="solid"/>
              <a:miter/>
              <a:headEnd type="none" w="med" len="med"/>
              <a:tailEnd type="triangle" w="med" len="med"/>
            </a:ln>
          </p:spPr>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8482" name="Picture 2"/>
          <p:cNvPicPr>
            <a:picLocks noChangeAspect="1"/>
          </p:cNvPicPr>
          <p:nvPr/>
        </p:nvPicPr>
        <p:blipFill>
          <a:blip r:embed="rId1"/>
          <a:stretch>
            <a:fillRect/>
          </a:stretch>
        </p:blipFill>
        <p:spPr>
          <a:xfrm>
            <a:off x="358775" y="877888"/>
            <a:ext cx="8785225" cy="5868987"/>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Rectangle 2"/>
          <p:cNvSpPr>
            <a:spLocks noGrp="1"/>
          </p:cNvSpPr>
          <p:nvPr>
            <p:ph type="title"/>
          </p:nvPr>
        </p:nvSpPr>
        <p:spPr>
          <a:ln/>
        </p:spPr>
        <p:txBody>
          <a:bodyPr vert="horz" wrap="square" lIns="91440" tIns="45720" rIns="91440" bIns="45720" anchor="ctr" anchorCtr="0"/>
          <a:p>
            <a:pPr eaLnBrk="1" hangingPunct="1"/>
            <a:r>
              <a:rPr lang="zh-CN" altLang="en-US" dirty="0"/>
              <a:t>举例：命中率和页地址有关</a:t>
            </a:r>
            <a:endParaRPr lang="zh-CN" altLang="en-US" dirty="0"/>
          </a:p>
        </p:txBody>
      </p:sp>
      <p:sp>
        <p:nvSpPr>
          <p:cNvPr id="150531" name="Rectangle 3"/>
          <p:cNvSpPr>
            <a:spLocks noGrp="1"/>
          </p:cNvSpPr>
          <p:nvPr>
            <p:ph idx="1" hasCustomPrompt="1"/>
          </p:nvPr>
        </p:nvSpPr>
        <p:spPr>
          <a:ln/>
        </p:spPr>
        <p:txBody>
          <a:bodyPr vert="horz" wrap="square" lIns="91440" tIns="45720" rIns="91440" bIns="45720" anchor="t" anchorCtr="0"/>
          <a:p>
            <a:pPr eaLnBrk="1" hangingPunct="1"/>
            <a:r>
              <a:rPr lang="zh-CN" altLang="en-US" dirty="0"/>
              <a:t>一个循环程序，依次使用</a:t>
            </a:r>
            <a:r>
              <a:rPr lang="en-US" altLang="zh-CN" dirty="0"/>
              <a:t>P1</a:t>
            </a:r>
            <a:r>
              <a:rPr lang="zh-CN" altLang="en-US" dirty="0"/>
              <a:t>，</a:t>
            </a:r>
            <a:r>
              <a:rPr lang="en-US" altLang="zh-CN" dirty="0"/>
              <a:t>P2</a:t>
            </a:r>
            <a:r>
              <a:rPr lang="zh-CN" altLang="en-US" dirty="0"/>
              <a:t>，</a:t>
            </a:r>
            <a:r>
              <a:rPr lang="en-US" altLang="zh-CN" dirty="0"/>
              <a:t>P3</a:t>
            </a:r>
            <a:r>
              <a:rPr lang="zh-CN" altLang="en-US" dirty="0"/>
              <a:t>，</a:t>
            </a:r>
            <a:r>
              <a:rPr lang="en-US" altLang="zh-CN" dirty="0"/>
              <a:t>P4</a:t>
            </a:r>
            <a:r>
              <a:rPr lang="zh-CN" altLang="en-US" dirty="0"/>
              <a:t>四个页面，分配给这个程序的主存页面数为</a:t>
            </a:r>
            <a:r>
              <a:rPr lang="en-US" altLang="zh-CN" dirty="0"/>
              <a:t>3</a:t>
            </a:r>
            <a:r>
              <a:rPr lang="zh-CN" altLang="en-US" dirty="0"/>
              <a:t>个。</a:t>
            </a:r>
            <a:r>
              <a:rPr lang="en-US" altLang="zh-CN" dirty="0"/>
              <a:t>FIFO</a:t>
            </a:r>
            <a:r>
              <a:rPr lang="zh-CN" altLang="en-US" dirty="0"/>
              <a:t>、</a:t>
            </a:r>
            <a:r>
              <a:rPr lang="en-US" altLang="zh-CN" dirty="0"/>
              <a:t>LRU</a:t>
            </a:r>
            <a:r>
              <a:rPr lang="zh-CN" altLang="en-US" dirty="0"/>
              <a:t>和</a:t>
            </a:r>
            <a:r>
              <a:rPr lang="en-US" altLang="zh-CN" dirty="0"/>
              <a:t>OPT</a:t>
            </a:r>
            <a:r>
              <a:rPr lang="zh-CN" altLang="en-US" dirty="0"/>
              <a:t>三种页面替换算法对主存页面的调度情况如下图所示。在</a:t>
            </a:r>
            <a:r>
              <a:rPr lang="en-US" altLang="zh-CN" dirty="0"/>
              <a:t>FIFO</a:t>
            </a:r>
            <a:r>
              <a:rPr lang="zh-CN" altLang="en-US" dirty="0"/>
              <a:t>和</a:t>
            </a:r>
            <a:r>
              <a:rPr lang="en-US" altLang="zh-CN" dirty="0"/>
              <a:t>LRU</a:t>
            </a:r>
            <a:r>
              <a:rPr lang="zh-CN" altLang="en-US" dirty="0"/>
              <a:t>算法中，总是发生下次就要使用的页面本次被替换出去的情况，这就是</a:t>
            </a:r>
            <a:r>
              <a:rPr lang="zh-CN" altLang="en-US" dirty="0">
                <a:latin typeface="宋体" panose="02010600030101010101" pitchFamily="2" charset="-122"/>
              </a:rPr>
              <a:t>“</a:t>
            </a:r>
            <a:r>
              <a:rPr lang="zh-CN" altLang="en-US" dirty="0"/>
              <a:t>颠簸</a:t>
            </a:r>
            <a:r>
              <a:rPr lang="zh-CN" altLang="en-US" dirty="0">
                <a:latin typeface="宋体" panose="02010600030101010101" pitchFamily="2" charset="-122"/>
              </a:rPr>
              <a:t>”</a:t>
            </a:r>
            <a:r>
              <a:rPr lang="zh-CN" altLang="en-US" dirty="0"/>
              <a:t>现象。</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3956050" y="698500"/>
              <a:ext cx="1974850" cy="19050"/>
            </p14:xfrm>
          </p:contentPart>
        </mc:Choice>
        <mc:Fallback xmlns="">
          <p:pic>
            <p:nvPicPr>
              <p:cNvPr id="2" name="墨迹 1"/>
            </p:nvPicPr>
            <p:blipFill>
              <a:blip r:embed="rId2"/>
            </p:blipFill>
            <p:spPr>
              <a:xfrm>
                <a:off x="3956050" y="698500"/>
                <a:ext cx="1974850" cy="19050"/>
              </a:xfrm>
              <a:prstGeom prst="rect"/>
            </p:spPr>
          </p:pic>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52578" name="Object 2"/>
          <p:cNvGraphicFramePr/>
          <p:nvPr/>
        </p:nvGraphicFramePr>
        <p:xfrm>
          <a:off x="533400" y="838200"/>
          <a:ext cx="8013700" cy="5194300"/>
        </p:xfrm>
        <a:graphic>
          <a:graphicData uri="http://schemas.openxmlformats.org/presentationml/2006/ole">
            <mc:AlternateContent xmlns:mc="http://schemas.openxmlformats.org/markup-compatibility/2006">
              <mc:Choice xmlns:v="urn:schemas-microsoft-com:vml" Requires="v">
                <p:oleObj spid="_x0000_s3088" name="" r:id="rId1" imgW="8013700" imgH="5194300" progId="Word.Document.8">
                  <p:embed/>
                </p:oleObj>
              </mc:Choice>
              <mc:Fallback>
                <p:oleObj name="" r:id="rId1" imgW="8013700" imgH="5194300" progId="Word.Document.8">
                  <p:embed/>
                  <p:pic>
                    <p:nvPicPr>
                      <p:cNvPr id="0" name="图片 3087"/>
                      <p:cNvPicPr/>
                      <p:nvPr/>
                    </p:nvPicPr>
                    <p:blipFill>
                      <a:blip r:embed="rId2"/>
                      <a:stretch>
                        <a:fillRect/>
                      </a:stretch>
                    </p:blipFill>
                    <p:spPr>
                      <a:xfrm>
                        <a:off x="533400" y="838200"/>
                        <a:ext cx="8013700" cy="5194300"/>
                      </a:xfrm>
                      <a:prstGeom prst="rect">
                        <a:avLst/>
                      </a:prstGeom>
                      <a:noFill/>
                      <a:ln w="38100">
                        <a:noFill/>
                        <a:miter/>
                      </a:ln>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154627"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54628"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54629" name="Picture 4"/>
          <p:cNvPicPr>
            <a:picLocks noChangeAspect="1"/>
          </p:cNvPicPr>
          <p:nvPr/>
        </p:nvPicPr>
        <p:blipFill>
          <a:blip r:embed="rId1"/>
          <a:stretch>
            <a:fillRect/>
          </a:stretch>
        </p:blipFill>
        <p:spPr>
          <a:xfrm>
            <a:off x="473075" y="835025"/>
            <a:ext cx="8008938" cy="1209675"/>
          </a:xfrm>
          <a:prstGeom prst="rect">
            <a:avLst/>
          </a:prstGeom>
          <a:noFill/>
          <a:ln w="9525">
            <a:noFill/>
          </a:ln>
        </p:spPr>
      </p:pic>
      <p:pic>
        <p:nvPicPr>
          <p:cNvPr id="154630" name="Picture 5"/>
          <p:cNvPicPr>
            <a:picLocks noChangeAspect="1"/>
          </p:cNvPicPr>
          <p:nvPr/>
        </p:nvPicPr>
        <p:blipFill>
          <a:blip r:embed="rId2"/>
          <a:stretch>
            <a:fillRect/>
          </a:stretch>
        </p:blipFill>
        <p:spPr>
          <a:xfrm>
            <a:off x="560388" y="2076450"/>
            <a:ext cx="7993062" cy="4343400"/>
          </a:xfrm>
          <a:prstGeom prst="rect">
            <a:avLst/>
          </a:prstGeom>
          <a:solidFill>
            <a:srgbClr val="FF0000"/>
          </a:solidFill>
          <a:ln w="9525">
            <a:noFill/>
          </a:ln>
        </p:spPr>
      </p:pic>
      <p:pic>
        <p:nvPicPr>
          <p:cNvPr id="154631" name="Picture 6"/>
          <p:cNvPicPr>
            <a:picLocks noChangeAspect="1"/>
          </p:cNvPicPr>
          <p:nvPr/>
        </p:nvPicPr>
        <p:blipFill>
          <a:blip r:embed="rId3"/>
          <a:stretch>
            <a:fillRect/>
          </a:stretch>
        </p:blipFill>
        <p:spPr>
          <a:xfrm>
            <a:off x="630238" y="6394450"/>
            <a:ext cx="7880350" cy="463550"/>
          </a:xfrm>
          <a:prstGeom prst="rect">
            <a:avLst/>
          </a:prstGeom>
          <a:noFill/>
          <a:ln w="9525">
            <a:noFill/>
          </a:ln>
        </p:spPr>
      </p:pic>
      <p:sp>
        <p:nvSpPr>
          <p:cNvPr id="824327" name="AutoShape 7"/>
          <p:cNvSpPr/>
          <p:nvPr/>
        </p:nvSpPr>
        <p:spPr>
          <a:xfrm>
            <a:off x="1651000" y="1587500"/>
            <a:ext cx="7218363" cy="3705225"/>
          </a:xfrm>
          <a:prstGeom prst="irregularSeal1">
            <a:avLst/>
          </a:prstGeom>
          <a:solidFill>
            <a:srgbClr val="FF0000"/>
          </a:solidFill>
          <a:ln w="38100" cap="flat" cmpd="sng">
            <a:solidFill>
              <a:srgbClr val="FF0000"/>
            </a:solidFill>
            <a:prstDash val="solid"/>
            <a:miter/>
            <a:headEnd type="none" w="med" len="med"/>
            <a:tailEnd type="none" w="med" len="med"/>
          </a:ln>
        </p:spPr>
        <p:txBody>
          <a:bodyPr wrap="none" anchor="ctr" anchorCtr="0"/>
          <a:p>
            <a:pPr algn="ctr"/>
            <a:r>
              <a:rPr lang="zh-CN" altLang="en-US" sz="2400" b="1" dirty="0">
                <a:solidFill>
                  <a:srgbClr val="FFFFFF"/>
                </a:solidFill>
                <a:latin typeface="Times New Roman" panose="02020603050405020304" pitchFamily="18" charset="0"/>
                <a:ea typeface="宋体" panose="02010600030101010101" pitchFamily="2" charset="-122"/>
              </a:rPr>
              <a:t>存在不稳定性，这种替换算法不够理想</a:t>
            </a:r>
            <a:endParaRPr lang="zh-CN" altLang="en-US" sz="2400" b="1" dirty="0">
              <a:solidFill>
                <a:srgbClr val="FFFFFF"/>
              </a:solidFill>
              <a:latin typeface="Times New Roman" panose="02020603050405020304" pitchFamily="18" charset="0"/>
              <a:ea typeface="宋体" panose="02010600030101010101" pitchFamily="2" charset="-122"/>
            </a:endParaRPr>
          </a:p>
          <a:p>
            <a:pPr algn="ctr"/>
            <a:r>
              <a:rPr lang="en-US" altLang="zh-CN" sz="2400" b="1" dirty="0">
                <a:solidFill>
                  <a:srgbClr val="FFFFFF"/>
                </a:solidFill>
                <a:latin typeface="Times New Roman" panose="02020603050405020304" pitchFamily="18" charset="0"/>
                <a:ea typeface="宋体" panose="02010600030101010101" pitchFamily="2" charset="-122"/>
              </a:rPr>
              <a:t>LRU</a:t>
            </a:r>
            <a:r>
              <a:rPr lang="zh-CN" altLang="en-US" sz="2400" b="1" dirty="0">
                <a:solidFill>
                  <a:srgbClr val="FFFFFF"/>
                </a:solidFill>
                <a:latin typeface="Times New Roman" panose="02020603050405020304" pitchFamily="18" charset="0"/>
                <a:ea typeface="宋体" panose="02010600030101010101" pitchFamily="2" charset="-122"/>
              </a:rPr>
              <a:t>也会吗</a:t>
            </a:r>
            <a:r>
              <a:rPr lang="zh-CN" altLang="en-US" sz="1800" dirty="0">
                <a:solidFill>
                  <a:srgbClr val="FFFFFF"/>
                </a:solidFill>
                <a:latin typeface="Times New Roman" panose="02020603050405020304" pitchFamily="18" charset="0"/>
                <a:ea typeface="宋体" panose="02010600030101010101" pitchFamily="2" charset="-122"/>
              </a:rPr>
              <a:t>？</a:t>
            </a:r>
            <a:endParaRPr lang="zh-CN" altLang="en-US" sz="1800" dirty="0">
              <a:solidFill>
                <a:srgbClr val="FFFFFF"/>
              </a:solidFill>
              <a:latin typeface="Times New Roman" panose="020206030504050203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1041400" y="5302250"/>
              <a:ext cx="273050" cy="6350"/>
            </p14:xfrm>
          </p:contentPart>
        </mc:Choice>
        <mc:Fallback xmlns="">
          <p:pic>
            <p:nvPicPr>
              <p:cNvPr id="3" name="墨迹 2"/>
            </p:nvPicPr>
            <p:blipFill>
              <a:blip r:embed="rId5"/>
            </p:blipFill>
            <p:spPr>
              <a:xfrm>
                <a:off x="1041400" y="5302250"/>
                <a:ext cx="273050" cy="63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1162050" y="5289550"/>
              <a:ext cx="260350" cy="6350"/>
            </p14:xfrm>
          </p:contentPart>
        </mc:Choice>
        <mc:Fallback xmlns="">
          <p:pic>
            <p:nvPicPr>
              <p:cNvPr id="6" name="墨迹 5"/>
            </p:nvPicPr>
            <p:blipFill>
              <a:blip r:embed="rId7"/>
            </p:blipFill>
            <p:spPr>
              <a:xfrm>
                <a:off x="1162050" y="5289550"/>
                <a:ext cx="260350" cy="635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4327"/>
                                        </p:tgtEl>
                                        <p:attrNameLst>
                                          <p:attrName>style.visibility</p:attrName>
                                        </p:attrNameLst>
                                      </p:cBhvr>
                                      <p:to>
                                        <p:strVal val="visible"/>
                                      </p:to>
                                    </p:set>
                                    <p:animEffect transition="in" filter="blinds(horizontal)">
                                      <p:cBhvr>
                                        <p:cTn id="7" dur="1000"/>
                                        <p:tgtEl>
                                          <p:spTgt spid="824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Rectangle 2"/>
          <p:cNvSpPr>
            <a:spLocks noGrp="1"/>
          </p:cNvSpPr>
          <p:nvPr>
            <p:ph type="title"/>
          </p:nvPr>
        </p:nvSpPr>
        <p:spPr>
          <a:xfrm>
            <a:off x="590550" y="69850"/>
            <a:ext cx="8501063" cy="609600"/>
          </a:xfrm>
          <a:ln/>
        </p:spPr>
        <p:txBody>
          <a:bodyPr vert="horz" wrap="square" lIns="91440" tIns="45720" rIns="91440" bIns="45720" anchor="ctr" anchorCtr="0"/>
          <a:p>
            <a:pPr eaLnBrk="1" hangingPunct="1"/>
            <a:r>
              <a:rPr lang="en-US" altLang="zh-CN" sz="4000" dirty="0"/>
              <a:t>2 </a:t>
            </a:r>
            <a:r>
              <a:rPr lang="zh-CN" altLang="en-US" sz="4000" dirty="0"/>
              <a:t>页面替换算法</a:t>
            </a:r>
            <a:r>
              <a:rPr lang="en-US" altLang="zh-CN" sz="4000" dirty="0"/>
              <a:t>——</a:t>
            </a:r>
            <a:r>
              <a:rPr lang="zh-CN" altLang="en-US" sz="2800" dirty="0"/>
              <a:t>堆栈型替换算法的定义</a:t>
            </a:r>
            <a:endParaRPr lang="zh-CN" altLang="en-US" sz="2800" dirty="0"/>
          </a:p>
        </p:txBody>
      </p:sp>
      <p:sp>
        <p:nvSpPr>
          <p:cNvPr id="155651" name="Rectangle 3"/>
          <p:cNvSpPr>
            <a:spLocks noGrp="1"/>
          </p:cNvSpPr>
          <p:nvPr>
            <p:ph idx="1" hasCustomPrompt="1"/>
          </p:nvPr>
        </p:nvSpPr>
        <p:spPr>
          <a:ln/>
        </p:spPr>
        <p:txBody>
          <a:bodyPr vert="horz" wrap="square" lIns="91440" tIns="45720" rIns="91440" bIns="45720" anchor="t" anchorCtr="0"/>
          <a:p>
            <a:pPr eaLnBrk="1" hangingPunct="1">
              <a:lnSpc>
                <a:spcPct val="90000"/>
              </a:lnSpc>
              <a:buNone/>
            </a:pPr>
            <a:r>
              <a:rPr lang="zh-CN" altLang="en-US" dirty="0"/>
              <a:t>    对任意一个程序的页地址流作两次主存页面数分配，分别分配</a:t>
            </a:r>
            <a:r>
              <a:rPr lang="en-US" altLang="zh-CN" dirty="0"/>
              <a:t>m</a:t>
            </a:r>
            <a:r>
              <a:rPr lang="zh-CN" altLang="en-US" dirty="0"/>
              <a:t>个主存页面和</a:t>
            </a:r>
            <a:r>
              <a:rPr lang="en-US" altLang="zh-CN" dirty="0"/>
              <a:t>n</a:t>
            </a:r>
            <a:r>
              <a:rPr lang="zh-CN" altLang="en-US" dirty="0"/>
              <a:t>个主存页面，并且有</a:t>
            </a:r>
            <a:r>
              <a:rPr lang="en-US" altLang="zh-CN" dirty="0"/>
              <a:t>m≤n</a:t>
            </a:r>
            <a:r>
              <a:rPr lang="zh-CN" altLang="en-US" dirty="0"/>
              <a:t>。如果在任何时刻</a:t>
            </a:r>
            <a:r>
              <a:rPr lang="en-US" altLang="zh-CN" dirty="0"/>
              <a:t>t</a:t>
            </a:r>
            <a:r>
              <a:rPr lang="zh-CN" altLang="en-US" dirty="0"/>
              <a:t>，主存页面内容集合</a:t>
            </a:r>
            <a:r>
              <a:rPr lang="en-US" altLang="zh-CN" dirty="0"/>
              <a:t>Bt</a:t>
            </a:r>
            <a:r>
              <a:rPr lang="zh-CN" altLang="en-US" dirty="0"/>
              <a:t>都满足关系：</a:t>
            </a:r>
            <a:r>
              <a:rPr lang="en-US" altLang="zh-CN" dirty="0"/>
              <a:t>Bt(m)</a:t>
            </a:r>
            <a:r>
              <a:rPr lang="en-US" altLang="zh-CN" dirty="0">
                <a:latin typeface="Symbol" panose="05050102010706020507" pitchFamily="18" charset="2"/>
              </a:rPr>
              <a:t>Í</a:t>
            </a:r>
            <a:r>
              <a:rPr lang="en-US" altLang="zh-CN" dirty="0"/>
              <a:t> Bt(n)</a:t>
            </a:r>
            <a:r>
              <a:rPr lang="zh-CN" altLang="en-US" dirty="0"/>
              <a:t>，则这类算法称为</a:t>
            </a:r>
            <a:r>
              <a:rPr lang="zh-CN" altLang="en-US" dirty="0">
                <a:solidFill>
                  <a:srgbClr val="FF0000"/>
                </a:solidFill>
              </a:rPr>
              <a:t>堆栈型替换算法</a:t>
            </a:r>
            <a:r>
              <a:rPr lang="zh-CN" altLang="en-US" dirty="0"/>
              <a:t>。</a:t>
            </a:r>
            <a:endParaRPr lang="zh-CN" altLang="en-US" dirty="0"/>
          </a:p>
          <a:p>
            <a:pPr eaLnBrk="1" hangingPunct="1">
              <a:lnSpc>
                <a:spcPct val="90000"/>
              </a:lnSpc>
              <a:buNone/>
            </a:pPr>
            <a:endParaRPr lang="zh-CN" altLang="en-US" dirty="0"/>
          </a:p>
          <a:p>
            <a:pPr eaLnBrk="1" hangingPunct="1">
              <a:lnSpc>
                <a:spcPct val="90000"/>
              </a:lnSpc>
              <a:buNone/>
            </a:pPr>
            <a:r>
              <a:rPr lang="zh-CN" altLang="en-US" dirty="0"/>
              <a:t>     </a:t>
            </a:r>
            <a:endParaRPr lang="zh-CN" altLang="en-US" dirty="0"/>
          </a:p>
        </p:txBody>
      </p:sp>
      <p:pic>
        <p:nvPicPr>
          <p:cNvPr id="155652" name="Picture 4"/>
          <p:cNvPicPr>
            <a:picLocks noChangeAspect="1"/>
          </p:cNvPicPr>
          <p:nvPr/>
        </p:nvPicPr>
        <p:blipFill>
          <a:blip r:embed="rId1"/>
          <a:stretch>
            <a:fillRect/>
          </a:stretch>
        </p:blipFill>
        <p:spPr>
          <a:xfrm>
            <a:off x="850900" y="3068638"/>
            <a:ext cx="7570788" cy="3543300"/>
          </a:xfrm>
          <a:prstGeom prst="rect">
            <a:avLst/>
          </a:prstGeom>
          <a:noFill/>
          <a:ln w="9525">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157699" name="Rectangle 3"/>
          <p:cNvSpPr>
            <a:spLocks noGrp="1"/>
          </p:cNvSpPr>
          <p:nvPr>
            <p:ph idx="1" hasCustomPrompt="1"/>
          </p:nvPr>
        </p:nvSpPr>
        <p:spPr>
          <a:ln/>
        </p:spPr>
        <p:txBody>
          <a:bodyPr vert="horz" wrap="square" lIns="91440" tIns="45720" rIns="91440" bIns="45720" anchor="t" anchorCtr="0"/>
          <a:p>
            <a:pPr eaLnBrk="1" hangingPunct="1"/>
            <a:r>
              <a:rPr lang="zh-CN" altLang="en-US" dirty="0"/>
              <a:t>随着分配给程序的主存页面数增加，主存的命中率也提高，至少不下降</a:t>
            </a:r>
            <a:endParaRPr lang="zh-CN" altLang="en-US" dirty="0"/>
          </a:p>
          <a:p>
            <a:pPr lvl="1" eaLnBrk="1" hangingPunct="1"/>
            <a:r>
              <a:rPr lang="en-US" altLang="zh-CN" b="1" dirty="0">
                <a:latin typeface="楷体_GB2312" pitchFamily="49" charset="-122"/>
                <a:ea typeface="楷体_GB2312" pitchFamily="49" charset="-122"/>
              </a:rPr>
              <a:t>LRU</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OPT</a:t>
            </a:r>
            <a:r>
              <a:rPr lang="zh-CN" altLang="en-US" b="1" dirty="0">
                <a:latin typeface="楷体_GB2312" pitchFamily="49" charset="-122"/>
                <a:ea typeface="楷体_GB2312" pitchFamily="49" charset="-122"/>
              </a:rPr>
              <a:t>都是堆栈型算法</a:t>
            </a:r>
            <a:endParaRPr lang="zh-CN" altLang="en-US" b="1" dirty="0">
              <a:latin typeface="楷体_GB2312" pitchFamily="49" charset="-122"/>
              <a:ea typeface="楷体_GB2312" pitchFamily="49" charset="-122"/>
            </a:endParaRPr>
          </a:p>
          <a:p>
            <a:pPr lvl="1" eaLnBrk="1" hangingPunct="1"/>
            <a:r>
              <a:rPr lang="en-US" altLang="zh-CN" b="1" dirty="0">
                <a:latin typeface="楷体_GB2312" pitchFamily="49" charset="-122"/>
                <a:ea typeface="楷体_GB2312" pitchFamily="49" charset="-122"/>
              </a:rPr>
              <a:t>FIFO</a:t>
            </a:r>
            <a:r>
              <a:rPr lang="zh-CN" altLang="en-US" b="1" dirty="0">
                <a:latin typeface="楷体_GB2312" pitchFamily="49" charset="-122"/>
                <a:ea typeface="楷体_GB2312" pitchFamily="49" charset="-122"/>
              </a:rPr>
              <a:t>是非堆栈型算法</a:t>
            </a:r>
            <a:endParaRPr lang="zh-CN" altLang="en-US" b="1" dirty="0">
              <a:latin typeface="楷体_GB2312" pitchFamily="49" charset="-122"/>
              <a:ea typeface="楷体_GB2312" pitchFamily="49" charset="-122"/>
            </a:endParaRPr>
          </a:p>
          <a:p>
            <a:pPr eaLnBrk="1" hangingPunct="1"/>
            <a:endParaRPr lang="zh-CN" altLang="en-US" dirty="0"/>
          </a:p>
        </p:txBody>
      </p:sp>
      <p:pic>
        <p:nvPicPr>
          <p:cNvPr id="157700" name="Picture 4"/>
          <p:cNvPicPr>
            <a:picLocks noChangeAspect="1"/>
          </p:cNvPicPr>
          <p:nvPr/>
        </p:nvPicPr>
        <p:blipFill>
          <a:blip r:embed="rId1"/>
          <a:stretch>
            <a:fillRect/>
          </a:stretch>
        </p:blipFill>
        <p:spPr>
          <a:xfrm>
            <a:off x="584200" y="2903538"/>
            <a:ext cx="7773988" cy="3954462"/>
          </a:xfrm>
          <a:prstGeom prst="rect">
            <a:avLst/>
          </a:prstGeom>
          <a:noFill/>
          <a:ln w="9525">
            <a:noFill/>
          </a:ln>
        </p:spPr>
      </p:pic>
      <p:sp>
        <p:nvSpPr>
          <p:cNvPr id="728069" name="Oval 5"/>
          <p:cNvSpPr/>
          <p:nvPr/>
        </p:nvSpPr>
        <p:spPr>
          <a:xfrm>
            <a:off x="1765300" y="2967038"/>
            <a:ext cx="207963" cy="385762"/>
          </a:xfrm>
          <a:prstGeom prst="ellipse">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728070" name="Oval 6"/>
          <p:cNvSpPr/>
          <p:nvPr/>
        </p:nvSpPr>
        <p:spPr>
          <a:xfrm>
            <a:off x="4291013" y="2974975"/>
            <a:ext cx="207962" cy="385763"/>
          </a:xfrm>
          <a:prstGeom prst="ellipse">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
        <p:nvSpPr>
          <p:cNvPr id="157703" name="Rectangle 2"/>
          <p:cNvSpPr>
            <a:spLocks noGrp="1"/>
          </p:cNvSpPr>
          <p:nvPr>
            <p:ph type="title"/>
          </p:nvPr>
        </p:nvSpPr>
        <p:spPr>
          <a:xfrm>
            <a:off x="590550" y="69850"/>
            <a:ext cx="8501063" cy="609600"/>
          </a:xfrm>
          <a:ln/>
        </p:spPr>
        <p:txBody>
          <a:bodyPr vert="horz" wrap="square" lIns="91440" tIns="45720" rIns="91440" bIns="45720" anchor="ctr" anchorCtr="0"/>
          <a:p>
            <a:pPr eaLnBrk="1" hangingPunct="1"/>
            <a:r>
              <a:rPr lang="en-US" altLang="zh-CN" sz="4000" dirty="0"/>
              <a:t>2 </a:t>
            </a:r>
            <a:r>
              <a:rPr lang="zh-CN" altLang="en-US" sz="4000" dirty="0"/>
              <a:t>页面替换算法</a:t>
            </a:r>
            <a:r>
              <a:rPr lang="en-US" altLang="zh-CN" sz="4000" dirty="0"/>
              <a:t>——</a:t>
            </a:r>
            <a:r>
              <a:rPr lang="zh-CN" altLang="en-US" sz="2800" dirty="0"/>
              <a:t>堆栈型替换算法的特点</a:t>
            </a:r>
            <a:endParaRPr lang="zh-CN" altLang="en-US" sz="2800" dirty="0"/>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1581150" y="3232150"/>
              <a:ext cx="5130800" cy="101600"/>
            </p14:xfrm>
          </p:contentPart>
        </mc:Choice>
        <mc:Fallback xmlns="">
          <p:pic>
            <p:nvPicPr>
              <p:cNvPr id="2" name="墨迹 1"/>
            </p:nvPicPr>
            <p:blipFill>
              <a:blip r:embed="rId3"/>
            </p:blipFill>
            <p:spPr>
              <a:xfrm>
                <a:off x="1581150" y="3232150"/>
                <a:ext cx="5130800" cy="1016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8069"/>
                                        </p:tgtEl>
                                        <p:attrNameLst>
                                          <p:attrName>style.visibility</p:attrName>
                                        </p:attrNameLst>
                                      </p:cBhvr>
                                      <p:to>
                                        <p:strVal val="visible"/>
                                      </p:to>
                                    </p:set>
                                    <p:animEffect transition="in" filter="blinds(horizontal)">
                                      <p:cBhvr>
                                        <p:cTn id="7" dur="500"/>
                                        <p:tgtEl>
                                          <p:spTgt spid="728069"/>
                                        </p:tgtEl>
                                      </p:cBhvr>
                                    </p:animEffect>
                                  </p:childTnLst>
                                </p:cTn>
                              </p:par>
                              <p:par>
                                <p:cTn id="8" presetID="3" presetClass="entr" presetSubtype="10" fill="hold" nodeType="withEffect">
                                  <p:stCondLst>
                                    <p:cond delay="0"/>
                                  </p:stCondLst>
                                  <p:childTnLst>
                                    <p:set>
                                      <p:cBhvr>
                                        <p:cTn id="9" dur="1" fill="hold">
                                          <p:stCondLst>
                                            <p:cond delay="0"/>
                                          </p:stCondLst>
                                        </p:cTn>
                                        <p:tgtEl>
                                          <p:spTgt spid="728070"/>
                                        </p:tgtEl>
                                        <p:attrNameLst>
                                          <p:attrName>style.visibility</p:attrName>
                                        </p:attrNameLst>
                                      </p:cBhvr>
                                      <p:to>
                                        <p:strVal val="visible"/>
                                      </p:to>
                                    </p:set>
                                    <p:animEffect transition="in" filter="blinds(horizontal)">
                                      <p:cBhvr>
                                        <p:cTn id="10" dur="500"/>
                                        <p:tgtEl>
                                          <p:spTgt spid="72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Rectangle 3"/>
          <p:cNvSpPr>
            <a:spLocks noGrp="1"/>
          </p:cNvSpPr>
          <p:nvPr>
            <p:ph idx="1" hasCustomPrompt="1"/>
          </p:nvPr>
        </p:nvSpPr>
        <p:spPr>
          <a:ln/>
        </p:spPr>
        <p:txBody>
          <a:bodyPr vert="horz" wrap="square" lIns="91440" tIns="45720" rIns="91440" bIns="45720" anchor="t" anchorCtr="0"/>
          <a:p>
            <a:pPr eaLnBrk="1" hangingPunct="1"/>
            <a:r>
              <a:rPr lang="zh-CN" altLang="en-US" dirty="0"/>
              <a:t>提出使系统性能可以更优的动态算法</a:t>
            </a:r>
            <a:endParaRPr lang="zh-CN" altLang="en-US" dirty="0"/>
          </a:p>
          <a:p>
            <a:pPr eaLnBrk="1" hangingPunct="1"/>
            <a:r>
              <a:rPr lang="zh-CN" altLang="en-US" dirty="0"/>
              <a:t>由操作系统来动态调节分配给每道程序的实页数</a:t>
            </a:r>
            <a:endParaRPr lang="zh-CN" altLang="en-US" dirty="0"/>
          </a:p>
        </p:txBody>
      </p:sp>
      <p:pic>
        <p:nvPicPr>
          <p:cNvPr id="159747" name="Picture 4"/>
          <p:cNvPicPr>
            <a:picLocks noChangeAspect="1"/>
          </p:cNvPicPr>
          <p:nvPr/>
        </p:nvPicPr>
        <p:blipFill>
          <a:blip r:embed="rId1"/>
          <a:stretch>
            <a:fillRect/>
          </a:stretch>
        </p:blipFill>
        <p:spPr>
          <a:xfrm>
            <a:off x="528638" y="3362325"/>
            <a:ext cx="7961312" cy="1447800"/>
          </a:xfrm>
          <a:prstGeom prst="rect">
            <a:avLst/>
          </a:prstGeom>
          <a:noFill/>
          <a:ln w="9525">
            <a:noFill/>
          </a:ln>
        </p:spPr>
      </p:pic>
      <p:sp>
        <p:nvSpPr>
          <p:cNvPr id="825349" name="Line 5"/>
          <p:cNvSpPr/>
          <p:nvPr/>
        </p:nvSpPr>
        <p:spPr>
          <a:xfrm>
            <a:off x="528638" y="4251325"/>
            <a:ext cx="658812" cy="0"/>
          </a:xfrm>
          <a:prstGeom prst="line">
            <a:avLst/>
          </a:prstGeom>
          <a:ln w="38100" cap="flat" cmpd="sng">
            <a:solidFill>
              <a:srgbClr val="FF0000"/>
            </a:solidFill>
            <a:prstDash val="solid"/>
            <a:headEnd type="none" w="med" len="med"/>
            <a:tailEnd type="none" w="med" len="med"/>
          </a:ln>
        </p:spPr>
      </p:sp>
      <p:sp>
        <p:nvSpPr>
          <p:cNvPr id="159749" name="Rectangle 2"/>
          <p:cNvSpPr>
            <a:spLocks noGrp="1"/>
          </p:cNvSpPr>
          <p:nvPr>
            <p:ph type="title"/>
          </p:nvPr>
        </p:nvSpPr>
        <p:spPr>
          <a:xfrm>
            <a:off x="590550" y="69850"/>
            <a:ext cx="8397875" cy="609600"/>
          </a:xfrm>
          <a:ln/>
        </p:spPr>
        <p:txBody>
          <a:bodyPr vert="horz" wrap="square" lIns="91440" tIns="45720" rIns="91440" bIns="45720" anchor="ctr" anchorCtr="0"/>
          <a:p>
            <a:pPr eaLnBrk="1" hangingPunct="1"/>
            <a:r>
              <a:rPr lang="en-US" altLang="zh-CN" sz="4000" dirty="0"/>
              <a:t>2 </a:t>
            </a:r>
            <a:r>
              <a:rPr lang="zh-CN" altLang="en-US" sz="4000" dirty="0"/>
              <a:t>页面替换算法</a:t>
            </a:r>
            <a:r>
              <a:rPr lang="en-US" altLang="zh-CN" sz="4000" dirty="0"/>
              <a:t>——</a:t>
            </a:r>
            <a:r>
              <a:rPr lang="zh-CN" altLang="en-US" sz="2800" dirty="0"/>
              <a:t>堆栈型替换算法的定义</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25349"/>
                                        </p:tgtEl>
                                        <p:attrNameLst>
                                          <p:attrName>style.visibility</p:attrName>
                                        </p:attrNameLst>
                                      </p:cBhvr>
                                      <p:to>
                                        <p:strVal val="visible"/>
                                      </p:to>
                                    </p:set>
                                    <p:anim calcmode="lin" valueType="num">
                                      <p:cBhvr>
                                        <p:cTn id="7" dur="500" fill="hold"/>
                                        <p:tgtEl>
                                          <p:spTgt spid="825349"/>
                                        </p:tgtEl>
                                        <p:attrNameLst>
                                          <p:attrName>ppt_w</p:attrName>
                                        </p:attrNameLst>
                                      </p:cBhvr>
                                      <p:tavLst>
                                        <p:tav tm="0">
                                          <p:val>
                                            <p:fltVal val="0.000000"/>
                                          </p:val>
                                        </p:tav>
                                        <p:tav tm="100000">
                                          <p:val>
                                            <p:strVal val="#ppt_w"/>
                                          </p:val>
                                        </p:tav>
                                      </p:tavLst>
                                    </p:anim>
                                    <p:anim calcmode="lin" valueType="num">
                                      <p:cBhvr>
                                        <p:cTn id="8" dur="500" fill="hold"/>
                                        <p:tgtEl>
                                          <p:spTgt spid="825349"/>
                                        </p:tgtEl>
                                        <p:attrNameLst>
                                          <p:attrName>ppt_h</p:attrName>
                                        </p:attrNameLst>
                                      </p:cBhvr>
                                      <p:tavLst>
                                        <p:tav tm="0">
                                          <p:val>
                                            <p:fltVal val="0.000000"/>
                                          </p:val>
                                        </p:tav>
                                        <p:tav tm="100000">
                                          <p:val>
                                            <p:strVal val="#ppt_h"/>
                                          </p:val>
                                        </p:tav>
                                      </p:tavLst>
                                    </p:anim>
                                    <p:animEffect transition="in" filter="fade">
                                      <p:cBhvr>
                                        <p:cTn id="9" dur="500"/>
                                        <p:tgtEl>
                                          <p:spTgt spid="825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Rectangle 2"/>
          <p:cNvSpPr>
            <a:spLocks noGrp="1"/>
          </p:cNvSpPr>
          <p:nvPr>
            <p:ph type="title"/>
          </p:nvPr>
        </p:nvSpPr>
        <p:spPr>
          <a:ln/>
        </p:spPr>
        <p:txBody>
          <a:bodyPr vert="horz" wrap="square" lIns="91440" tIns="45720" rIns="91440" bIns="45720" anchor="ctr" anchorCtr="0"/>
          <a:p>
            <a:pPr eaLnBrk="1" hangingPunct="1"/>
            <a:r>
              <a:rPr lang="en-US" altLang="zh-CN" sz="3200" dirty="0"/>
              <a:t>2 </a:t>
            </a:r>
            <a:r>
              <a:rPr lang="zh-CN" altLang="en-US" sz="3200" dirty="0"/>
              <a:t>页面替换算法</a:t>
            </a:r>
            <a:r>
              <a:rPr lang="en-US" altLang="zh-CN" sz="3200" dirty="0"/>
              <a:t>——</a:t>
            </a:r>
            <a:r>
              <a:rPr lang="zh-CN" altLang="en-US" sz="3200" dirty="0"/>
              <a:t>堆栈模拟</a:t>
            </a:r>
            <a:endParaRPr lang="zh-CN" altLang="en-US" sz="3200" dirty="0"/>
          </a:p>
        </p:txBody>
      </p:sp>
      <p:sp>
        <p:nvSpPr>
          <p:cNvPr id="160771" name="Rectangle 3"/>
          <p:cNvSpPr>
            <a:spLocks noGrp="1"/>
          </p:cNvSpPr>
          <p:nvPr>
            <p:ph idx="1" hasCustomPrompt="1"/>
          </p:nvPr>
        </p:nvSpPr>
        <p:spPr>
          <a:ln/>
        </p:spPr>
        <p:txBody>
          <a:bodyPr vert="horz" wrap="square" lIns="91440" tIns="45720" rIns="91440" bIns="45720" anchor="t" anchorCtr="0"/>
          <a:p>
            <a:pPr eaLnBrk="1" hangingPunct="1"/>
            <a:r>
              <a:rPr lang="zh-CN" altLang="en-US" dirty="0"/>
              <a:t>通过模拟，可以知道不同</a:t>
            </a:r>
            <a:r>
              <a:rPr lang="en-US" altLang="zh-CN" dirty="0"/>
              <a:t>n</a:t>
            </a:r>
            <a:r>
              <a:rPr lang="zh-CN" altLang="en-US" dirty="0"/>
              <a:t>值时的命中率，为该道程序确定所分配的主存页数提供了依据</a:t>
            </a:r>
            <a:endParaRPr lang="zh-CN" altLang="en-US" dirty="0"/>
          </a:p>
        </p:txBody>
      </p:sp>
      <p:pic>
        <p:nvPicPr>
          <p:cNvPr id="160772" name="图片 2"/>
          <p:cNvPicPr>
            <a:picLocks noChangeAspect="1"/>
          </p:cNvPicPr>
          <p:nvPr/>
        </p:nvPicPr>
        <p:blipFill>
          <a:blip r:embed="rId1"/>
          <a:stretch>
            <a:fillRect/>
          </a:stretch>
        </p:blipFill>
        <p:spPr>
          <a:xfrm>
            <a:off x="444500" y="2384425"/>
            <a:ext cx="8553450" cy="3451225"/>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4" name="墨迹 3"/>
              <p14:cNvContentPartPr/>
              <p14:nvPr/>
            </p14:nvContentPartPr>
            <p14:xfrm>
              <a:off x="952500" y="2686050"/>
              <a:ext cx="1371600" cy="360"/>
            </p14:xfrm>
          </p:contentPart>
        </mc:Choice>
        <mc:Fallback xmlns="">
          <p:pic>
            <p:nvPicPr>
              <p:cNvPr id="4" name="墨迹 3"/>
            </p:nvPicPr>
            <p:blipFill>
              <a:blip r:embed="rId3"/>
            </p:blipFill>
            <p:spPr>
              <a:xfrm>
                <a:off x="952500" y="2686050"/>
                <a:ext cx="1371600" cy="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2527300" y="2705100"/>
              <a:ext cx="2914650" cy="360"/>
            </p14:xfrm>
          </p:contentPart>
        </mc:Choice>
        <mc:Fallback xmlns="">
          <p:pic>
            <p:nvPicPr>
              <p:cNvPr id="5" name="墨迹 4"/>
            </p:nvPicPr>
            <p:blipFill>
              <a:blip r:embed="rId5"/>
            </p:blipFill>
            <p:spPr>
              <a:xfrm>
                <a:off x="2527300" y="2705100"/>
                <a:ext cx="291465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08000" y="3073400"/>
              <a:ext cx="1536700" cy="360"/>
            </p14:xfrm>
          </p:contentPart>
        </mc:Choice>
        <mc:Fallback xmlns="">
          <p:pic>
            <p:nvPicPr>
              <p:cNvPr id="7" name="墨迹 6"/>
            </p:nvPicPr>
            <p:blipFill>
              <a:blip r:embed="rId7"/>
            </p:blipFill>
            <p:spPr>
              <a:xfrm>
                <a:off x="508000" y="3073400"/>
                <a:ext cx="153670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34" name="墨迹 33"/>
              <p14:cNvContentPartPr/>
              <p14:nvPr/>
            </p14:nvContentPartPr>
            <p14:xfrm>
              <a:off x="6731000" y="4235450"/>
              <a:ext cx="12700" cy="360"/>
            </p14:xfrm>
          </p:contentPart>
        </mc:Choice>
        <mc:Fallback xmlns="">
          <p:pic>
            <p:nvPicPr>
              <p:cNvPr id="34" name="墨迹 33"/>
            </p:nvPicPr>
            <p:blipFill>
              <a:blip r:embed="rId9"/>
            </p:blipFill>
            <p:spPr>
              <a:xfrm>
                <a:off x="6731000" y="4235450"/>
                <a:ext cx="1270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35" name="墨迹 34"/>
              <p14:cNvContentPartPr/>
              <p14:nvPr/>
            </p14:nvContentPartPr>
            <p14:xfrm>
              <a:off x="6692900" y="4165600"/>
              <a:ext cx="12700" cy="360"/>
            </p14:xfrm>
          </p:contentPart>
        </mc:Choice>
        <mc:Fallback xmlns="">
          <p:pic>
            <p:nvPicPr>
              <p:cNvPr id="35" name="墨迹 34"/>
            </p:nvPicPr>
            <p:blipFill>
              <a:blip r:embed="rId9"/>
            </p:blipFill>
            <p:spPr>
              <a:xfrm>
                <a:off x="6692900" y="4165600"/>
                <a:ext cx="1270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6" name="墨迹 35"/>
              <p14:cNvContentPartPr/>
              <p14:nvPr/>
            </p14:nvContentPartPr>
            <p14:xfrm>
              <a:off x="6692900" y="4165600"/>
              <a:ext cx="12700" cy="360"/>
            </p14:xfrm>
          </p:contentPart>
        </mc:Choice>
        <mc:Fallback xmlns="">
          <p:pic>
            <p:nvPicPr>
              <p:cNvPr id="36" name="墨迹 35"/>
            </p:nvPicPr>
            <p:blipFill>
              <a:blip r:embed="rId9"/>
            </p:blipFill>
            <p:spPr>
              <a:xfrm>
                <a:off x="6692900" y="4165600"/>
                <a:ext cx="12700" cy="360"/>
              </a:xfrm>
              <a:prstGeom prst="rect"/>
            </p:spPr>
          </p:pic>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Rectangle 2"/>
          <p:cNvSpPr>
            <a:spLocks noGrp="1"/>
          </p:cNvSpPr>
          <p:nvPr>
            <p:ph type="title"/>
          </p:nvPr>
        </p:nvSpPr>
        <p:spPr>
          <a:ln/>
        </p:spPr>
        <p:txBody>
          <a:bodyPr vert="horz" wrap="square" lIns="91440" tIns="45720" rIns="91440" bIns="45720" anchor="ctr" anchorCtr="0"/>
          <a:p>
            <a:pPr eaLnBrk="1" hangingPunct="1"/>
            <a:r>
              <a:rPr lang="zh-CN" altLang="en-US" sz="3200" dirty="0"/>
              <a:t>堆栈模拟</a:t>
            </a:r>
            <a:endParaRPr lang="zh-CN" altLang="en-US" sz="3200" dirty="0"/>
          </a:p>
        </p:txBody>
      </p:sp>
      <p:sp>
        <p:nvSpPr>
          <p:cNvPr id="161795"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LRU</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算法是把主存中刚被访问过的页号置于栈顶，而把最久未被访问过的页号置于栈底。</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设</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t</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时刻被访问的页为</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a:t>
            </a:r>
            <a:r>
              <a:rPr kumimoji="0" lang="en-US" altLang="zh-CN" sz="2800" b="1" i="0" u="none" strike="noStrike" kern="1200" cap="none" spc="0" normalizeH="0" baseline="-25000" noProof="0" dirty="0">
                <a:ln>
                  <a:noFill/>
                </a:ln>
                <a:solidFill>
                  <a:srgbClr val="000000"/>
                </a:solidFill>
                <a:effectLst/>
                <a:uLnTx/>
                <a:uFillTx/>
                <a:latin typeface="+mn-lt"/>
                <a:ea typeface="+mn-ea"/>
                <a:cs typeface="+mn-cs"/>
              </a:rPr>
              <a:t>t</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，则：</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p:txBody>
      </p:sp>
      <p:pic>
        <p:nvPicPr>
          <p:cNvPr id="161796" name="图片 3"/>
          <p:cNvPicPr>
            <a:picLocks noChangeAspect="1"/>
          </p:cNvPicPr>
          <p:nvPr/>
        </p:nvPicPr>
        <p:blipFill>
          <a:blip r:embed="rId1"/>
          <a:stretch>
            <a:fillRect/>
          </a:stretch>
        </p:blipFill>
        <p:spPr>
          <a:xfrm>
            <a:off x="803275" y="2655888"/>
            <a:ext cx="7870825" cy="1539875"/>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10" name="墨迹 9"/>
              <p14:cNvContentPartPr/>
              <p14:nvPr/>
            </p14:nvContentPartPr>
            <p14:xfrm>
              <a:off x="7543800" y="3124200"/>
              <a:ext cx="317500" cy="31750"/>
            </p14:xfrm>
          </p:contentPart>
        </mc:Choice>
        <mc:Fallback xmlns="">
          <p:pic>
            <p:nvPicPr>
              <p:cNvPr id="10" name="墨迹 9"/>
            </p:nvPicPr>
            <p:blipFill>
              <a:blip r:embed="rId3"/>
            </p:blipFill>
            <p:spPr>
              <a:xfrm>
                <a:off x="7543800" y="3124200"/>
                <a:ext cx="317500" cy="317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1" name="墨迹 10"/>
              <p14:cNvContentPartPr/>
              <p14:nvPr/>
            </p14:nvContentPartPr>
            <p14:xfrm>
              <a:off x="7810500" y="3136900"/>
              <a:ext cx="508000" cy="360"/>
            </p14:xfrm>
          </p:contentPart>
        </mc:Choice>
        <mc:Fallback xmlns="">
          <p:pic>
            <p:nvPicPr>
              <p:cNvPr id="11" name="墨迹 10"/>
            </p:nvPicPr>
            <p:blipFill>
              <a:blip r:embed="rId5"/>
            </p:blipFill>
            <p:spPr>
              <a:xfrm>
                <a:off x="7810500" y="3136900"/>
                <a:ext cx="50800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2" name="墨迹 11"/>
              <p14:cNvContentPartPr/>
              <p14:nvPr/>
            </p14:nvContentPartPr>
            <p14:xfrm>
              <a:off x="3689350" y="3632200"/>
              <a:ext cx="381000" cy="6350"/>
            </p14:xfrm>
          </p:contentPart>
        </mc:Choice>
        <mc:Fallback xmlns="">
          <p:pic>
            <p:nvPicPr>
              <p:cNvPr id="12" name="墨迹 11"/>
            </p:nvPicPr>
            <p:blipFill>
              <a:blip r:embed="rId7"/>
            </p:blipFill>
            <p:spPr>
              <a:xfrm>
                <a:off x="3689350" y="3632200"/>
                <a:ext cx="381000" cy="635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9" name="墨迹 18"/>
              <p14:cNvContentPartPr/>
              <p14:nvPr/>
            </p14:nvContentPartPr>
            <p14:xfrm>
              <a:off x="4495800" y="3943350"/>
              <a:ext cx="19050" cy="360"/>
            </p14:xfrm>
          </p:contentPart>
        </mc:Choice>
        <mc:Fallback xmlns="">
          <p:pic>
            <p:nvPicPr>
              <p:cNvPr id="19" name="墨迹 18"/>
            </p:nvPicPr>
            <p:blipFill>
              <a:blip r:embed="rId9"/>
            </p:blipFill>
            <p:spPr>
              <a:xfrm>
                <a:off x="4495800" y="3943350"/>
                <a:ext cx="19050" cy="360"/>
              </a:xfrm>
              <a:prstGeom prst="rect"/>
            </p:spPr>
          </p:pic>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Rectangle 2"/>
          <p:cNvSpPr>
            <a:spLocks noGrp="1"/>
          </p:cNvSpPr>
          <p:nvPr>
            <p:ph type="title"/>
          </p:nvPr>
        </p:nvSpPr>
        <p:spPr>
          <a:ln/>
        </p:spPr>
        <p:txBody>
          <a:bodyPr vert="horz" wrap="square" lIns="91440" tIns="45720" rIns="91440" bIns="45720" anchor="ctr" anchorCtr="0"/>
          <a:p>
            <a:pPr eaLnBrk="1" hangingPunct="1"/>
            <a:r>
              <a:rPr lang="zh-CN" altLang="en-US" dirty="0"/>
              <a:t>例题</a:t>
            </a:r>
            <a:endParaRPr lang="zh-CN" altLang="en-US" dirty="0"/>
          </a:p>
        </p:txBody>
      </p:sp>
      <p:sp>
        <p:nvSpPr>
          <p:cNvPr id="162819"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62820" name="Picture 4"/>
          <p:cNvPicPr>
            <a:picLocks noChangeAspect="1"/>
          </p:cNvPicPr>
          <p:nvPr/>
        </p:nvPicPr>
        <p:blipFill>
          <a:blip r:embed="rId1"/>
          <a:stretch>
            <a:fillRect/>
          </a:stretch>
        </p:blipFill>
        <p:spPr>
          <a:xfrm>
            <a:off x="469900" y="995363"/>
            <a:ext cx="8142288" cy="1047750"/>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546100" y="2057400"/>
              <a:ext cx="101600" cy="360"/>
            </p14:xfrm>
          </p:contentPart>
        </mc:Choice>
        <mc:Fallback xmlns="">
          <p:pic>
            <p:nvPicPr>
              <p:cNvPr id="6" name="墨迹 5"/>
            </p:nvPicPr>
            <p:blipFill>
              <a:blip r:embed="rId3"/>
            </p:blipFill>
            <p:spPr>
              <a:xfrm>
                <a:off x="546100" y="2057400"/>
                <a:ext cx="101600" cy="360"/>
              </a:xfrm>
              <a:prstGeom prst="rect"/>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a:xfrm>
            <a:off x="574675" y="134938"/>
            <a:ext cx="7848600" cy="609600"/>
          </a:xfrm>
          <a:ln/>
        </p:spPr>
        <p:txBody>
          <a:bodyPr vert="horz" wrap="square" lIns="91440" tIns="45720" rIns="91440" bIns="45720" anchor="ctr" anchorCtr="0"/>
          <a:p>
            <a:pPr eaLnBrk="1" hangingPunct="1"/>
            <a:r>
              <a:rPr lang="en-US" altLang="zh-CN" dirty="0"/>
              <a:t>4.1.1 </a:t>
            </a:r>
            <a:r>
              <a:rPr lang="zh-CN" altLang="en-US" dirty="0"/>
              <a:t>存储体系基本概念</a:t>
            </a:r>
            <a:endParaRPr lang="zh-CN" altLang="en-US" dirty="0"/>
          </a:p>
        </p:txBody>
      </p:sp>
      <p:sp>
        <p:nvSpPr>
          <p:cNvPr id="29699" name="Rectangle 3"/>
          <p:cNvSpPr>
            <a:spLocks noGrp="1"/>
          </p:cNvSpPr>
          <p:nvPr>
            <p:ph idx="1" hasCustomPrompt="1"/>
          </p:nvPr>
        </p:nvSpPr>
        <p:spPr>
          <a:xfrm>
            <a:off x="469900" y="1022350"/>
            <a:ext cx="8435975" cy="2990850"/>
          </a:xfrm>
          <a:ln/>
        </p:spPr>
        <p:txBody>
          <a:bodyPr vert="horz" wrap="square" lIns="91440" tIns="45720" rIns="91440" bIns="45720" anchor="t" anchorCtr="0"/>
          <a:p>
            <a:pPr algn="just" eaLnBrk="1" hangingPunct="1">
              <a:lnSpc>
                <a:spcPct val="90000"/>
              </a:lnSpc>
              <a:spcAft>
                <a:spcPts val="600"/>
              </a:spcAft>
            </a:pPr>
            <a:r>
              <a:rPr lang="zh-CN" altLang="en-US" b="0" dirty="0">
                <a:latin typeface="Times New Roman" panose="02020603050405020304" pitchFamily="18" charset="0"/>
              </a:rPr>
              <a:t>基本的二级存储体系是</a:t>
            </a:r>
            <a:r>
              <a:rPr lang="zh-CN" altLang="en-US" u="sng" dirty="0">
                <a:latin typeface="Times New Roman" panose="02020603050405020304" pitchFamily="18" charset="0"/>
              </a:rPr>
              <a:t>虚拟存储器和</a:t>
            </a:r>
            <a:r>
              <a:rPr lang="en-US" altLang="zh-CN" u="sng" dirty="0">
                <a:latin typeface="Times New Roman" panose="02020603050405020304" pitchFamily="18" charset="0"/>
              </a:rPr>
              <a:t>Cache</a:t>
            </a:r>
            <a:r>
              <a:rPr lang="zh-CN" altLang="en-US" u="sng" dirty="0">
                <a:latin typeface="Times New Roman" panose="02020603050405020304" pitchFamily="18" charset="0"/>
              </a:rPr>
              <a:t>存储器</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algn="just" eaLnBrk="1" hangingPunct="1">
              <a:lnSpc>
                <a:spcPct val="90000"/>
              </a:lnSpc>
              <a:spcBef>
                <a:spcPts val="1800"/>
              </a:spcBef>
              <a:spcAft>
                <a:spcPts val="600"/>
              </a:spcAft>
            </a:pP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2</a:t>
            </a:r>
            <a:r>
              <a:rPr lang="zh-CN" altLang="en-US" dirty="0">
                <a:solidFill>
                  <a:srgbClr val="FF0000"/>
                </a:solidFill>
                <a:latin typeface="Times New Roman" panose="02020603050405020304" pitchFamily="18" charset="0"/>
              </a:rPr>
              <a:t>）</a:t>
            </a:r>
            <a:r>
              <a:rPr lang="en-US" altLang="zh-CN" dirty="0">
                <a:solidFill>
                  <a:srgbClr val="FF0000"/>
                </a:solidFill>
                <a:latin typeface="Times New Roman" panose="02020603050405020304" pitchFamily="18" charset="0"/>
              </a:rPr>
              <a:t>Cache</a:t>
            </a:r>
            <a:r>
              <a:rPr lang="zh-CN" altLang="en-US" dirty="0">
                <a:solidFill>
                  <a:srgbClr val="FF0000"/>
                </a:solidFill>
                <a:latin typeface="Times New Roman" panose="02020603050405020304" pitchFamily="18" charset="0"/>
              </a:rPr>
              <a:t>存储器（速度）</a:t>
            </a:r>
            <a:endParaRPr lang="en-US" altLang="zh-CN" dirty="0">
              <a:solidFill>
                <a:srgbClr val="FF0000"/>
              </a:solidFill>
              <a:latin typeface="Times New Roman" panose="02020603050405020304" pitchFamily="18" charset="0"/>
            </a:endParaRPr>
          </a:p>
          <a:p>
            <a:pPr lvl="1" algn="just" eaLnBrk="1" hangingPunct="1">
              <a:lnSpc>
                <a:spcPts val="3200"/>
              </a:lnSpc>
              <a:spcAft>
                <a:spcPts val="600"/>
              </a:spcAft>
            </a:pPr>
            <a:r>
              <a:rPr lang="zh-CN" altLang="en-US" dirty="0">
                <a:solidFill>
                  <a:srgbClr val="000000"/>
                </a:solidFill>
                <a:latin typeface="Times New Roman" panose="02020603050405020304" pitchFamily="18" charset="0"/>
                <a:ea typeface="宋体" panose="02010600030101010101" pitchFamily="2" charset="-122"/>
              </a:rPr>
              <a:t>是因为</a:t>
            </a:r>
            <a:r>
              <a:rPr lang="zh-CN" altLang="en-US" b="1" dirty="0">
                <a:solidFill>
                  <a:srgbClr val="0000CC"/>
                </a:solidFill>
                <a:latin typeface="Times New Roman" panose="02020603050405020304" pitchFamily="18" charset="0"/>
                <a:ea typeface="宋体" panose="02010600030101010101" pitchFamily="2" charset="-122"/>
              </a:rPr>
              <a:t>主存速度</a:t>
            </a:r>
            <a:r>
              <a:rPr lang="zh-CN" altLang="en-US" dirty="0">
                <a:solidFill>
                  <a:srgbClr val="000000"/>
                </a:solidFill>
                <a:latin typeface="Times New Roman" panose="02020603050405020304" pitchFamily="18" charset="0"/>
                <a:ea typeface="宋体" panose="02010600030101010101" pitchFamily="2" charset="-122"/>
              </a:rPr>
              <a:t>满足不了要求而提出来的。在</a:t>
            </a:r>
            <a:r>
              <a:rPr lang="en-US" altLang="zh-CN" dirty="0">
                <a:solidFill>
                  <a:srgbClr val="000000"/>
                </a:solidFill>
                <a:latin typeface="Times New Roman" panose="02020603050405020304" pitchFamily="18" charset="0"/>
                <a:ea typeface="宋体" panose="02010600030101010101" pitchFamily="2" charset="-122"/>
              </a:rPr>
              <a:t>CPU</a:t>
            </a:r>
            <a:r>
              <a:rPr lang="zh-CN" altLang="en-US" dirty="0">
                <a:solidFill>
                  <a:srgbClr val="000000"/>
                </a:solidFill>
                <a:latin typeface="Times New Roman" panose="02020603050405020304" pitchFamily="18" charset="0"/>
                <a:ea typeface="宋体" panose="02010600030101010101" pitchFamily="2" charset="-122"/>
              </a:rPr>
              <a:t>和主存之间增设高速、小容量、每位价格较高的</a:t>
            </a:r>
            <a:r>
              <a:rPr lang="en-US" altLang="zh-CN" dirty="0">
                <a:solidFill>
                  <a:srgbClr val="000000"/>
                </a:solidFill>
                <a:latin typeface="Times New Roman" panose="02020603050405020304" pitchFamily="18" charset="0"/>
                <a:ea typeface="宋体" panose="02010600030101010101" pitchFamily="2" charset="-122"/>
              </a:rPr>
              <a:t>Cache</a:t>
            </a:r>
            <a:r>
              <a:rPr lang="zh-CN" altLang="en-US" dirty="0">
                <a:solidFill>
                  <a:srgbClr val="000000"/>
                </a:solidFill>
                <a:latin typeface="Times New Roman" panose="02020603050405020304" pitchFamily="18" charset="0"/>
                <a:ea typeface="宋体" panose="02010600030101010101" pitchFamily="2" charset="-122"/>
              </a:rPr>
              <a:t>，用辅助硬件将其与主存构成整体，也称</a:t>
            </a:r>
            <a:r>
              <a:rPr lang="en-US" altLang="zh-CN" dirty="0">
                <a:solidFill>
                  <a:srgbClr val="000000"/>
                </a:solidFill>
                <a:latin typeface="Times New Roman" panose="02020603050405020304" pitchFamily="18" charset="0"/>
                <a:ea typeface="宋体" panose="02010600030101010101" pitchFamily="2" charset="-122"/>
              </a:rPr>
              <a:t>Cache</a:t>
            </a:r>
            <a:r>
              <a:rPr lang="zh-CN" altLang="en-US" dirty="0">
                <a:solidFill>
                  <a:srgbClr val="000000"/>
                </a:solidFill>
                <a:latin typeface="Times New Roman" panose="02020603050405020304" pitchFamily="18" charset="0"/>
                <a:ea typeface="宋体" panose="02010600030101010101" pitchFamily="2" charset="-122"/>
              </a:rPr>
              <a:t>存储器或</a:t>
            </a:r>
            <a:r>
              <a:rPr lang="en-US" altLang="zh-CN" dirty="0">
                <a:solidFill>
                  <a:srgbClr val="000000"/>
                </a:solidFill>
                <a:latin typeface="Times New Roman" panose="02020603050405020304" pitchFamily="18" charset="0"/>
                <a:ea typeface="宋体" panose="02010600030101010101" pitchFamily="2" charset="-122"/>
              </a:rPr>
              <a:t>Cache-</a:t>
            </a:r>
            <a:r>
              <a:rPr lang="zh-CN" altLang="en-US" dirty="0">
                <a:solidFill>
                  <a:srgbClr val="000000"/>
                </a:solidFill>
                <a:latin typeface="Times New Roman" panose="02020603050405020304" pitchFamily="18" charset="0"/>
                <a:ea typeface="宋体" panose="02010600030101010101" pitchFamily="2" charset="-122"/>
              </a:rPr>
              <a:t>主存存储层次。</a:t>
            </a:r>
            <a:endParaRPr lang="en-US" altLang="zh-CN" dirty="0">
              <a:latin typeface="Times New Roman" panose="02020603050405020304" pitchFamily="18" charset="0"/>
            </a:endParaRPr>
          </a:p>
          <a:p>
            <a:pPr lvl="1" eaLnBrk="1" hangingPunct="1">
              <a:lnSpc>
                <a:spcPct val="90000"/>
              </a:lnSpc>
            </a:pPr>
            <a:endParaRPr lang="en-US" altLang="zh-CN" dirty="0"/>
          </a:p>
        </p:txBody>
      </p:sp>
      <p:grpSp>
        <p:nvGrpSpPr>
          <p:cNvPr id="29700" name="Group 3"/>
          <p:cNvGrpSpPr/>
          <p:nvPr/>
        </p:nvGrpSpPr>
        <p:grpSpPr>
          <a:xfrm>
            <a:off x="1543050" y="4206875"/>
            <a:ext cx="6508750" cy="2320925"/>
            <a:chOff x="614" y="1728"/>
            <a:chExt cx="4426" cy="1632"/>
          </a:xfrm>
        </p:grpSpPr>
        <p:sp>
          <p:nvSpPr>
            <p:cNvPr id="29701" name="Rectangle 4"/>
            <p:cNvSpPr/>
            <p:nvPr/>
          </p:nvSpPr>
          <p:spPr>
            <a:xfrm>
              <a:off x="2304" y="288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400" dirty="0">
                  <a:solidFill>
                    <a:srgbClr val="000000"/>
                  </a:solidFill>
                  <a:latin typeface="Tahoma" panose="020B0604030504040204" pitchFamily="34" charset="0"/>
                  <a:ea typeface="宋体" panose="02010600030101010101" pitchFamily="2" charset="-122"/>
                </a:rPr>
                <a:t>高速缓冲</a:t>
              </a:r>
              <a:endParaRPr lang="zh-CN" altLang="en-US" sz="2400" dirty="0">
                <a:solidFill>
                  <a:srgbClr val="000000"/>
                </a:solidFill>
                <a:latin typeface="Tahoma" panose="020B0604030504040204" pitchFamily="34" charset="0"/>
                <a:ea typeface="宋体" panose="02010600030101010101" pitchFamily="2" charset="-122"/>
              </a:endParaRPr>
            </a:p>
            <a:p>
              <a:pPr algn="ctr" eaLnBrk="1" fontAlgn="ctr" hangingPunct="1"/>
              <a:r>
                <a:rPr lang="en-US" altLang="zh-CN" sz="2400" dirty="0">
                  <a:solidFill>
                    <a:srgbClr val="000000"/>
                  </a:solidFill>
                  <a:latin typeface="Tahoma" panose="020B0604030504040204" pitchFamily="34" charset="0"/>
                  <a:ea typeface="宋体" panose="02010600030101010101" pitchFamily="2" charset="-122"/>
                </a:rPr>
                <a:t>Cache</a:t>
              </a:r>
              <a:endParaRPr lang="en-US" altLang="zh-CN" sz="2400" dirty="0">
                <a:solidFill>
                  <a:srgbClr val="000000"/>
                </a:solidFill>
                <a:latin typeface="Tahoma" panose="020B0604030504040204" pitchFamily="34" charset="0"/>
                <a:ea typeface="宋体" panose="02010600030101010101" pitchFamily="2" charset="-122"/>
              </a:endParaRPr>
            </a:p>
          </p:txBody>
        </p:sp>
        <p:sp>
          <p:nvSpPr>
            <p:cNvPr id="29702" name="Rectangle 5"/>
            <p:cNvSpPr/>
            <p:nvPr/>
          </p:nvSpPr>
          <p:spPr>
            <a:xfrm>
              <a:off x="4176" y="288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400" dirty="0">
                  <a:solidFill>
                    <a:srgbClr val="000000"/>
                  </a:solidFill>
                  <a:latin typeface="Tahoma" panose="020B0604030504040204" pitchFamily="34" charset="0"/>
                  <a:ea typeface="宋体" panose="02010600030101010101" pitchFamily="2" charset="-122"/>
                </a:rPr>
                <a:t>主存</a:t>
              </a:r>
              <a:endParaRPr lang="zh-CN" altLang="en-US" sz="2400" dirty="0">
                <a:solidFill>
                  <a:srgbClr val="000000"/>
                </a:solidFill>
                <a:latin typeface="Tahoma" panose="020B0604030504040204" pitchFamily="34" charset="0"/>
                <a:ea typeface="宋体" panose="02010600030101010101" pitchFamily="2" charset="-122"/>
              </a:endParaRPr>
            </a:p>
            <a:p>
              <a:pPr algn="ctr" eaLnBrk="1" fontAlgn="ctr" hangingPunct="1"/>
              <a:r>
                <a:rPr lang="en-US" altLang="zh-CN" sz="2400" dirty="0">
                  <a:solidFill>
                    <a:srgbClr val="000000"/>
                  </a:solidFill>
                  <a:latin typeface="Tahoma" panose="020B0604030504040204" pitchFamily="34" charset="0"/>
                  <a:ea typeface="宋体" panose="02010600030101010101" pitchFamily="2" charset="-122"/>
                </a:rPr>
                <a:t>M</a:t>
              </a:r>
              <a:endParaRPr lang="en-US" altLang="zh-CN" sz="2400" dirty="0">
                <a:solidFill>
                  <a:srgbClr val="000000"/>
                </a:solidFill>
                <a:latin typeface="Tahoma" panose="020B0604030504040204" pitchFamily="34" charset="0"/>
                <a:ea typeface="宋体" panose="02010600030101010101" pitchFamily="2" charset="-122"/>
              </a:endParaRPr>
            </a:p>
          </p:txBody>
        </p:sp>
        <p:sp>
          <p:nvSpPr>
            <p:cNvPr id="29703" name="Line 6"/>
            <p:cNvSpPr/>
            <p:nvPr/>
          </p:nvSpPr>
          <p:spPr>
            <a:xfrm>
              <a:off x="3168" y="3024"/>
              <a:ext cx="1008" cy="0"/>
            </a:xfrm>
            <a:prstGeom prst="line">
              <a:avLst/>
            </a:prstGeom>
            <a:ln w="38100" cap="flat" cmpd="sng">
              <a:solidFill>
                <a:schemeClr val="tx1"/>
              </a:solidFill>
              <a:prstDash val="solid"/>
              <a:miter/>
              <a:headEnd type="none" w="med" len="med"/>
              <a:tailEnd type="triangle" w="med" len="med"/>
            </a:ln>
          </p:spPr>
        </p:sp>
        <p:sp>
          <p:nvSpPr>
            <p:cNvPr id="29704" name="Line 7"/>
            <p:cNvSpPr/>
            <p:nvPr/>
          </p:nvSpPr>
          <p:spPr>
            <a:xfrm flipH="1">
              <a:off x="3168" y="3216"/>
              <a:ext cx="1008" cy="0"/>
            </a:xfrm>
            <a:prstGeom prst="line">
              <a:avLst/>
            </a:prstGeom>
            <a:ln w="38100" cap="flat" cmpd="sng">
              <a:solidFill>
                <a:schemeClr val="tx1"/>
              </a:solidFill>
              <a:prstDash val="solid"/>
              <a:miter/>
              <a:headEnd type="none" w="med" len="med"/>
              <a:tailEnd type="triangle" w="med" len="med"/>
            </a:ln>
          </p:spPr>
        </p:sp>
        <p:sp>
          <p:nvSpPr>
            <p:cNvPr id="29705" name="Rectangle 8"/>
            <p:cNvSpPr/>
            <p:nvPr/>
          </p:nvSpPr>
          <p:spPr>
            <a:xfrm>
              <a:off x="2976" y="1728"/>
              <a:ext cx="1392"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400" dirty="0">
                  <a:solidFill>
                    <a:srgbClr val="000000"/>
                  </a:solidFill>
                  <a:latin typeface="Tahoma" panose="020B0604030504040204" pitchFamily="34" charset="0"/>
                  <a:ea typeface="宋体" panose="02010600030101010101" pitchFamily="2" charset="-122"/>
                </a:rPr>
                <a:t>辅助硬件设备</a:t>
              </a:r>
              <a:endParaRPr lang="zh-CN" altLang="en-US" sz="2400" dirty="0">
                <a:solidFill>
                  <a:srgbClr val="000000"/>
                </a:solidFill>
                <a:latin typeface="Tahoma" panose="020B0604030504040204" pitchFamily="34" charset="0"/>
                <a:ea typeface="宋体" panose="02010600030101010101" pitchFamily="2" charset="-122"/>
              </a:endParaRPr>
            </a:p>
          </p:txBody>
        </p:sp>
        <p:sp>
          <p:nvSpPr>
            <p:cNvPr id="29706" name="Line 9"/>
            <p:cNvSpPr/>
            <p:nvPr/>
          </p:nvSpPr>
          <p:spPr>
            <a:xfrm flipH="1">
              <a:off x="2688" y="2208"/>
              <a:ext cx="528" cy="672"/>
            </a:xfrm>
            <a:prstGeom prst="line">
              <a:avLst/>
            </a:prstGeom>
            <a:ln w="38100" cap="flat" cmpd="sng">
              <a:solidFill>
                <a:schemeClr val="tx1"/>
              </a:solidFill>
              <a:prstDash val="lgDash"/>
              <a:miter/>
              <a:headEnd type="triangle" w="med" len="med"/>
              <a:tailEnd type="triangle" w="med" len="med"/>
            </a:ln>
          </p:spPr>
        </p:sp>
        <p:sp>
          <p:nvSpPr>
            <p:cNvPr id="29707" name="Line 10"/>
            <p:cNvSpPr/>
            <p:nvPr/>
          </p:nvSpPr>
          <p:spPr>
            <a:xfrm>
              <a:off x="3936" y="2208"/>
              <a:ext cx="672" cy="672"/>
            </a:xfrm>
            <a:prstGeom prst="line">
              <a:avLst/>
            </a:prstGeom>
            <a:ln w="38100" cap="flat" cmpd="sng">
              <a:solidFill>
                <a:schemeClr val="tx1"/>
              </a:solidFill>
              <a:prstDash val="lgDash"/>
              <a:miter/>
              <a:headEnd type="triangle" w="med" len="med"/>
              <a:tailEnd type="triangle" w="med" len="med"/>
            </a:ln>
          </p:spPr>
        </p:sp>
        <p:sp>
          <p:nvSpPr>
            <p:cNvPr id="29708" name="Text Box 11"/>
            <p:cNvSpPr txBox="1"/>
            <p:nvPr/>
          </p:nvSpPr>
          <p:spPr>
            <a:xfrm>
              <a:off x="614" y="1762"/>
              <a:ext cx="1556" cy="748"/>
            </a:xfrm>
            <a:prstGeom prst="rect">
              <a:avLst/>
            </a:prstGeom>
            <a:noFill/>
            <a:ln w="9525">
              <a:noFill/>
            </a:ln>
          </p:spPr>
          <p:txBody>
            <a:bodyPr wrap="none">
              <a:spAutoFit/>
            </a:bodyPr>
            <a:p>
              <a:pPr eaLnBrk="1" fontAlgn="ctr" hangingPunct="1"/>
              <a:r>
                <a:rPr lang="zh-CN" altLang="en-US" sz="2400" dirty="0">
                  <a:solidFill>
                    <a:srgbClr val="000000"/>
                  </a:solidFill>
                  <a:latin typeface="黑体" panose="02010609060101010101" pitchFamily="49" charset="-122"/>
                </a:rPr>
                <a:t>从</a:t>
              </a:r>
              <a:r>
                <a:rPr lang="en-US" altLang="zh-CN" sz="2400" dirty="0">
                  <a:solidFill>
                    <a:srgbClr val="000000"/>
                  </a:solidFill>
                  <a:latin typeface="黑体" panose="02010609060101010101" pitchFamily="49" charset="-122"/>
                </a:rPr>
                <a:t>CPU</a:t>
              </a:r>
              <a:r>
                <a:rPr lang="zh-CN" altLang="en-US" sz="2400" dirty="0">
                  <a:solidFill>
                    <a:srgbClr val="000000"/>
                  </a:solidFill>
                  <a:latin typeface="黑体" panose="02010609060101010101" pitchFamily="49" charset="-122"/>
                </a:rPr>
                <a:t>看，</a:t>
              </a:r>
              <a:endParaRPr lang="zh-CN" altLang="en-US" sz="2400" dirty="0">
                <a:solidFill>
                  <a:srgbClr val="000000"/>
                </a:solidFill>
                <a:latin typeface="黑体" panose="02010609060101010101" pitchFamily="49" charset="-122"/>
              </a:endParaRPr>
            </a:p>
            <a:p>
              <a:pPr eaLnBrk="1" fontAlgn="ctr" hangingPunct="1"/>
              <a:r>
                <a:rPr lang="zh-CN" altLang="en-US" sz="2400" dirty="0">
                  <a:solidFill>
                    <a:srgbClr val="000000"/>
                  </a:solidFill>
                  <a:latin typeface="黑体" panose="02010609060101010101" pitchFamily="49" charset="-122"/>
                </a:rPr>
                <a:t>速度是</a:t>
              </a:r>
              <a:r>
                <a:rPr lang="en-US" altLang="zh-CN" sz="2400" dirty="0">
                  <a:solidFill>
                    <a:srgbClr val="000000"/>
                  </a:solidFill>
                  <a:latin typeface="黑体" panose="02010609060101010101" pitchFamily="49" charset="-122"/>
                </a:rPr>
                <a:t>Cache</a:t>
              </a:r>
              <a:r>
                <a:rPr lang="zh-CN" altLang="en-US" sz="2400" dirty="0">
                  <a:solidFill>
                    <a:srgbClr val="000000"/>
                  </a:solidFill>
                  <a:latin typeface="黑体" panose="02010609060101010101" pitchFamily="49" charset="-122"/>
                </a:rPr>
                <a:t>的，</a:t>
              </a:r>
              <a:endParaRPr lang="zh-CN" altLang="en-US" sz="2400" dirty="0">
                <a:solidFill>
                  <a:srgbClr val="000000"/>
                </a:solidFill>
                <a:latin typeface="黑体" panose="02010609060101010101" pitchFamily="49" charset="-122"/>
              </a:endParaRPr>
            </a:p>
            <a:p>
              <a:pPr eaLnBrk="1" fontAlgn="ctr" hangingPunct="1"/>
              <a:r>
                <a:rPr lang="zh-CN" altLang="en-US" sz="2400" dirty="0">
                  <a:solidFill>
                    <a:srgbClr val="000000"/>
                  </a:solidFill>
                  <a:latin typeface="黑体" panose="02010609060101010101" pitchFamily="49" charset="-122"/>
                </a:rPr>
                <a:t>容量是辅存的。</a:t>
              </a:r>
              <a:endParaRPr lang="zh-CN" altLang="en-US" sz="2400" dirty="0">
                <a:solidFill>
                  <a:srgbClr val="000000"/>
                </a:solidFill>
                <a:latin typeface="黑体" panose="02010609060101010101" pitchFamily="49" charset="-122"/>
              </a:endParaRPr>
            </a:p>
          </p:txBody>
        </p:sp>
        <p:sp>
          <p:nvSpPr>
            <p:cNvPr id="29709" name="Line 12"/>
            <p:cNvSpPr/>
            <p:nvPr/>
          </p:nvSpPr>
          <p:spPr>
            <a:xfrm>
              <a:off x="864" y="2592"/>
              <a:ext cx="1104" cy="0"/>
            </a:xfrm>
            <a:prstGeom prst="line">
              <a:avLst/>
            </a:prstGeom>
            <a:ln w="76200" cap="flat" cmpd="sng">
              <a:solidFill>
                <a:schemeClr val="tx1"/>
              </a:solidFill>
              <a:prstDash val="solid"/>
              <a:miter/>
              <a:headEnd type="none" w="med" len="med"/>
              <a:tailEnd type="triangle" w="med" len="med"/>
            </a:ln>
          </p:spPr>
        </p:sp>
        <p:sp>
          <p:nvSpPr>
            <p:cNvPr id="29710" name="Rectangle 13"/>
            <p:cNvSpPr/>
            <p:nvPr/>
          </p:nvSpPr>
          <p:spPr>
            <a:xfrm>
              <a:off x="2304" y="288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zh-CN" altLang="en-US" sz="2400" dirty="0">
                  <a:solidFill>
                    <a:srgbClr val="000000"/>
                  </a:solidFill>
                  <a:latin typeface="Tahoma" panose="020B0604030504040204" pitchFamily="34" charset="0"/>
                  <a:ea typeface="宋体" panose="02010600030101010101" pitchFamily="2" charset="-122"/>
                </a:rPr>
                <a:t>高速缓冲</a:t>
              </a:r>
              <a:endParaRPr lang="zh-CN" altLang="en-US" sz="2400" dirty="0">
                <a:solidFill>
                  <a:srgbClr val="000000"/>
                </a:solidFill>
                <a:latin typeface="Tahoma" panose="020B0604030504040204" pitchFamily="34" charset="0"/>
                <a:ea typeface="宋体" panose="02010600030101010101" pitchFamily="2" charset="-122"/>
              </a:endParaRPr>
            </a:p>
            <a:p>
              <a:pPr algn="ctr" eaLnBrk="1" fontAlgn="ctr" hangingPunct="1"/>
              <a:r>
                <a:rPr lang="en-US" altLang="zh-CN" sz="2400" dirty="0">
                  <a:solidFill>
                    <a:srgbClr val="000000"/>
                  </a:solidFill>
                  <a:latin typeface="Tahoma" panose="020B0604030504040204" pitchFamily="34" charset="0"/>
                  <a:ea typeface="宋体" panose="02010600030101010101" pitchFamily="2" charset="-122"/>
                </a:rPr>
                <a:t>Cache</a:t>
              </a:r>
              <a:endParaRPr lang="en-US" altLang="zh-CN" sz="2400" dirty="0">
                <a:solidFill>
                  <a:srgbClr val="000000"/>
                </a:solidFill>
                <a:latin typeface="Tahoma" panose="020B0604030504040204" pitchFamily="34" charset="0"/>
                <a:ea typeface="宋体" panose="02010600030101010101" pitchFamily="2" charset="-122"/>
              </a:endParaRPr>
            </a:p>
          </p:txBody>
        </p:sp>
        <p:sp>
          <p:nvSpPr>
            <p:cNvPr id="29711" name="Rectangle 14"/>
            <p:cNvSpPr/>
            <p:nvPr/>
          </p:nvSpPr>
          <p:spPr>
            <a:xfrm>
              <a:off x="720" y="2880"/>
              <a:ext cx="864"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1" fontAlgn="ctr" hangingPunct="1"/>
              <a:r>
                <a:rPr lang="en-US" altLang="zh-CN" sz="2400" dirty="0">
                  <a:solidFill>
                    <a:srgbClr val="000000"/>
                  </a:solidFill>
                  <a:latin typeface="Tahoma" panose="020B0604030504040204" pitchFamily="34" charset="0"/>
                  <a:ea typeface="宋体" panose="02010600030101010101" pitchFamily="2" charset="-122"/>
                </a:rPr>
                <a:t>CPU</a:t>
              </a:r>
              <a:endParaRPr lang="en-US" altLang="zh-CN" sz="2400" dirty="0">
                <a:solidFill>
                  <a:srgbClr val="000000"/>
                </a:solidFill>
                <a:latin typeface="Tahoma" panose="020B0604030504040204" pitchFamily="34" charset="0"/>
                <a:ea typeface="宋体" panose="02010600030101010101" pitchFamily="2" charset="-122"/>
              </a:endParaRPr>
            </a:p>
          </p:txBody>
        </p:sp>
        <p:sp>
          <p:nvSpPr>
            <p:cNvPr id="29712" name="Line 15"/>
            <p:cNvSpPr/>
            <p:nvPr/>
          </p:nvSpPr>
          <p:spPr>
            <a:xfrm>
              <a:off x="1584" y="3024"/>
              <a:ext cx="720" cy="0"/>
            </a:xfrm>
            <a:prstGeom prst="line">
              <a:avLst/>
            </a:prstGeom>
            <a:ln w="38100" cap="flat" cmpd="sng">
              <a:solidFill>
                <a:schemeClr val="tx1"/>
              </a:solidFill>
              <a:prstDash val="solid"/>
              <a:miter/>
              <a:headEnd type="none" w="med" len="med"/>
              <a:tailEnd type="triangle" w="med" len="med"/>
            </a:ln>
          </p:spPr>
        </p:sp>
        <p:sp>
          <p:nvSpPr>
            <p:cNvPr id="29713" name="Line 16"/>
            <p:cNvSpPr/>
            <p:nvPr/>
          </p:nvSpPr>
          <p:spPr>
            <a:xfrm flipH="1">
              <a:off x="1584" y="3216"/>
              <a:ext cx="720" cy="0"/>
            </a:xfrm>
            <a:prstGeom prst="line">
              <a:avLst/>
            </a:prstGeom>
            <a:ln w="38100" cap="flat" cmpd="sng">
              <a:solidFill>
                <a:schemeClr val="tx1"/>
              </a:solidFill>
              <a:prstDash val="solid"/>
              <a:miter/>
              <a:headEnd type="none" w="med" len="med"/>
              <a:tailEnd type="triangle" w="med" len="med"/>
            </a:ln>
          </p:spPr>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63843"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63844" name="Picture 4"/>
          <p:cNvPicPr>
            <a:picLocks noChangeAspect="1"/>
          </p:cNvPicPr>
          <p:nvPr/>
        </p:nvPicPr>
        <p:blipFill>
          <a:blip r:embed="rId1"/>
          <a:stretch>
            <a:fillRect/>
          </a:stretch>
        </p:blipFill>
        <p:spPr>
          <a:xfrm>
            <a:off x="458788" y="914400"/>
            <a:ext cx="8228012" cy="5029200"/>
          </a:xfrm>
          <a:prstGeom prst="rect">
            <a:avLst/>
          </a:prstGeom>
          <a:noFill/>
          <a:ln w="9525">
            <a:noFill/>
          </a:ln>
        </p:spPr>
      </p:pic>
      <p:sp>
        <p:nvSpPr>
          <p:cNvPr id="163845" name="矩形 1"/>
          <p:cNvSpPr/>
          <p:nvPr/>
        </p:nvSpPr>
        <p:spPr>
          <a:xfrm>
            <a:off x="1295400" y="2247900"/>
            <a:ext cx="7200900" cy="1554163"/>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63846" name="矩形 7"/>
          <p:cNvSpPr/>
          <p:nvPr/>
        </p:nvSpPr>
        <p:spPr>
          <a:xfrm>
            <a:off x="1379538" y="4403725"/>
            <a:ext cx="7200900" cy="1487488"/>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cxnSp>
        <p:nvCxnSpPr>
          <p:cNvPr id="163847" name="直接连接符 3"/>
          <p:cNvCxnSpPr/>
          <p:nvPr/>
        </p:nvCxnSpPr>
        <p:spPr>
          <a:xfrm flipH="1">
            <a:off x="2384425" y="1346200"/>
            <a:ext cx="0" cy="4556125"/>
          </a:xfrm>
          <a:prstGeom prst="line">
            <a:avLst/>
          </a:prstGeom>
          <a:ln w="38100" cap="flat" cmpd="sng">
            <a:solidFill>
              <a:srgbClr val="000000"/>
            </a:solidFill>
            <a:prstDash val="solid"/>
            <a:headEnd type="none" w="med" len="med"/>
            <a:tailEnd type="none" w="med" len="med"/>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64867"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64868" name="Picture 4"/>
          <p:cNvPicPr>
            <a:picLocks noChangeAspect="1"/>
          </p:cNvPicPr>
          <p:nvPr/>
        </p:nvPicPr>
        <p:blipFill>
          <a:blip r:embed="rId1"/>
          <a:stretch>
            <a:fillRect/>
          </a:stretch>
        </p:blipFill>
        <p:spPr>
          <a:xfrm>
            <a:off x="458788" y="914400"/>
            <a:ext cx="8228012" cy="5029200"/>
          </a:xfrm>
          <a:prstGeom prst="rect">
            <a:avLst/>
          </a:prstGeom>
          <a:noFill/>
          <a:ln w="9525">
            <a:noFill/>
          </a:ln>
        </p:spPr>
      </p:pic>
      <p:sp>
        <p:nvSpPr>
          <p:cNvPr id="164869" name="矩形 1"/>
          <p:cNvSpPr/>
          <p:nvPr/>
        </p:nvSpPr>
        <p:spPr>
          <a:xfrm>
            <a:off x="1295400" y="2598738"/>
            <a:ext cx="7200900" cy="120332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64870" name="矩形 7"/>
          <p:cNvSpPr/>
          <p:nvPr/>
        </p:nvSpPr>
        <p:spPr>
          <a:xfrm>
            <a:off x="1379538" y="4772025"/>
            <a:ext cx="7200900" cy="1119188"/>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0" name="矩形 9"/>
          <p:cNvSpPr/>
          <p:nvPr/>
        </p:nvSpPr>
        <p:spPr>
          <a:xfrm>
            <a:off x="3162300" y="1820863"/>
            <a:ext cx="427038" cy="77787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3" name="矩形 12"/>
          <p:cNvSpPr/>
          <p:nvPr/>
        </p:nvSpPr>
        <p:spPr>
          <a:xfrm>
            <a:off x="3632200" y="1793875"/>
            <a:ext cx="427038" cy="77787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5" name="矩形 14"/>
          <p:cNvSpPr/>
          <p:nvPr/>
        </p:nvSpPr>
        <p:spPr>
          <a:xfrm>
            <a:off x="4087813" y="1793875"/>
            <a:ext cx="427037" cy="77787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6" name="矩形 15"/>
          <p:cNvSpPr/>
          <p:nvPr/>
        </p:nvSpPr>
        <p:spPr>
          <a:xfrm>
            <a:off x="4667250" y="1820863"/>
            <a:ext cx="427038" cy="77787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7" name="矩形 16"/>
          <p:cNvSpPr/>
          <p:nvPr/>
        </p:nvSpPr>
        <p:spPr>
          <a:xfrm>
            <a:off x="5149850" y="1820863"/>
            <a:ext cx="425450" cy="77787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8" name="矩形 17"/>
          <p:cNvSpPr/>
          <p:nvPr/>
        </p:nvSpPr>
        <p:spPr>
          <a:xfrm>
            <a:off x="5624513" y="1820863"/>
            <a:ext cx="427037" cy="77787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9" name="矩形 18"/>
          <p:cNvSpPr/>
          <p:nvPr/>
        </p:nvSpPr>
        <p:spPr>
          <a:xfrm>
            <a:off x="6100763" y="1820863"/>
            <a:ext cx="427037" cy="77787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0" name="矩形 19"/>
          <p:cNvSpPr/>
          <p:nvPr/>
        </p:nvSpPr>
        <p:spPr>
          <a:xfrm>
            <a:off x="6608763" y="1808163"/>
            <a:ext cx="427037" cy="77628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1" name="矩形 20"/>
          <p:cNvSpPr/>
          <p:nvPr/>
        </p:nvSpPr>
        <p:spPr>
          <a:xfrm>
            <a:off x="7131050" y="1827213"/>
            <a:ext cx="427038" cy="77787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2" name="矩形 21"/>
          <p:cNvSpPr/>
          <p:nvPr/>
        </p:nvSpPr>
        <p:spPr>
          <a:xfrm>
            <a:off x="7616825" y="1827213"/>
            <a:ext cx="427038" cy="77787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3" name="矩形 22"/>
          <p:cNvSpPr/>
          <p:nvPr/>
        </p:nvSpPr>
        <p:spPr>
          <a:xfrm>
            <a:off x="8124825" y="1793875"/>
            <a:ext cx="427038" cy="77787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4" name="矩形 23"/>
          <p:cNvSpPr/>
          <p:nvPr/>
        </p:nvSpPr>
        <p:spPr>
          <a:xfrm>
            <a:off x="6704013" y="4418013"/>
            <a:ext cx="427037" cy="38893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cxnSp>
        <p:nvCxnSpPr>
          <p:cNvPr id="164883" name="直接连接符 24"/>
          <p:cNvCxnSpPr/>
          <p:nvPr/>
        </p:nvCxnSpPr>
        <p:spPr>
          <a:xfrm flipH="1">
            <a:off x="2384425" y="1346200"/>
            <a:ext cx="0" cy="4556125"/>
          </a:xfrm>
          <a:prstGeom prst="line">
            <a:avLst/>
          </a:prstGeom>
          <a:ln w="38100" cap="flat" cmpd="sng">
            <a:solidFill>
              <a:srgbClr val="000000"/>
            </a:solidFill>
            <a:prstDash val="solid"/>
            <a:headEnd type="none" w="med" len="med"/>
            <a:tailEnd type="none" w="med" len="med"/>
          </a:ln>
        </p:spPr>
      </p:cxnSp>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339850" y="4667250"/>
              <a:ext cx="654050" cy="25400"/>
            </p14:xfrm>
          </p:contentPart>
        </mc:Choice>
        <mc:Fallback xmlns="">
          <p:pic>
            <p:nvPicPr>
              <p:cNvPr id="3" name="墨迹 2"/>
            </p:nvPicPr>
            <p:blipFill>
              <a:blip r:embed="rId3"/>
            </p:blipFill>
            <p:spPr>
              <a:xfrm>
                <a:off x="1339850" y="4667250"/>
                <a:ext cx="654050" cy="254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66915"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66916" name="Picture 4"/>
          <p:cNvPicPr>
            <a:picLocks noChangeAspect="1"/>
          </p:cNvPicPr>
          <p:nvPr/>
        </p:nvPicPr>
        <p:blipFill>
          <a:blip r:embed="rId1"/>
          <a:stretch>
            <a:fillRect/>
          </a:stretch>
        </p:blipFill>
        <p:spPr>
          <a:xfrm>
            <a:off x="458788" y="914400"/>
            <a:ext cx="8228012" cy="5029200"/>
          </a:xfrm>
          <a:prstGeom prst="rect">
            <a:avLst/>
          </a:prstGeom>
          <a:noFill/>
          <a:ln w="9525">
            <a:noFill/>
          </a:ln>
        </p:spPr>
      </p:pic>
      <p:sp>
        <p:nvSpPr>
          <p:cNvPr id="166917" name="矩形 1"/>
          <p:cNvSpPr/>
          <p:nvPr/>
        </p:nvSpPr>
        <p:spPr>
          <a:xfrm>
            <a:off x="1295400" y="3055938"/>
            <a:ext cx="7200900" cy="746125"/>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66918" name="矩形 7"/>
          <p:cNvSpPr/>
          <p:nvPr/>
        </p:nvSpPr>
        <p:spPr>
          <a:xfrm>
            <a:off x="1379538" y="5114925"/>
            <a:ext cx="7200900" cy="776288"/>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0" name="矩形 9"/>
          <p:cNvSpPr/>
          <p:nvPr/>
        </p:nvSpPr>
        <p:spPr>
          <a:xfrm>
            <a:off x="3162300" y="1820863"/>
            <a:ext cx="427038" cy="118268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3" name="矩形 12"/>
          <p:cNvSpPr/>
          <p:nvPr/>
        </p:nvSpPr>
        <p:spPr>
          <a:xfrm>
            <a:off x="3632200" y="1793875"/>
            <a:ext cx="427038" cy="1182688"/>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5" name="矩形 14"/>
          <p:cNvSpPr/>
          <p:nvPr/>
        </p:nvSpPr>
        <p:spPr>
          <a:xfrm>
            <a:off x="4087813" y="1793875"/>
            <a:ext cx="427037" cy="1182688"/>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6" name="矩形 15"/>
          <p:cNvSpPr/>
          <p:nvPr/>
        </p:nvSpPr>
        <p:spPr>
          <a:xfrm>
            <a:off x="4667250" y="1820863"/>
            <a:ext cx="427038" cy="118268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7" name="矩形 16"/>
          <p:cNvSpPr/>
          <p:nvPr/>
        </p:nvSpPr>
        <p:spPr>
          <a:xfrm>
            <a:off x="5149850" y="1820863"/>
            <a:ext cx="425450" cy="118268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8" name="矩形 17"/>
          <p:cNvSpPr/>
          <p:nvPr/>
        </p:nvSpPr>
        <p:spPr>
          <a:xfrm>
            <a:off x="5624513" y="1820863"/>
            <a:ext cx="427037" cy="118268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9" name="矩形 18"/>
          <p:cNvSpPr/>
          <p:nvPr/>
        </p:nvSpPr>
        <p:spPr>
          <a:xfrm>
            <a:off x="6100763" y="1820863"/>
            <a:ext cx="427037" cy="118268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0" name="矩形 19"/>
          <p:cNvSpPr/>
          <p:nvPr/>
        </p:nvSpPr>
        <p:spPr>
          <a:xfrm>
            <a:off x="6608763" y="1808163"/>
            <a:ext cx="427037" cy="11811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1" name="矩形 20"/>
          <p:cNvSpPr/>
          <p:nvPr/>
        </p:nvSpPr>
        <p:spPr>
          <a:xfrm>
            <a:off x="7131050" y="1827213"/>
            <a:ext cx="427038" cy="118268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2" name="矩形 21"/>
          <p:cNvSpPr/>
          <p:nvPr/>
        </p:nvSpPr>
        <p:spPr>
          <a:xfrm>
            <a:off x="7616825" y="1827213"/>
            <a:ext cx="427038" cy="118268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3" name="矩形 22"/>
          <p:cNvSpPr/>
          <p:nvPr/>
        </p:nvSpPr>
        <p:spPr>
          <a:xfrm>
            <a:off x="8124825" y="1793875"/>
            <a:ext cx="427038" cy="1182688"/>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4" name="矩形 23"/>
          <p:cNvSpPr/>
          <p:nvPr/>
        </p:nvSpPr>
        <p:spPr>
          <a:xfrm>
            <a:off x="6704013" y="4703763"/>
            <a:ext cx="427037" cy="38893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5" name="矩形 24"/>
          <p:cNvSpPr/>
          <p:nvPr/>
        </p:nvSpPr>
        <p:spPr>
          <a:xfrm>
            <a:off x="4603750" y="4625975"/>
            <a:ext cx="425450" cy="38735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cxnSp>
        <p:nvCxnSpPr>
          <p:cNvPr id="166932" name="直接连接符 25"/>
          <p:cNvCxnSpPr/>
          <p:nvPr/>
        </p:nvCxnSpPr>
        <p:spPr>
          <a:xfrm flipH="1">
            <a:off x="2384425" y="1346200"/>
            <a:ext cx="0" cy="4556125"/>
          </a:xfrm>
          <a:prstGeom prst="line">
            <a:avLst/>
          </a:prstGeom>
          <a:ln w="38100" cap="flat" cmpd="sng">
            <a:solidFill>
              <a:srgbClr val="000000"/>
            </a:solidFill>
            <a:prstDash val="soli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68963"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68964" name="Picture 4"/>
          <p:cNvPicPr>
            <a:picLocks noChangeAspect="1"/>
          </p:cNvPicPr>
          <p:nvPr/>
        </p:nvPicPr>
        <p:blipFill>
          <a:blip r:embed="rId1"/>
          <a:stretch>
            <a:fillRect/>
          </a:stretch>
        </p:blipFill>
        <p:spPr>
          <a:xfrm>
            <a:off x="458788" y="914400"/>
            <a:ext cx="8228012" cy="5029200"/>
          </a:xfrm>
          <a:prstGeom prst="rect">
            <a:avLst/>
          </a:prstGeom>
          <a:noFill/>
          <a:ln w="9525">
            <a:noFill/>
          </a:ln>
        </p:spPr>
      </p:pic>
      <p:sp>
        <p:nvSpPr>
          <p:cNvPr id="168965" name="矩形 1"/>
          <p:cNvSpPr/>
          <p:nvPr/>
        </p:nvSpPr>
        <p:spPr>
          <a:xfrm>
            <a:off x="1295400" y="3471863"/>
            <a:ext cx="7200900" cy="3302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68966" name="矩形 7"/>
          <p:cNvSpPr/>
          <p:nvPr/>
        </p:nvSpPr>
        <p:spPr>
          <a:xfrm>
            <a:off x="1379538" y="5434013"/>
            <a:ext cx="7200900" cy="4572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0" name="矩形 9"/>
          <p:cNvSpPr/>
          <p:nvPr/>
        </p:nvSpPr>
        <p:spPr>
          <a:xfrm>
            <a:off x="3162300" y="1820863"/>
            <a:ext cx="427038" cy="1598612"/>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3" name="矩形 12"/>
          <p:cNvSpPr/>
          <p:nvPr/>
        </p:nvSpPr>
        <p:spPr>
          <a:xfrm>
            <a:off x="3632200" y="1793875"/>
            <a:ext cx="427038" cy="1598613"/>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5" name="矩形 14"/>
          <p:cNvSpPr/>
          <p:nvPr/>
        </p:nvSpPr>
        <p:spPr>
          <a:xfrm>
            <a:off x="4087813" y="1793875"/>
            <a:ext cx="427037" cy="1598613"/>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6" name="矩形 15"/>
          <p:cNvSpPr/>
          <p:nvPr/>
        </p:nvSpPr>
        <p:spPr>
          <a:xfrm>
            <a:off x="4667250" y="1820863"/>
            <a:ext cx="427038" cy="1598612"/>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7" name="矩形 16"/>
          <p:cNvSpPr/>
          <p:nvPr/>
        </p:nvSpPr>
        <p:spPr>
          <a:xfrm>
            <a:off x="5149850" y="1820863"/>
            <a:ext cx="425450" cy="1598612"/>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8" name="矩形 17"/>
          <p:cNvSpPr/>
          <p:nvPr/>
        </p:nvSpPr>
        <p:spPr>
          <a:xfrm>
            <a:off x="5624513" y="1820863"/>
            <a:ext cx="427037" cy="1598612"/>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9" name="矩形 18"/>
          <p:cNvSpPr/>
          <p:nvPr/>
        </p:nvSpPr>
        <p:spPr>
          <a:xfrm>
            <a:off x="6100763" y="1820863"/>
            <a:ext cx="427037" cy="1598612"/>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0" name="矩形 19"/>
          <p:cNvSpPr/>
          <p:nvPr/>
        </p:nvSpPr>
        <p:spPr>
          <a:xfrm>
            <a:off x="6608763" y="1808163"/>
            <a:ext cx="427037" cy="1598612"/>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1" name="矩形 20"/>
          <p:cNvSpPr/>
          <p:nvPr/>
        </p:nvSpPr>
        <p:spPr>
          <a:xfrm>
            <a:off x="7131050" y="1827213"/>
            <a:ext cx="427038" cy="1598612"/>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2" name="矩形 21"/>
          <p:cNvSpPr/>
          <p:nvPr/>
        </p:nvSpPr>
        <p:spPr>
          <a:xfrm>
            <a:off x="7616825" y="1827213"/>
            <a:ext cx="427038" cy="1598612"/>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3" name="矩形 22"/>
          <p:cNvSpPr/>
          <p:nvPr/>
        </p:nvSpPr>
        <p:spPr>
          <a:xfrm>
            <a:off x="8124825" y="1793875"/>
            <a:ext cx="427038" cy="1598613"/>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4" name="矩形 23"/>
          <p:cNvSpPr/>
          <p:nvPr/>
        </p:nvSpPr>
        <p:spPr>
          <a:xfrm>
            <a:off x="6704013" y="5038725"/>
            <a:ext cx="427037" cy="388938"/>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5" name="矩形 24"/>
          <p:cNvSpPr/>
          <p:nvPr/>
        </p:nvSpPr>
        <p:spPr>
          <a:xfrm>
            <a:off x="4633913" y="5051425"/>
            <a:ext cx="425450" cy="388938"/>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6" name="矩形 25"/>
          <p:cNvSpPr/>
          <p:nvPr/>
        </p:nvSpPr>
        <p:spPr>
          <a:xfrm>
            <a:off x="5575300" y="5038725"/>
            <a:ext cx="427038" cy="388938"/>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7" name="矩形 26"/>
          <p:cNvSpPr/>
          <p:nvPr/>
        </p:nvSpPr>
        <p:spPr>
          <a:xfrm>
            <a:off x="6226175" y="5072063"/>
            <a:ext cx="427038" cy="38893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8" name="矩形 27"/>
          <p:cNvSpPr/>
          <p:nvPr/>
        </p:nvSpPr>
        <p:spPr>
          <a:xfrm>
            <a:off x="7216775" y="5091113"/>
            <a:ext cx="427038" cy="38893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9" name="矩形 28"/>
          <p:cNvSpPr/>
          <p:nvPr/>
        </p:nvSpPr>
        <p:spPr>
          <a:xfrm>
            <a:off x="7729538" y="5057775"/>
            <a:ext cx="427037" cy="388938"/>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30" name="矩形 29"/>
          <p:cNvSpPr/>
          <p:nvPr/>
        </p:nvSpPr>
        <p:spPr>
          <a:xfrm>
            <a:off x="8164513" y="5091113"/>
            <a:ext cx="427037" cy="388937"/>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cxnSp>
        <p:nvCxnSpPr>
          <p:cNvPr id="168985" name="直接连接符 30"/>
          <p:cNvCxnSpPr/>
          <p:nvPr/>
        </p:nvCxnSpPr>
        <p:spPr>
          <a:xfrm flipH="1">
            <a:off x="2384425" y="1346200"/>
            <a:ext cx="0" cy="4556125"/>
          </a:xfrm>
          <a:prstGeom prst="line">
            <a:avLst/>
          </a:prstGeom>
          <a:ln w="38100" cap="flat" cmpd="sng">
            <a:solidFill>
              <a:srgbClr val="000000"/>
            </a:solidFill>
            <a:prstDash val="soli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71011"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71012" name="Picture 4"/>
          <p:cNvPicPr>
            <a:picLocks noChangeAspect="1"/>
          </p:cNvPicPr>
          <p:nvPr/>
        </p:nvPicPr>
        <p:blipFill>
          <a:blip r:embed="rId1"/>
          <a:stretch>
            <a:fillRect/>
          </a:stretch>
        </p:blipFill>
        <p:spPr>
          <a:xfrm>
            <a:off x="458788" y="914400"/>
            <a:ext cx="8228012" cy="5029200"/>
          </a:xfrm>
          <a:prstGeom prst="rect">
            <a:avLst/>
          </a:prstGeom>
          <a:noFill/>
          <a:ln w="9525">
            <a:noFill/>
          </a:ln>
        </p:spPr>
      </p:pic>
      <p:cxnSp>
        <p:nvCxnSpPr>
          <p:cNvPr id="171013" name="直接连接符 3"/>
          <p:cNvCxnSpPr/>
          <p:nvPr/>
        </p:nvCxnSpPr>
        <p:spPr>
          <a:xfrm flipH="1">
            <a:off x="2378075" y="2247900"/>
            <a:ext cx="0" cy="3535363"/>
          </a:xfrm>
          <a:prstGeom prst="line">
            <a:avLst/>
          </a:prstGeom>
          <a:ln w="38100" cap="flat" cmpd="sng">
            <a:solidFill>
              <a:srgbClr val="000000"/>
            </a:solidFill>
            <a:prstDash val="solid"/>
            <a:headEnd type="none" w="med" len="med"/>
            <a:tailEnd type="none" w="med" len="med"/>
          </a:ln>
        </p:spPr>
      </p:cxnSp>
      <p:sp>
        <p:nvSpPr>
          <p:cNvPr id="10" name="矩形 9"/>
          <p:cNvSpPr/>
          <p:nvPr/>
        </p:nvSpPr>
        <p:spPr>
          <a:xfrm>
            <a:off x="3162300" y="1820863"/>
            <a:ext cx="427038" cy="19558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3" name="矩形 12"/>
          <p:cNvSpPr/>
          <p:nvPr/>
        </p:nvSpPr>
        <p:spPr>
          <a:xfrm>
            <a:off x="3632200" y="1793875"/>
            <a:ext cx="427038" cy="19558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5" name="矩形 14"/>
          <p:cNvSpPr/>
          <p:nvPr/>
        </p:nvSpPr>
        <p:spPr>
          <a:xfrm>
            <a:off x="4087813" y="1793875"/>
            <a:ext cx="427037" cy="19558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6" name="矩形 15"/>
          <p:cNvSpPr/>
          <p:nvPr/>
        </p:nvSpPr>
        <p:spPr>
          <a:xfrm>
            <a:off x="4667250" y="1820863"/>
            <a:ext cx="427038" cy="19558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7" name="矩形 16"/>
          <p:cNvSpPr/>
          <p:nvPr/>
        </p:nvSpPr>
        <p:spPr>
          <a:xfrm>
            <a:off x="5149850" y="1820863"/>
            <a:ext cx="425450" cy="19558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8" name="矩形 17"/>
          <p:cNvSpPr/>
          <p:nvPr/>
        </p:nvSpPr>
        <p:spPr>
          <a:xfrm>
            <a:off x="5624513" y="1820863"/>
            <a:ext cx="427037" cy="19558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19" name="矩形 18"/>
          <p:cNvSpPr/>
          <p:nvPr/>
        </p:nvSpPr>
        <p:spPr>
          <a:xfrm>
            <a:off x="6100763" y="1820863"/>
            <a:ext cx="427037" cy="19558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0" name="矩形 19"/>
          <p:cNvSpPr/>
          <p:nvPr/>
        </p:nvSpPr>
        <p:spPr>
          <a:xfrm>
            <a:off x="6608763" y="1808163"/>
            <a:ext cx="427037" cy="1954212"/>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1" name="矩形 20"/>
          <p:cNvSpPr/>
          <p:nvPr/>
        </p:nvSpPr>
        <p:spPr>
          <a:xfrm>
            <a:off x="7131050" y="1827213"/>
            <a:ext cx="427038" cy="19558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2" name="矩形 21"/>
          <p:cNvSpPr/>
          <p:nvPr/>
        </p:nvSpPr>
        <p:spPr>
          <a:xfrm>
            <a:off x="7616825" y="1827213"/>
            <a:ext cx="427038" cy="19558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3" name="矩形 22"/>
          <p:cNvSpPr/>
          <p:nvPr/>
        </p:nvSpPr>
        <p:spPr>
          <a:xfrm>
            <a:off x="8124825" y="1793875"/>
            <a:ext cx="427038" cy="195580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4" name="矩形 23"/>
          <p:cNvSpPr/>
          <p:nvPr/>
        </p:nvSpPr>
        <p:spPr>
          <a:xfrm>
            <a:off x="6704013" y="5421313"/>
            <a:ext cx="427037" cy="34925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5" name="矩形 24"/>
          <p:cNvSpPr/>
          <p:nvPr/>
        </p:nvSpPr>
        <p:spPr>
          <a:xfrm>
            <a:off x="4633913" y="5434013"/>
            <a:ext cx="425450" cy="34925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6" name="矩形 25"/>
          <p:cNvSpPr/>
          <p:nvPr/>
        </p:nvSpPr>
        <p:spPr>
          <a:xfrm>
            <a:off x="5575300" y="5421313"/>
            <a:ext cx="427038" cy="34925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7" name="矩形 26"/>
          <p:cNvSpPr/>
          <p:nvPr/>
        </p:nvSpPr>
        <p:spPr>
          <a:xfrm>
            <a:off x="6226175" y="5454650"/>
            <a:ext cx="427038" cy="34925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8" name="矩形 27"/>
          <p:cNvSpPr/>
          <p:nvPr/>
        </p:nvSpPr>
        <p:spPr>
          <a:xfrm>
            <a:off x="7216775" y="5473700"/>
            <a:ext cx="427038" cy="34925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29" name="矩形 28"/>
          <p:cNvSpPr/>
          <p:nvPr/>
        </p:nvSpPr>
        <p:spPr>
          <a:xfrm>
            <a:off x="7729538" y="5440363"/>
            <a:ext cx="427037" cy="34925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
        <p:nvSpPr>
          <p:cNvPr id="30" name="矩形 29"/>
          <p:cNvSpPr/>
          <p:nvPr/>
        </p:nvSpPr>
        <p:spPr>
          <a:xfrm>
            <a:off x="8164513" y="5473700"/>
            <a:ext cx="427037" cy="349250"/>
          </a:xfrm>
          <a:prstGeom prst="rect">
            <a:avLst/>
          </a:prstGeom>
          <a:solidFill>
            <a:schemeClr val="bg1"/>
          </a:solidFill>
          <a:ln w="38100">
            <a:noFill/>
          </a:ln>
        </p:spPr>
        <p:txBody>
          <a:bodyPr wrap="none" anchor="ctr" anchorCtr="0"/>
          <a:p>
            <a:pPr algn="ctr"/>
            <a:endParaRPr lang="zh-CN" altLang="en-US"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73059" name="Rectangle 3"/>
          <p:cNvSpPr>
            <a:spLocks noGrp="1"/>
          </p:cNvSpPr>
          <p:nvPr>
            <p:ph idx="1" hasCustomPrompt="1"/>
          </p:nvPr>
        </p:nvSpPr>
        <p:spPr>
          <a:ln/>
        </p:spPr>
        <p:txBody>
          <a:bodyPr vert="horz" wrap="square" lIns="91440" tIns="45720" rIns="91440" bIns="45720" anchor="t" anchorCtr="0"/>
          <a:p>
            <a:pPr eaLnBrk="1" hangingPunct="1"/>
            <a:endParaRPr lang="zh-CN" altLang="en-US" dirty="0"/>
          </a:p>
        </p:txBody>
      </p:sp>
      <p:pic>
        <p:nvPicPr>
          <p:cNvPr id="173060" name="Picture 4"/>
          <p:cNvPicPr>
            <a:picLocks noChangeAspect="1"/>
          </p:cNvPicPr>
          <p:nvPr/>
        </p:nvPicPr>
        <p:blipFill>
          <a:blip r:embed="rId1"/>
          <a:stretch>
            <a:fillRect/>
          </a:stretch>
        </p:blipFill>
        <p:spPr>
          <a:xfrm>
            <a:off x="458788" y="914400"/>
            <a:ext cx="8228012" cy="5029200"/>
          </a:xfrm>
          <a:prstGeom prst="rect">
            <a:avLst/>
          </a:prstGeom>
          <a:noFill/>
          <a:ln w="9525">
            <a:noFill/>
          </a:ln>
        </p:spPr>
      </p:pic>
      <mc:AlternateContent xmlns:mc="http://schemas.openxmlformats.org/markup-compatibility/2006" xmlns:p14="http://schemas.microsoft.com/office/powerpoint/2010/main">
        <mc:Choice Requires="p14">
          <p:contentPart r:id="rId2" p14:bwMode="auto">
            <p14:nvContentPartPr>
              <p14:cNvPr id="6" name="墨迹 5"/>
              <p14:cNvContentPartPr/>
              <p14:nvPr/>
            </p14:nvContentPartPr>
            <p14:xfrm>
              <a:off x="5664200" y="2057400"/>
              <a:ext cx="12700" cy="360"/>
            </p14:xfrm>
          </p:contentPart>
        </mc:Choice>
        <mc:Fallback xmlns="">
          <p:pic>
            <p:nvPicPr>
              <p:cNvPr id="6" name="墨迹 5"/>
            </p:nvPicPr>
            <p:blipFill>
              <a:blip r:embed="rId3"/>
            </p:blipFill>
            <p:spPr>
              <a:xfrm>
                <a:off x="5664200" y="2057400"/>
                <a:ext cx="12700" cy="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5" name="墨迹 14"/>
              <p14:cNvContentPartPr/>
              <p14:nvPr/>
            </p14:nvContentPartPr>
            <p14:xfrm>
              <a:off x="1212850" y="4953000"/>
              <a:ext cx="12700" cy="360"/>
            </p14:xfrm>
          </p:contentPart>
        </mc:Choice>
        <mc:Fallback xmlns="">
          <p:pic>
            <p:nvPicPr>
              <p:cNvPr id="15" name="墨迹 14"/>
            </p:nvPicPr>
            <p:blipFill>
              <a:blip r:embed="rId3"/>
            </p:blipFill>
            <p:spPr>
              <a:xfrm>
                <a:off x="1212850" y="4953000"/>
                <a:ext cx="12700" cy="360"/>
              </a:xfrm>
              <a:prstGeom prst="rect"/>
            </p:spPr>
          </p:pic>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页脚占位符 4"/>
          <p:cNvSpPr txBox="1">
            <a:spLocks noGrp="1"/>
          </p:cNvSpPr>
          <p:nvPr>
            <p:ph type="ftr" sz="quarter"/>
          </p:nvPr>
        </p:nvSpPr>
        <p:spPr>
          <a:xfrm>
            <a:off x="4229100" y="6477000"/>
            <a:ext cx="3962400" cy="304800"/>
          </a:xfrm>
          <a:prstGeom prst="rect">
            <a:avLst/>
          </a:prstGeom>
          <a:noFill/>
          <a:ln w="9525">
            <a:noFill/>
          </a:ln>
        </p:spPr>
        <p:txBody>
          <a:bodyPr/>
          <a:lstStyle>
            <a:lvl1pPr marL="0" lvl="0"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rgbClr val="FF0000"/>
                </a:solidFill>
                <a:latin typeface="Times New Roman" panose="02020603050405020304" pitchFamily="18" charset="0"/>
                <a:ea typeface="黑体" panose="02010609060101010101" pitchFamily="49" charset="-122"/>
                <a:cs typeface="+mn-cs"/>
              </a:defRPr>
            </a:lvl5pPr>
          </a:lstStyle>
          <a:p>
            <a:pPr lvl="0"/>
            <a:r>
              <a:rPr lang="en-US" altLang="zh-CN" sz="1000" dirty="0">
                <a:solidFill>
                  <a:schemeClr val="hlink"/>
                </a:solidFill>
                <a:latin typeface="Verdana" panose="020B0604030504040204" pitchFamily="34" charset="0"/>
                <a:ea typeface="Gulim" pitchFamily="34" charset="-127"/>
              </a:rPr>
              <a:t>Harbin Engineering University</a:t>
            </a:r>
            <a:endParaRPr lang="en-US" altLang="zh-CN" sz="1000" dirty="0">
              <a:solidFill>
                <a:schemeClr val="hlink"/>
              </a:solidFill>
              <a:latin typeface="Verdana" panose="020B0604030504040204" pitchFamily="34" charset="0"/>
              <a:ea typeface="Gulim" pitchFamily="34" charset="-127"/>
            </a:endParaRPr>
          </a:p>
        </p:txBody>
      </p:sp>
      <p:sp>
        <p:nvSpPr>
          <p:cNvPr id="174083" name="Rectangle 2"/>
          <p:cNvSpPr>
            <a:spLocks noGrp="1"/>
          </p:cNvSpPr>
          <p:nvPr>
            <p:ph type="title"/>
          </p:nvPr>
        </p:nvSpPr>
        <p:spPr>
          <a:ln/>
        </p:spPr>
        <p:txBody>
          <a:bodyPr vert="horz" wrap="square" lIns="91440" tIns="45720" rIns="91440" bIns="45720" anchor="ctr" anchorCtr="0"/>
          <a:p>
            <a:pPr eaLnBrk="1" hangingPunct="1"/>
            <a:r>
              <a:rPr lang="en-US" altLang="zh-CN" dirty="0">
                <a:latin typeface="Times New Roman" panose="02020603050405020304" pitchFamily="18" charset="0"/>
              </a:rPr>
              <a:t>3 </a:t>
            </a:r>
            <a:r>
              <a:rPr lang="zh-CN" altLang="en-US" dirty="0">
                <a:latin typeface="Times New Roman" panose="02020603050405020304" pitchFamily="18" charset="0"/>
              </a:rPr>
              <a:t>虚拟存储器工作的全过程</a:t>
            </a:r>
            <a:r>
              <a:rPr lang="zh-CN" altLang="en-US" dirty="0"/>
              <a:t> </a:t>
            </a:r>
            <a:endParaRPr lang="zh-CN" altLang="en-US" dirty="0"/>
          </a:p>
        </p:txBody>
      </p:sp>
      <p:sp>
        <p:nvSpPr>
          <p:cNvPr id="174084" name="Rectangle 3"/>
          <p:cNvSpPr>
            <a:spLocks noGrp="1"/>
          </p:cNvSpPr>
          <p:nvPr>
            <p:ph idx="1" hasCustomPrompt="1"/>
          </p:nvPr>
        </p:nvSpPr>
        <p:spPr>
          <a:ln/>
        </p:spPr>
        <p:txBody>
          <a:bodyPr vert="horz" wrap="square" lIns="91440" tIns="45720" rIns="91440" bIns="45720" anchor="t" anchorCtr="0"/>
          <a:p>
            <a:pPr eaLnBrk="1" hangingPunct="1"/>
            <a:endParaRPr lang="en-US" altLang="zh-CN" dirty="0"/>
          </a:p>
        </p:txBody>
      </p:sp>
      <p:pic>
        <p:nvPicPr>
          <p:cNvPr id="174085" name="Picture 5"/>
          <p:cNvPicPr>
            <a:picLocks noChangeAspect="1"/>
          </p:cNvPicPr>
          <p:nvPr/>
        </p:nvPicPr>
        <p:blipFill>
          <a:blip r:embed="rId1"/>
          <a:stretch>
            <a:fillRect/>
          </a:stretch>
        </p:blipFill>
        <p:spPr>
          <a:xfrm>
            <a:off x="879475" y="879475"/>
            <a:ext cx="7613650" cy="5946775"/>
          </a:xfrm>
          <a:prstGeom prst="rect">
            <a:avLst/>
          </a:prstGeom>
          <a:noFill/>
          <a:ln w="9525">
            <a:noFill/>
          </a:ln>
        </p:spPr>
      </p:pic>
      <p:sp>
        <p:nvSpPr>
          <p:cNvPr id="174086" name="文本框 1"/>
          <p:cNvSpPr txBox="1"/>
          <p:nvPr/>
        </p:nvSpPr>
        <p:spPr>
          <a:xfrm>
            <a:off x="2566988" y="2832100"/>
            <a:ext cx="327025" cy="338138"/>
          </a:xfrm>
          <a:prstGeom prst="rect">
            <a:avLst/>
          </a:prstGeom>
          <a:noFill/>
          <a:ln w="9525">
            <a:noFill/>
          </a:ln>
        </p:spPr>
        <p:txBody>
          <a:bodyPr>
            <a:spAutoFit/>
          </a:bodyPr>
          <a:p>
            <a:r>
              <a:rPr lang="zh-CN" altLang="en-US" sz="1600" dirty="0">
                <a:solidFill>
                  <a:srgbClr val="000000"/>
                </a:solidFill>
                <a:latin typeface="Times New Roman" panose="02020603050405020304" pitchFamily="18" charset="0"/>
              </a:rPr>
              <a:t>①</a:t>
            </a:r>
            <a:endParaRPr lang="zh-CN" altLang="en-US" sz="1600" dirty="0">
              <a:solidFill>
                <a:srgbClr val="000000"/>
              </a:solidFill>
              <a:latin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Rectangle 3"/>
          <p:cNvSpPr>
            <a:spLocks noGrp="1"/>
          </p:cNvSpPr>
          <p:nvPr>
            <p:ph idx="1" hasCustomPrompt="1"/>
          </p:nvPr>
        </p:nvSpPr>
        <p:spPr>
          <a:ln/>
        </p:spPr>
        <p:txBody>
          <a:bodyPr vert="horz" wrap="square" lIns="91440" tIns="45720" rIns="91440" bIns="45720" anchor="t" anchorCtr="0"/>
          <a:p>
            <a:pPr eaLnBrk="1" hangingPunct="1"/>
            <a:r>
              <a:rPr lang="en-US" altLang="zh-CN" sz="2400" b="0" dirty="0">
                <a:latin typeface="Times New Roman" panose="02020603050405020304" pitchFamily="18" charset="0"/>
                <a:ea typeface="黑体" panose="02010609060101010101" pitchFamily="49" charset="-122"/>
              </a:rPr>
              <a:t>4.2.1 </a:t>
            </a:r>
            <a:r>
              <a:rPr lang="zh-CN" altLang="en-US" sz="2400" b="0" dirty="0">
                <a:latin typeface="Times New Roman" panose="02020603050405020304" pitchFamily="18" charset="0"/>
                <a:ea typeface="黑体" panose="02010609060101010101" pitchFamily="49" charset="-122"/>
              </a:rPr>
              <a:t>虚拟存储管理方式</a:t>
            </a:r>
            <a:endParaRPr lang="zh-CN" altLang="en-US" sz="2400" b="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段式管理</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页式管理</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段页式管理</a:t>
            </a:r>
            <a:endParaRPr lang="zh-CN" altLang="en-US" sz="2000" dirty="0">
              <a:latin typeface="Times New Roman" panose="02020603050405020304" pitchFamily="18" charset="0"/>
              <a:ea typeface="黑体" panose="02010609060101010101" pitchFamily="49" charset="-122"/>
            </a:endParaRPr>
          </a:p>
          <a:p>
            <a:pPr eaLnBrk="1" hangingPunct="1"/>
            <a:r>
              <a:rPr lang="en-US" altLang="zh-CN" sz="2400" b="0" dirty="0">
                <a:latin typeface="Times New Roman" panose="02020603050405020304" pitchFamily="18" charset="0"/>
                <a:ea typeface="黑体" panose="02010609060101010101" pitchFamily="49" charset="-122"/>
              </a:rPr>
              <a:t>4.2.2 </a:t>
            </a:r>
            <a:r>
              <a:rPr lang="zh-CN" altLang="en-US" sz="2400" b="0" dirty="0">
                <a:latin typeface="Times New Roman" panose="02020603050405020304" pitchFamily="18" charset="0"/>
                <a:ea typeface="黑体" panose="02010609060101010101" pitchFamily="49" charset="-122"/>
              </a:rPr>
              <a:t>页式虚拟存储器的构成</a:t>
            </a:r>
            <a:endParaRPr lang="zh-CN" altLang="en-US" sz="2400" b="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地址的映像和变换</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页面替换算法</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虚拟存储器工作全过程</a:t>
            </a:r>
            <a:endParaRPr lang="zh-CN" altLang="en-US" sz="2000" dirty="0">
              <a:latin typeface="Times New Roman" panose="02020603050405020304" pitchFamily="18" charset="0"/>
              <a:ea typeface="黑体" panose="02010609060101010101" pitchFamily="49" charset="-122"/>
            </a:endParaRPr>
          </a:p>
          <a:p>
            <a:pPr eaLnBrk="1" hangingPunct="1"/>
            <a:r>
              <a:rPr lang="en-US" altLang="zh-CN" sz="2400" b="0" dirty="0">
                <a:solidFill>
                  <a:srgbClr val="FF0000"/>
                </a:solidFill>
                <a:latin typeface="Times New Roman" panose="02020603050405020304" pitchFamily="18" charset="0"/>
                <a:ea typeface="黑体" panose="02010609060101010101" pitchFamily="49" charset="-122"/>
              </a:rPr>
              <a:t>4.2.3 </a:t>
            </a:r>
            <a:r>
              <a:rPr lang="zh-CN" altLang="en-US" sz="2400" b="0" dirty="0">
                <a:solidFill>
                  <a:srgbClr val="FF0000"/>
                </a:solidFill>
                <a:latin typeface="Times New Roman" panose="02020603050405020304" pitchFamily="18" charset="0"/>
                <a:ea typeface="黑体" panose="02010609060101010101" pitchFamily="49" charset="-122"/>
              </a:rPr>
              <a:t>页式虚拟存储器实现中的问题</a:t>
            </a:r>
            <a:endParaRPr lang="zh-CN" altLang="en-US" sz="2400" b="0" dirty="0">
              <a:solidFill>
                <a:srgbClr val="FF0000"/>
              </a:solidFill>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页面失效的处理</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提高虚拟存储器等效访问速度的措施</a:t>
            </a:r>
            <a:endParaRPr lang="zh-CN" altLang="en-US" sz="2000" dirty="0">
              <a:latin typeface="Times New Roman" panose="02020603050405020304" pitchFamily="18" charset="0"/>
              <a:ea typeface="黑体" panose="02010609060101010101" pitchFamily="49" charset="-122"/>
            </a:endParaRPr>
          </a:p>
          <a:p>
            <a:pPr lvl="1" eaLnBrk="1" hangingPunct="1"/>
            <a:r>
              <a:rPr lang="zh-CN" altLang="en-US" sz="2000" dirty="0">
                <a:latin typeface="Times New Roman" panose="02020603050405020304" pitchFamily="18" charset="0"/>
                <a:ea typeface="黑体" panose="02010609060101010101" pitchFamily="49" charset="-122"/>
              </a:rPr>
              <a:t>映像主存命中率和</a:t>
            </a:r>
            <a:r>
              <a:rPr lang="en-US" altLang="zh-CN" sz="2000" dirty="0">
                <a:latin typeface="Times New Roman" panose="02020603050405020304" pitchFamily="18" charset="0"/>
                <a:ea typeface="黑体" panose="02010609060101010101" pitchFamily="49" charset="-122"/>
              </a:rPr>
              <a:t>CPU</a:t>
            </a:r>
            <a:r>
              <a:rPr lang="zh-CN" altLang="en-US" sz="2000" dirty="0">
                <a:latin typeface="Times New Roman" panose="02020603050405020304" pitchFamily="18" charset="0"/>
                <a:ea typeface="黑体" panose="02010609060101010101" pitchFamily="49" charset="-122"/>
              </a:rPr>
              <a:t>效率的某些因素</a:t>
            </a:r>
            <a:endParaRPr lang="zh-CN" altLang="en-US" sz="2000" dirty="0">
              <a:latin typeface="Times New Roman" panose="02020603050405020304" pitchFamily="18" charset="0"/>
              <a:ea typeface="黑体" panose="02010609060101010101" pitchFamily="49" charset="-122"/>
            </a:endParaRPr>
          </a:p>
          <a:p>
            <a:pPr eaLnBrk="1" hangingPunct="1">
              <a:lnSpc>
                <a:spcPct val="80000"/>
              </a:lnSpc>
            </a:pPr>
            <a:endParaRPr lang="zh-CN" altLang="en-US" sz="2400" b="0" dirty="0">
              <a:latin typeface="Times New Roman" panose="02020603050405020304" pitchFamily="18" charset="0"/>
            </a:endParaRPr>
          </a:p>
          <a:p>
            <a:pPr eaLnBrk="1" hangingPunct="1">
              <a:lnSpc>
                <a:spcPct val="80000"/>
              </a:lnSpc>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eaLnBrk="1" hangingPunct="1">
              <a:lnSpc>
                <a:spcPct val="80000"/>
              </a:lnSpc>
            </a:pPr>
            <a:endParaRPr lang="zh-CN" altLang="en-US" sz="2400" dirty="0">
              <a:latin typeface="Times New Roman" panose="02020603050405020304" pitchFamily="18" charset="0"/>
              <a:ea typeface="Times New Roman" panose="02020603050405020304" pitchFamily="18" charset="0"/>
            </a:endParaRPr>
          </a:p>
        </p:txBody>
      </p:sp>
      <p:sp>
        <p:nvSpPr>
          <p:cNvPr id="176131" name="Rectangle 2"/>
          <p:cNvSpPr>
            <a:spLocks noGrp="1"/>
          </p:cNvSpPr>
          <p:nvPr>
            <p:ph type="title"/>
          </p:nvPr>
        </p:nvSpPr>
        <p:spPr>
          <a:xfrm>
            <a:off x="590550" y="117475"/>
            <a:ext cx="7848600" cy="609600"/>
          </a:xfrm>
          <a:ln/>
        </p:spPr>
        <p:txBody>
          <a:bodyPr vert="horz" wrap="square" lIns="91440" tIns="45720" rIns="91440" bIns="45720" anchor="ctr" anchorCtr="0"/>
          <a:p>
            <a:pPr eaLnBrk="1" hangingPunct="1"/>
            <a:r>
              <a:rPr lang="en-US" altLang="zh-CN" dirty="0">
                <a:latin typeface="Times New Roman" panose="02020603050405020304" pitchFamily="18" charset="0"/>
              </a:rPr>
              <a:t>4.2   </a:t>
            </a:r>
            <a:r>
              <a:rPr lang="zh-CN" altLang="en-US" dirty="0">
                <a:latin typeface="Times New Roman" panose="02020603050405020304" pitchFamily="18" charset="0"/>
              </a:rPr>
              <a:t>虚拟存储器</a:t>
            </a:r>
            <a:endParaRPr lang="zh-CN" altLang="en-US" dirty="0">
              <a:latin typeface="Times New Roman" panose="02020603050405020304" pitchFamily="18"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Rectangle 2"/>
          <p:cNvSpPr>
            <a:spLocks noGrp="1"/>
          </p:cNvSpPr>
          <p:nvPr>
            <p:ph type="title"/>
          </p:nvPr>
        </p:nvSpPr>
        <p:spPr>
          <a:xfrm>
            <a:off x="590550" y="69850"/>
            <a:ext cx="8553450" cy="609600"/>
          </a:xfrm>
          <a:ln/>
        </p:spPr>
        <p:txBody>
          <a:bodyPr vert="horz" wrap="square" lIns="91440" tIns="45720" rIns="91440" bIns="45720" anchor="ctr" anchorCtr="0"/>
          <a:p>
            <a:pPr eaLnBrk="1" hangingPunct="1"/>
            <a:r>
              <a:rPr lang="en-US" altLang="zh-CN" sz="3200" dirty="0">
                <a:latin typeface="Times New Roman" panose="02020603050405020304" pitchFamily="18" charset="0"/>
              </a:rPr>
              <a:t>1 </a:t>
            </a:r>
            <a:r>
              <a:rPr lang="zh-CN" altLang="en-US" sz="3200" dirty="0">
                <a:latin typeface="Times New Roman" panose="02020603050405020304" pitchFamily="18" charset="0"/>
              </a:rPr>
              <a:t>页面失效的处理</a:t>
            </a:r>
            <a:endParaRPr lang="zh-CN" altLang="en-US" sz="3200" dirty="0">
              <a:latin typeface="Times New Roman" panose="02020603050405020304" pitchFamily="18" charset="0"/>
            </a:endParaRPr>
          </a:p>
        </p:txBody>
      </p:sp>
      <p:pic>
        <p:nvPicPr>
          <p:cNvPr id="178179" name="Picture 4"/>
          <p:cNvPicPr>
            <a:picLocks noChangeAspect="1"/>
          </p:cNvPicPr>
          <p:nvPr/>
        </p:nvPicPr>
        <p:blipFill>
          <a:blip r:embed="rId1"/>
          <a:stretch>
            <a:fillRect/>
          </a:stretch>
        </p:blipFill>
        <p:spPr>
          <a:xfrm>
            <a:off x="363538" y="1074738"/>
            <a:ext cx="8480425" cy="5334000"/>
          </a:xfrm>
          <a:prstGeom prst="rect">
            <a:avLst/>
          </a:prstGeom>
          <a:noFill/>
          <a:ln w="9525">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Rectangle 2"/>
          <p:cNvSpPr>
            <a:spLocks noGrp="1"/>
          </p:cNvSpPr>
          <p:nvPr>
            <p:ph type="title"/>
          </p:nvPr>
        </p:nvSpPr>
        <p:spPr>
          <a:ln/>
        </p:spPr>
        <p:txBody>
          <a:bodyPr vert="horz" wrap="square" lIns="91440" tIns="45720" rIns="91440" bIns="45720" anchor="ctr" anchorCtr="0"/>
          <a:p>
            <a:pPr eaLnBrk="1" hangingPunct="1"/>
            <a:endParaRPr lang="zh-CN" altLang="en-US" dirty="0"/>
          </a:p>
        </p:txBody>
      </p:sp>
      <p:sp>
        <p:nvSpPr>
          <p:cNvPr id="166915"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如何解决指令跨页的现象</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后援寄存器法</a:t>
            </a:r>
            <a:endPar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1143000" marR="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发生页面失效时指令的全部现场都保存下来</a:t>
            </a:r>
            <a:endPar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预判技术</a:t>
            </a:r>
            <a:endPar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1143000" marR="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在执行字符串指令前，预判字符数首尾字符所在页是否都在主存中，是才执行，否则发生页面失效，等到调页完成后才开始执行此指令</a:t>
            </a:r>
            <a:endPar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替换算法选择也很重要。不应发生让指令和操作数跨页存放的那些页轮流从主存中被替换出去的“颠簸”现象。</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页面大小的选择也很重要。页面大，页数少，出现页面失效概率高。</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p:txBody>
      </p:sp>
      <p:sp>
        <p:nvSpPr>
          <p:cNvPr id="1064964" name="AutoShape 4"/>
          <p:cNvSpPr/>
          <p:nvPr/>
        </p:nvSpPr>
        <p:spPr>
          <a:xfrm>
            <a:off x="1579563" y="1301750"/>
            <a:ext cx="6545262" cy="3063875"/>
          </a:xfrm>
          <a:prstGeom prst="irregularSeal2">
            <a:avLst/>
          </a:prstGeom>
          <a:solidFill>
            <a:srgbClr val="FFFF00"/>
          </a:solidFill>
          <a:ln w="38100" cap="flat" cmpd="sng">
            <a:solidFill>
              <a:srgbClr val="FF0000"/>
            </a:solidFill>
            <a:prstDash val="solid"/>
            <a:miter/>
            <a:headEnd type="none" w="med" len="med"/>
            <a:tailEnd type="none" w="med" len="med"/>
          </a:ln>
        </p:spPr>
        <p:txBody>
          <a:bodyPr wrap="none" anchor="ctr" anchorCtr="0"/>
          <a:p>
            <a:pPr algn="ctr"/>
            <a:r>
              <a:rPr lang="zh-CN" altLang="en-US" dirty="0">
                <a:latin typeface="Times New Roman" panose="02020603050405020304" pitchFamily="18" charset="0"/>
              </a:rPr>
              <a:t>操作系统、系统结构设计</a:t>
            </a:r>
            <a:endParaRPr lang="zh-CN" altLang="en-US" dirty="0">
              <a:latin typeface="Times New Roman" panose="02020603050405020304" pitchFamily="18" charset="0"/>
            </a:endParaRPr>
          </a:p>
          <a:p>
            <a:pPr algn="ctr"/>
            <a:r>
              <a:rPr lang="zh-CN" altLang="en-US" dirty="0">
                <a:latin typeface="Times New Roman" panose="02020603050405020304" pitchFamily="18" charset="0"/>
              </a:rPr>
              <a:t>共同要解决的问题</a:t>
            </a:r>
            <a:endParaRPr lang="zh-CN" altLang="en-US" dirty="0">
              <a:latin typeface="Times New Roman" panose="02020603050405020304" pitchFamily="18" charset="0"/>
            </a:endParaRPr>
          </a:p>
        </p:txBody>
      </p:sp>
      <mc:AlternateContent xmlns:mc="http://schemas.openxmlformats.org/markup-compatibility/2006" xmlns:p14="http://schemas.microsoft.com/office/powerpoint/2010/main">
        <mc:Choice Requires="p14">
          <p:contentPart r:id="rId1" p14:bwMode="auto">
            <p14:nvContentPartPr>
              <p14:cNvPr id="5" name="墨迹 4"/>
              <p14:cNvContentPartPr/>
              <p14:nvPr/>
            </p14:nvContentPartPr>
            <p14:xfrm>
              <a:off x="5397500" y="5822950"/>
              <a:ext cx="463550" cy="38100"/>
            </p14:xfrm>
          </p:contentPart>
        </mc:Choice>
        <mc:Fallback xmlns="">
          <p:pic>
            <p:nvPicPr>
              <p:cNvPr id="5" name="墨迹 4"/>
            </p:nvPicPr>
            <p:blipFill>
              <a:blip r:embed="rId2"/>
            </p:blipFill>
            <p:spPr>
              <a:xfrm>
                <a:off x="5397500" y="5822950"/>
                <a:ext cx="463550" cy="381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6324600" y="5822950"/>
              <a:ext cx="1301750" cy="38100"/>
            </p14:xfrm>
          </p:contentPart>
        </mc:Choice>
        <mc:Fallback xmlns="">
          <p:pic>
            <p:nvPicPr>
              <p:cNvPr id="6" name="墨迹 5"/>
            </p:nvPicPr>
            <p:blipFill>
              <a:blip r:embed="rId4"/>
            </p:blipFill>
            <p:spPr>
              <a:xfrm>
                <a:off x="6324600" y="5822950"/>
                <a:ext cx="1301750" cy="381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4964"/>
                                        </p:tgtEl>
                                        <p:attrNameLst>
                                          <p:attrName>style.visibility</p:attrName>
                                        </p:attrNameLst>
                                      </p:cBhvr>
                                      <p:to>
                                        <p:strVal val="visible"/>
                                      </p:to>
                                    </p:set>
                                    <p:animEffect transition="in" filter="blinds(horizontal)">
                                      <p:cBhvr>
                                        <p:cTn id="7" dur="1000"/>
                                        <p:tgtEl>
                                          <p:spTgt spid="1064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64" grpId="0" animBg="1"/>
    </p:bldLst>
  </p:timing>
</p:sld>
</file>

<file path=ppt/tags/tag1.xml><?xml version="1.0" encoding="utf-8"?>
<p:tagLst xmlns:p="http://schemas.openxmlformats.org/presentationml/2006/main">
  <p:tag name="KSO_WPP_MARK_KEY" val="1b50bc56-9dc2-4a9e-8447-7e71eff7c49d"/>
  <p:tag name="COMMONDATA" val="eyJoZGlkIjoiZjMxNGQ4MTRhZjU2MDVkZDA5OTMwZTA2ZjlkOGIyMmEifQ=="/>
</p:tagLst>
</file>

<file path=ppt/theme/theme1.xml><?xml version="1.0" encoding="utf-8"?>
<a:theme xmlns:a="http://schemas.openxmlformats.org/drawingml/2006/main" name="Corporation">
  <a:themeElements>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fontScheme name="Corporation">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00"/>
        </a:solidFill>
        <a:ln w="38100"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altLang="zh-CN" sz="28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solidFill>
          <a:srgbClr val="FFFF00"/>
        </a:solidFill>
        <a:ln w="38100"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altLang="zh-CN" sz="28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defRPr>
        </a:defPPr>
      </a:lstStyle>
    </a:lnDef>
  </a:objectDefaults>
  <a:extraClrSchemeLst>
    <a:extraClrScheme>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clrMap bg1="lt1" tx1="dk1" bg2="lt2" tx2="dk2" accent1="accent1" accent2="accent2" accent3="accent3" accent4="accent4" accent5="accent5" accent6="accent6" hlink="hlink" folHlink="folHlink"/>
    </a:extraClrScheme>
    <a:extraClrScheme>
      <a:clrScheme name="Corporation 2">
        <a:dk1>
          <a:srgbClr val="E1DC00"/>
        </a:dk1>
        <a:lt1>
          <a:srgbClr val="FFFFFF"/>
        </a:lt1>
        <a:dk2>
          <a:srgbClr val="DDDDDD"/>
        </a:dk2>
        <a:lt2>
          <a:srgbClr val="C0C0C0"/>
        </a:lt2>
        <a:accent1>
          <a:srgbClr val="008800"/>
        </a:accent1>
        <a:accent2>
          <a:srgbClr val="E0F5C7"/>
        </a:accent2>
        <a:accent3>
          <a:srgbClr val="FFFFFF"/>
        </a:accent3>
        <a:accent4>
          <a:srgbClr val="C0BC00"/>
        </a:accent4>
        <a:accent5>
          <a:srgbClr val="AAC3AA"/>
        </a:accent5>
        <a:accent6>
          <a:srgbClr val="CBDEB4"/>
        </a:accent6>
        <a:hlink>
          <a:srgbClr val="003300"/>
        </a:hlink>
        <a:folHlink>
          <a:srgbClr val="00CC66"/>
        </a:folHlink>
      </a:clrScheme>
      <a:clrMap bg1="lt1" tx1="dk1" bg2="lt2" tx2="dk2" accent1="accent1" accent2="accent2" accent3="accent3" accent4="accent4" accent5="accent5" accent6="accent6" hlink="hlink" folHlink="folHlink"/>
    </a:extraClrScheme>
    <a:extraClrScheme>
      <a:clrScheme name="Corporation 3">
        <a:dk1>
          <a:srgbClr val="00CC66"/>
        </a:dk1>
        <a:lt1>
          <a:srgbClr val="FFFFFF"/>
        </a:lt1>
        <a:dk2>
          <a:srgbClr val="DDDDDD"/>
        </a:dk2>
        <a:lt2>
          <a:srgbClr val="C0C0C0"/>
        </a:lt2>
        <a:accent1>
          <a:srgbClr val="BD9633"/>
        </a:accent1>
        <a:accent2>
          <a:srgbClr val="FFEDC9"/>
        </a:accent2>
        <a:accent3>
          <a:srgbClr val="FFFFFF"/>
        </a:accent3>
        <a:accent4>
          <a:srgbClr val="00AE56"/>
        </a:accent4>
        <a:accent5>
          <a:srgbClr val="DBC9AD"/>
        </a:accent5>
        <a:accent6>
          <a:srgbClr val="E7D7B6"/>
        </a:accent6>
        <a:hlink>
          <a:srgbClr val="68452A"/>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20473</Words>
  <Application>WPS 演示</Application>
  <PresentationFormat>全屏显示(4:3)</PresentationFormat>
  <Paragraphs>3166</Paragraphs>
  <Slides>189</Slides>
  <Notes>100</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13</vt:i4>
      </vt:variant>
      <vt:variant>
        <vt:lpstr>幻灯片标题</vt:lpstr>
      </vt:variant>
      <vt:variant>
        <vt:i4>189</vt:i4>
      </vt:variant>
    </vt:vector>
  </HeadingPairs>
  <TitlesOfParts>
    <vt:vector size="225" baseType="lpstr">
      <vt:lpstr>Arial</vt:lpstr>
      <vt:lpstr>宋体</vt:lpstr>
      <vt:lpstr>Wingdings</vt:lpstr>
      <vt:lpstr>Times New Roman</vt:lpstr>
      <vt:lpstr>黑体</vt:lpstr>
      <vt:lpstr>楷体_GB2312</vt:lpstr>
      <vt:lpstr>新宋体</vt:lpstr>
      <vt:lpstr>Verdana</vt:lpstr>
      <vt:lpstr>隶书</vt:lpstr>
      <vt:lpstr>Gulim</vt:lpstr>
      <vt:lpstr>Malgun Gothic</vt:lpstr>
      <vt:lpstr>Lucida Sans Unicode</vt:lpstr>
      <vt:lpstr>华文新魏</vt:lpstr>
      <vt:lpstr>Tahoma</vt:lpstr>
      <vt:lpstr>Calibri</vt:lpstr>
      <vt:lpstr>Symbol</vt:lpstr>
      <vt:lpstr>幼圆</vt:lpstr>
      <vt:lpstr>华文中宋</vt:lpstr>
      <vt:lpstr>等线</vt:lpstr>
      <vt:lpstr>微软雅黑</vt:lpstr>
      <vt:lpstr>Arial Unicode MS</vt:lpstr>
      <vt:lpstr>楷体_GB2312</vt:lpstr>
      <vt:lpstr>Corporation</vt:lpstr>
      <vt:lpstr>Equation.3</vt:lpstr>
      <vt:lpstr>Equation.3</vt:lpstr>
      <vt:lpstr>Equation.3</vt:lpstr>
      <vt:lpstr>Equation.DSMT4</vt:lpstr>
      <vt:lpstr>Word.Document.8</vt:lpstr>
      <vt:lpstr>Equation.3</vt:lpstr>
      <vt:lpstr>Equation.3</vt:lpstr>
      <vt:lpstr>Equation.3</vt:lpstr>
      <vt:lpstr>Equation.DSMT4</vt:lpstr>
      <vt:lpstr>Visio.Drawing.11</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Guilddesign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040TGp_time_mono</dc:title>
  <dc:creator>ThemeGallery</dc:creator>
  <cp:lastModifiedBy>申林山</cp:lastModifiedBy>
  <cp:revision>1986</cp:revision>
  <dcterms:created xsi:type="dcterms:W3CDTF">2003-08-21T08:11:19Z</dcterms:created>
  <dcterms:modified xsi:type="dcterms:W3CDTF">2023-03-28T09:12:27Z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BB6116AE2F4D46518B47CAE8D6C7E74C</vt:lpwstr>
  </property>
  <property fmtid="{D5CDD505-2E9C-101B-9397-08002B2CF9AE}" pid="3" name="KSOProductBuildVer">
    <vt:lpwstr>2052-11.1.0.13703</vt:lpwstr>
  </property>
</Properties>
</file>